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2C14-F88A-4A60-8479-124C35187201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DB-AA60-4947-BBDE-F1DC8601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15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2C14-F88A-4A60-8479-124C35187201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DB-AA60-4947-BBDE-F1DC8601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671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2C14-F88A-4A60-8479-124C35187201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DB-AA60-4947-BBDE-F1DC8601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6727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2C14-F88A-4A60-8479-124C35187201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DB-AA60-4947-BBDE-F1DC8601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194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2C14-F88A-4A60-8479-124C35187201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DB-AA60-4947-BBDE-F1DC8601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19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2C14-F88A-4A60-8479-124C35187201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DB-AA60-4947-BBDE-F1DC8601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7879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2C14-F88A-4A60-8479-124C35187201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DB-AA60-4947-BBDE-F1DC8601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57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2C14-F88A-4A60-8479-124C35187201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DB-AA60-4947-BBDE-F1DC8601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5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2C14-F88A-4A60-8479-124C35187201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DB-AA60-4947-BBDE-F1DC8601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25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2C14-F88A-4A60-8479-124C35187201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DB-AA60-4947-BBDE-F1DC8601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132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82C14-F88A-4A60-8479-124C35187201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6E1DB-AA60-4947-BBDE-F1DC8601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21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82C14-F88A-4A60-8479-124C35187201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6E1DB-AA60-4947-BBDE-F1DC8601CE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46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Шаблон презентації &quot;Моя Україна&quot;7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43000" y="98989"/>
            <a:ext cx="6802078" cy="443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uk-UA" sz="4400" b="1" i="1" dirty="0" smtClean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uk-UA" sz="52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Квест</a:t>
            </a:r>
            <a:r>
              <a:rPr lang="uk-UA" sz="52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 –гра </a:t>
            </a:r>
            <a:r>
              <a:rPr lang="uk-UA" sz="5200" b="1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«Вишиванка єднає українців»</a:t>
            </a:r>
            <a:endParaRPr lang="uk-UA" sz="52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uk-UA" sz="5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для учнів </a:t>
            </a:r>
            <a:r>
              <a:rPr lang="uk-UA" sz="5200" b="1" i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3 </a:t>
            </a:r>
            <a:r>
              <a:rPr lang="uk-UA" sz="5200" b="1" i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</a:rPr>
              <a:t>класу</a:t>
            </a:r>
            <a:endParaRPr lang="ru-RU" sz="52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0036" y="5934670"/>
            <a:ext cx="32973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Розробила</a:t>
            </a:r>
            <a:r>
              <a:rPr lang="ru-RU" b="1" dirty="0"/>
              <a:t>:</a:t>
            </a:r>
          </a:p>
          <a:p>
            <a:r>
              <a:rPr lang="ru-RU" b="1" dirty="0" err="1"/>
              <a:t>вчитель</a:t>
            </a:r>
            <a:r>
              <a:rPr lang="ru-RU" b="1" dirty="0"/>
              <a:t> </a:t>
            </a:r>
            <a:r>
              <a:rPr lang="ru-RU" b="1" dirty="0" err="1"/>
              <a:t>початкових</a:t>
            </a:r>
            <a:r>
              <a:rPr lang="ru-RU" b="1" dirty="0"/>
              <a:t> </a:t>
            </a:r>
            <a:r>
              <a:rPr lang="ru-RU" b="1" dirty="0" err="1"/>
              <a:t>класів</a:t>
            </a:r>
            <a:endParaRPr lang="ru-RU" b="1" dirty="0"/>
          </a:p>
          <a:p>
            <a:r>
              <a:rPr lang="ru-RU" b="1" dirty="0"/>
              <a:t>Галина ФЕДИШИН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95521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Рамки українського стилю: векторна графіка, зображення, Рамки українського  стилю малюнки | Скачати з Depositphotos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6141"/>
            <a:ext cx="9144000" cy="620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88657" y="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+mj-lt"/>
              <a:buAutoNum type="arabicPeriod" startAt="4"/>
            </a:pPr>
            <a:r>
              <a:rPr lang="ru-RU" i="1" dirty="0">
                <a:solidFill>
                  <a:srgbClr val="002060"/>
                </a:solidFill>
                <a:latin typeface="Roboto"/>
              </a:rPr>
              <a:t>Нитки для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вишиванок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у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техніці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“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білим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по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білому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”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готувались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три роки</a:t>
            </a:r>
          </a:p>
          <a:p>
            <a:pPr algn="just"/>
            <a:r>
              <a:rPr lang="ru-RU" i="1" dirty="0" err="1">
                <a:solidFill>
                  <a:srgbClr val="002060"/>
                </a:solidFill>
                <a:latin typeface="Roboto"/>
              </a:rPr>
              <a:t>Неймовірно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цікавим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є факт,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що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підготовку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до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вишивки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рукодільниці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Полтавщини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звідки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походить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унікальна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техніка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“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білим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по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білому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”,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розпочинали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за 3 роки до початку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створення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візерунку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. І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виткати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полотно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було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найпростішим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завданням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.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Головним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,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цікавим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  і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найдовготривалішим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процесом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ставало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вибілювання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ниток.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Хімічних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відбілювачів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на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кшталт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сучасного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хлору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чи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“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Ванішу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” не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існувало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. А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хотілося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ж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отримати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сліпучу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білизну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морозного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візерунка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.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Тоді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полтавські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вишивальниці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придумали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цікаву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річ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: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розстилати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нитки на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березі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річок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у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найбільшу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спеку. Так 4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стихії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(вода-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сонце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-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повітря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-земля)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заряджали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нитки. Та й з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практичної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точки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зору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річка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добре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відбивала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сонячні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промені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й пряжа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природно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вигорала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до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білосніжного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i="1" dirty="0" err="1">
                <a:solidFill>
                  <a:srgbClr val="002060"/>
                </a:solidFill>
                <a:latin typeface="Roboto"/>
              </a:rPr>
              <a:t>відтінку</a:t>
            </a:r>
            <a:r>
              <a:rPr lang="ru-RU" i="1" dirty="0">
                <a:solidFill>
                  <a:srgbClr val="002060"/>
                </a:solidFill>
                <a:latin typeface="Roboto"/>
              </a:rPr>
              <a:t>.</a:t>
            </a:r>
            <a:endParaRPr lang="ru-RU" i="1" dirty="0">
              <a:solidFill>
                <a:srgbClr val="002060"/>
              </a:solidFill>
              <a:effectLst/>
              <a:latin typeface="Roboto"/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-4917" y="5737417"/>
            <a:ext cx="3893574" cy="1002890"/>
          </a:xfrm>
          <a:prstGeom prst="ellipse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Факт 4.</a:t>
            </a:r>
            <a:endParaRPr lang="ru-RU" sz="28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15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Орнаменти рамок і куточків з візерунка 9 на 7 | Embroidery, Frame, Orna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55522" y="517407"/>
            <a:ext cx="33282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 startAt="5"/>
            </a:pPr>
            <a:r>
              <a:rPr lang="ru-RU" b="1" dirty="0" err="1">
                <a:solidFill>
                  <a:srgbClr val="0070C0"/>
                </a:solidFill>
                <a:latin typeface="Roboto"/>
              </a:rPr>
              <a:t>Дівчата</a:t>
            </a:r>
            <a:r>
              <a:rPr lang="ru-RU" b="1" dirty="0">
                <a:solidFill>
                  <a:srgbClr val="0070C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Roboto"/>
              </a:rPr>
              <a:t>навчались</a:t>
            </a:r>
            <a:r>
              <a:rPr lang="ru-RU" b="1" dirty="0">
                <a:solidFill>
                  <a:srgbClr val="0070C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Roboto"/>
              </a:rPr>
              <a:t>вишивати</a:t>
            </a:r>
            <a:r>
              <a:rPr lang="ru-RU" b="1" dirty="0">
                <a:solidFill>
                  <a:srgbClr val="0070C0"/>
                </a:solidFill>
                <a:latin typeface="Roboto"/>
              </a:rPr>
              <a:t> з 5 </a:t>
            </a:r>
            <a:r>
              <a:rPr lang="ru-RU" b="1" dirty="0" err="1">
                <a:solidFill>
                  <a:srgbClr val="0070C0"/>
                </a:solidFill>
                <a:latin typeface="Roboto"/>
              </a:rPr>
              <a:t>років</a:t>
            </a:r>
            <a:r>
              <a:rPr lang="ru-RU" b="1" dirty="0">
                <a:solidFill>
                  <a:srgbClr val="0070C0"/>
                </a:solidFill>
                <a:latin typeface="Roboto"/>
              </a:rPr>
              <a:t>. </a:t>
            </a:r>
            <a:r>
              <a:rPr lang="ru-RU" b="1" dirty="0" err="1">
                <a:solidFill>
                  <a:srgbClr val="0070C0"/>
                </a:solidFill>
                <a:latin typeface="Roboto"/>
              </a:rPr>
              <a:t>Цікавий</a:t>
            </a:r>
            <a:r>
              <a:rPr lang="ru-RU" b="1" dirty="0">
                <a:solidFill>
                  <a:srgbClr val="0070C0"/>
                </a:solidFill>
                <a:latin typeface="Roboto"/>
              </a:rPr>
              <a:t> факт, </a:t>
            </a:r>
            <a:r>
              <a:rPr lang="ru-RU" b="1" dirty="0" err="1">
                <a:solidFill>
                  <a:srgbClr val="0070C0"/>
                </a:solidFill>
                <a:latin typeface="Roboto"/>
              </a:rPr>
              <a:t>що</a:t>
            </a:r>
            <a:r>
              <a:rPr lang="ru-RU" b="1" dirty="0">
                <a:solidFill>
                  <a:srgbClr val="0070C0"/>
                </a:solidFill>
                <a:latin typeface="Roboto"/>
              </a:rPr>
              <a:t> юна </a:t>
            </a:r>
            <a:r>
              <a:rPr lang="ru-RU" b="1" dirty="0" err="1">
                <a:solidFill>
                  <a:srgbClr val="0070C0"/>
                </a:solidFill>
                <a:latin typeface="Roboto"/>
              </a:rPr>
              <a:t>рукодільниця</a:t>
            </a:r>
            <a:r>
              <a:rPr lang="ru-RU" b="1" dirty="0">
                <a:solidFill>
                  <a:srgbClr val="0070C0"/>
                </a:solidFill>
                <a:latin typeface="Roboto"/>
              </a:rPr>
              <a:t> уже у 5 </a:t>
            </a:r>
            <a:r>
              <a:rPr lang="ru-RU" b="1" dirty="0" err="1">
                <a:solidFill>
                  <a:srgbClr val="0070C0"/>
                </a:solidFill>
                <a:latin typeface="Roboto"/>
              </a:rPr>
              <a:t>років</a:t>
            </a:r>
            <a:r>
              <a:rPr lang="ru-RU" b="1" dirty="0">
                <a:solidFill>
                  <a:srgbClr val="0070C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Roboto"/>
              </a:rPr>
              <a:t>уміла</a:t>
            </a:r>
            <a:r>
              <a:rPr lang="ru-RU" b="1" dirty="0">
                <a:solidFill>
                  <a:srgbClr val="0070C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Roboto"/>
              </a:rPr>
              <a:t>тримати</a:t>
            </a:r>
            <a:r>
              <a:rPr lang="ru-RU" b="1" dirty="0">
                <a:solidFill>
                  <a:srgbClr val="0070C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Roboto"/>
              </a:rPr>
              <a:t>голку</a:t>
            </a:r>
            <a:r>
              <a:rPr lang="ru-RU" b="1" dirty="0">
                <a:solidFill>
                  <a:srgbClr val="0070C0"/>
                </a:solidFill>
                <a:latin typeface="Roboto"/>
              </a:rPr>
              <a:t> з </a:t>
            </a:r>
            <a:r>
              <a:rPr lang="ru-RU" b="1" dirty="0" err="1">
                <a:solidFill>
                  <a:srgbClr val="0070C0"/>
                </a:solidFill>
                <a:latin typeface="Roboto"/>
              </a:rPr>
              <a:t>ниткою</a:t>
            </a:r>
            <a:r>
              <a:rPr lang="ru-RU" b="1" dirty="0">
                <a:solidFill>
                  <a:srgbClr val="0070C0"/>
                </a:solidFill>
                <a:latin typeface="Roboto"/>
              </a:rPr>
              <a:t>, </a:t>
            </a:r>
            <a:r>
              <a:rPr lang="ru-RU" b="1" dirty="0" err="1">
                <a:solidFill>
                  <a:srgbClr val="0070C0"/>
                </a:solidFill>
                <a:latin typeface="Roboto"/>
              </a:rPr>
              <a:t>оздоблювати</a:t>
            </a:r>
            <a:r>
              <a:rPr lang="ru-RU" b="1" dirty="0">
                <a:solidFill>
                  <a:srgbClr val="0070C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Roboto"/>
              </a:rPr>
              <a:t>одяг</a:t>
            </a:r>
            <a:r>
              <a:rPr lang="ru-RU" b="1" dirty="0">
                <a:solidFill>
                  <a:srgbClr val="0070C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Roboto"/>
              </a:rPr>
              <a:t>найпростішими</a:t>
            </a:r>
            <a:r>
              <a:rPr lang="ru-RU" b="1" dirty="0">
                <a:solidFill>
                  <a:srgbClr val="0070C0"/>
                </a:solidFill>
                <a:latin typeface="Roboto"/>
              </a:rPr>
              <a:t> швами.</a:t>
            </a:r>
            <a:endParaRPr lang="ru-RU" b="1" i="0" dirty="0">
              <a:solidFill>
                <a:srgbClr val="0070C0"/>
              </a:solidFill>
              <a:effectLst/>
              <a:latin typeface="Robo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5522" y="3938185"/>
            <a:ext cx="322006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Roboto"/>
              </a:rPr>
              <a:t>6.День </a:t>
            </a:r>
            <a:r>
              <a:rPr lang="ru-RU" b="1" dirty="0" err="1">
                <a:solidFill>
                  <a:srgbClr val="00B050"/>
                </a:solidFill>
                <a:latin typeface="Roboto"/>
              </a:rPr>
              <a:t>Вишиванки</a:t>
            </a:r>
            <a:r>
              <a:rPr lang="ru-RU" b="1" dirty="0">
                <a:solidFill>
                  <a:srgbClr val="00B05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Roboto"/>
              </a:rPr>
              <a:t>відзначають</a:t>
            </a:r>
            <a:r>
              <a:rPr lang="ru-RU" b="1" dirty="0">
                <a:solidFill>
                  <a:srgbClr val="00B050"/>
                </a:solidFill>
                <a:latin typeface="Roboto"/>
              </a:rPr>
              <a:t> у 60 </a:t>
            </a:r>
            <a:r>
              <a:rPr lang="ru-RU" b="1" dirty="0" err="1">
                <a:solidFill>
                  <a:srgbClr val="00B050"/>
                </a:solidFill>
                <a:latin typeface="Roboto"/>
              </a:rPr>
              <a:t>країнах</a:t>
            </a:r>
            <a:r>
              <a:rPr lang="ru-RU" b="1" dirty="0">
                <a:solidFill>
                  <a:srgbClr val="00B050"/>
                </a:solidFill>
                <a:latin typeface="Roboto"/>
              </a:rPr>
              <a:t>. </a:t>
            </a:r>
            <a:r>
              <a:rPr lang="ru-RU" b="1" dirty="0" err="1">
                <a:solidFill>
                  <a:srgbClr val="00B050"/>
                </a:solidFill>
                <a:latin typeface="Roboto"/>
              </a:rPr>
              <a:t>Цікаво</a:t>
            </a:r>
            <a:r>
              <a:rPr lang="ru-RU" b="1" dirty="0">
                <a:solidFill>
                  <a:srgbClr val="00B050"/>
                </a:solidFill>
                <a:latin typeface="Roboto"/>
              </a:rPr>
              <a:t>, але </a:t>
            </a:r>
            <a:r>
              <a:rPr lang="ru-RU" b="1" dirty="0" err="1">
                <a:solidFill>
                  <a:srgbClr val="00B050"/>
                </a:solidFill>
                <a:latin typeface="Roboto"/>
              </a:rPr>
              <a:t>виявляється</a:t>
            </a:r>
            <a:r>
              <a:rPr lang="ru-RU" b="1" dirty="0">
                <a:solidFill>
                  <a:srgbClr val="00B05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Roboto"/>
              </a:rPr>
              <a:t>флешмоби</a:t>
            </a:r>
            <a:r>
              <a:rPr lang="ru-RU" b="1" dirty="0">
                <a:solidFill>
                  <a:srgbClr val="00B050"/>
                </a:solidFill>
                <a:latin typeface="Roboto"/>
              </a:rPr>
              <a:t> у </a:t>
            </a:r>
            <a:r>
              <a:rPr lang="ru-RU" b="1" dirty="0" err="1">
                <a:solidFill>
                  <a:srgbClr val="00B050"/>
                </a:solidFill>
                <a:latin typeface="Roboto"/>
              </a:rPr>
              <a:t>вишиванках</a:t>
            </a:r>
            <a:r>
              <a:rPr lang="ru-RU" b="1" dirty="0">
                <a:solidFill>
                  <a:srgbClr val="00B050"/>
                </a:solidFill>
                <a:latin typeface="Roboto"/>
              </a:rPr>
              <a:t> та </a:t>
            </a:r>
            <a:r>
              <a:rPr lang="ru-RU" b="1" dirty="0" err="1">
                <a:solidFill>
                  <a:srgbClr val="00B050"/>
                </a:solidFill>
                <a:latin typeface="Roboto"/>
              </a:rPr>
              <a:t>марші</a:t>
            </a:r>
            <a:r>
              <a:rPr lang="ru-RU" b="1" dirty="0">
                <a:solidFill>
                  <a:srgbClr val="00B05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Roboto"/>
              </a:rPr>
              <a:t>популярні</a:t>
            </a:r>
            <a:r>
              <a:rPr lang="ru-RU" b="1" dirty="0">
                <a:solidFill>
                  <a:srgbClr val="00B050"/>
                </a:solidFill>
                <a:latin typeface="Roboto"/>
              </a:rPr>
              <a:t> не </a:t>
            </a:r>
            <a:r>
              <a:rPr lang="ru-RU" b="1" dirty="0" err="1">
                <a:solidFill>
                  <a:srgbClr val="00B050"/>
                </a:solidFill>
                <a:latin typeface="Roboto"/>
              </a:rPr>
              <a:t>лише</a:t>
            </a:r>
            <a:r>
              <a:rPr lang="ru-RU" b="1" dirty="0">
                <a:solidFill>
                  <a:srgbClr val="00B050"/>
                </a:solidFill>
                <a:latin typeface="Roboto"/>
              </a:rPr>
              <a:t> в </a:t>
            </a:r>
            <a:r>
              <a:rPr lang="ru-RU" b="1" dirty="0" err="1">
                <a:solidFill>
                  <a:srgbClr val="00B050"/>
                </a:solidFill>
                <a:latin typeface="Roboto"/>
              </a:rPr>
              <a:t>Україні</a:t>
            </a:r>
            <a:r>
              <a:rPr lang="ru-RU" b="1" dirty="0">
                <a:solidFill>
                  <a:srgbClr val="00B050"/>
                </a:solidFill>
                <a:latin typeface="Roboto"/>
              </a:rPr>
              <a:t>, але і в 60 </a:t>
            </a:r>
            <a:r>
              <a:rPr lang="ru-RU" b="1" dirty="0" err="1">
                <a:solidFill>
                  <a:srgbClr val="00B050"/>
                </a:solidFill>
                <a:latin typeface="Roboto"/>
              </a:rPr>
              <a:t>країнах</a:t>
            </a:r>
            <a:r>
              <a:rPr lang="ru-RU" b="1" dirty="0">
                <a:solidFill>
                  <a:srgbClr val="00B050"/>
                </a:solidFill>
                <a:latin typeface="Roboto"/>
              </a:rPr>
              <a:t>, де </a:t>
            </a:r>
            <a:r>
              <a:rPr lang="ru-RU" b="1" dirty="0" err="1">
                <a:solidFill>
                  <a:srgbClr val="00B050"/>
                </a:solidFill>
                <a:latin typeface="Roboto"/>
              </a:rPr>
              <a:t>присутня</a:t>
            </a:r>
            <a:r>
              <a:rPr lang="ru-RU" b="1" dirty="0">
                <a:solidFill>
                  <a:srgbClr val="00B05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Roboto"/>
              </a:rPr>
              <a:t>українська</a:t>
            </a:r>
            <a:r>
              <a:rPr lang="ru-RU" b="1" dirty="0">
                <a:solidFill>
                  <a:srgbClr val="00B05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B050"/>
                </a:solidFill>
                <a:latin typeface="Roboto"/>
              </a:rPr>
              <a:t>діаспора</a:t>
            </a:r>
            <a:r>
              <a:rPr lang="ru-RU" b="1" dirty="0">
                <a:solidFill>
                  <a:srgbClr val="00B050"/>
                </a:solidFill>
                <a:latin typeface="Roboto"/>
              </a:rPr>
              <a:t>.</a:t>
            </a:r>
            <a:endParaRPr lang="ru-RU" b="1" i="0" dirty="0">
              <a:solidFill>
                <a:srgbClr val="00B050"/>
              </a:solidFill>
              <a:effectLst/>
              <a:latin typeface="Roboto"/>
            </a:endParaRPr>
          </a:p>
        </p:txBody>
      </p:sp>
      <p:sp>
        <p:nvSpPr>
          <p:cNvPr id="5" name="Круглая лента лицом вниз 4"/>
          <p:cNvSpPr/>
          <p:nvPr/>
        </p:nvSpPr>
        <p:spPr>
          <a:xfrm>
            <a:off x="555522" y="2572341"/>
            <a:ext cx="2934930" cy="493798"/>
          </a:xfrm>
          <a:prstGeom prst="ellipse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Факт 5.</a:t>
            </a:r>
            <a:endParaRPr lang="ru-RU" sz="20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Круглая лента лицом вниз 5"/>
          <p:cNvSpPr/>
          <p:nvPr/>
        </p:nvSpPr>
        <p:spPr>
          <a:xfrm>
            <a:off x="555522" y="6246509"/>
            <a:ext cx="2934930" cy="493798"/>
          </a:xfrm>
          <a:prstGeom prst="ellipse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Факт 6.</a:t>
            </a:r>
            <a:endParaRPr lang="ru-RU" sz="20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12774" y="517407"/>
            <a:ext cx="339212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Roboto"/>
              </a:rPr>
              <a:t>7.Про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українську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вишиванку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 писав журнал </a:t>
            </a:r>
            <a:r>
              <a:rPr lang="en-US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Vogue 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у 2015 р.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Тоді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українським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 орнаментам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була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присвячена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ціла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стаття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.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Цікаво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,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що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 сам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вишитий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одяг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був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 названий трендом 2016 року. Зараз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українські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мотиви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,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візерунки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 систематично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використовують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 у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своїх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колекціях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 </a:t>
            </a:r>
            <a:r>
              <a:rPr lang="ru-RU" sz="1400" b="1" dirty="0" err="1" smtClean="0">
                <a:solidFill>
                  <a:schemeClr val="accent4">
                    <a:lumMod val="50000"/>
                  </a:schemeClr>
                </a:solidFill>
                <a:latin typeface="Roboto"/>
              </a:rPr>
              <a:t>змениті</a:t>
            </a:r>
            <a:r>
              <a:rPr lang="ru-RU" sz="1400" b="1" dirty="0" smtClean="0">
                <a:solidFill>
                  <a:schemeClr val="accent4">
                    <a:lumMod val="50000"/>
                  </a:schemeClr>
                </a:solidFill>
                <a:latin typeface="Roboto"/>
              </a:rPr>
              <a:t> </a:t>
            </a:r>
            <a:r>
              <a:rPr lang="ru-RU" sz="1400" b="1" dirty="0" err="1">
                <a:solidFill>
                  <a:schemeClr val="accent4">
                    <a:lumMod val="50000"/>
                  </a:schemeClr>
                </a:solidFill>
                <a:latin typeface="Roboto"/>
              </a:rPr>
              <a:t>дизайнери</a:t>
            </a:r>
            <a:r>
              <a:rPr lang="ru-RU" sz="1400" b="1" dirty="0">
                <a:solidFill>
                  <a:schemeClr val="accent4">
                    <a:lumMod val="50000"/>
                  </a:schemeClr>
                </a:solidFill>
                <a:latin typeface="Roboto"/>
              </a:rPr>
              <a:t>.</a:t>
            </a:r>
            <a:endParaRPr lang="ru-RU" sz="1400" b="1" i="0" dirty="0">
              <a:solidFill>
                <a:schemeClr val="accent4">
                  <a:lumMod val="50000"/>
                </a:schemeClr>
              </a:solidFill>
              <a:effectLst/>
              <a:latin typeface="Roboto"/>
            </a:endParaRPr>
          </a:p>
        </p:txBody>
      </p:sp>
      <p:sp>
        <p:nvSpPr>
          <p:cNvPr id="8" name="Круглая лента лицом вниз 7"/>
          <p:cNvSpPr/>
          <p:nvPr/>
        </p:nvSpPr>
        <p:spPr>
          <a:xfrm>
            <a:off x="5447071" y="2572341"/>
            <a:ext cx="2934930" cy="493798"/>
          </a:xfrm>
          <a:prstGeom prst="ellipse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Факт 7.</a:t>
            </a:r>
            <a:endParaRPr lang="ru-RU" sz="20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12774" y="3826203"/>
            <a:ext cx="34806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Roboto"/>
              </a:rPr>
              <a:t>8.Вишиванки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мали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розподіл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 за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кольором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.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Чорні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вишиванки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одягалися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виключно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чоловіками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.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Цікаво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: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сині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вишиті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 сорочки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були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 у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гардеробі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жінок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які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 не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хотіли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чи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 не могли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народжувати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,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або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 маленьких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дівчаток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 до 12 </a:t>
            </a:r>
            <a:r>
              <a:rPr lang="ru-RU" sz="1600" b="1" dirty="0" err="1">
                <a:solidFill>
                  <a:srgbClr val="002060"/>
                </a:solidFill>
                <a:latin typeface="Roboto"/>
              </a:rPr>
              <a:t>років</a:t>
            </a:r>
            <a:r>
              <a:rPr lang="ru-RU" sz="1600" b="1" dirty="0">
                <a:solidFill>
                  <a:srgbClr val="002060"/>
                </a:solidFill>
                <a:latin typeface="Roboto"/>
              </a:rPr>
              <a:t>.</a:t>
            </a:r>
            <a:endParaRPr lang="ru-RU" sz="1600" b="1" i="0" dirty="0">
              <a:solidFill>
                <a:srgbClr val="002060"/>
              </a:solidFill>
              <a:effectLst/>
              <a:latin typeface="Roboto"/>
            </a:endParaRPr>
          </a:p>
        </p:txBody>
      </p:sp>
      <p:sp>
        <p:nvSpPr>
          <p:cNvPr id="10" name="Круглая лента лицом вниз 9"/>
          <p:cNvSpPr/>
          <p:nvPr/>
        </p:nvSpPr>
        <p:spPr>
          <a:xfrm>
            <a:off x="5447071" y="5888306"/>
            <a:ext cx="2934930" cy="493798"/>
          </a:xfrm>
          <a:prstGeom prst="ellipse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Факт 8.</a:t>
            </a:r>
            <a:endParaRPr lang="ru-RU" sz="20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3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Урок-презентація &quot;Чарівний хрестик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19" y="309716"/>
            <a:ext cx="4050891" cy="63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вишита рамка | Frame, Chart, Embroide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013" y="137650"/>
            <a:ext cx="4053348" cy="6410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4122" y="845768"/>
            <a:ext cx="3347883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4A4A4A"/>
                </a:solidFill>
                <a:latin typeface="Roboto"/>
              </a:rPr>
              <a:t>9.Колір 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ниток для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вишивки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закріплювали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тістом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.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Цікавий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факт: до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появи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штучних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анілінових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барвників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вишивальниці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використовували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виключно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природні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фарби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у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вигляді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відварів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,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настоянок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із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трав, кори,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квітів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, соку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плодів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.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Наприклад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,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усі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відтінки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жовтого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отримували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із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пшеничної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соломи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.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Цікаво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,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що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аби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тон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був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золотим,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ці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нитки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запікали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у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житньому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тісті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.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Термічна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обробка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у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поєднанні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з опарою закваски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фіксували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відтінок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 на </a:t>
            </a:r>
            <a:r>
              <a:rPr lang="ru-RU" b="1" dirty="0" err="1">
                <a:solidFill>
                  <a:srgbClr val="4A4A4A"/>
                </a:solidFill>
                <a:latin typeface="Roboto"/>
              </a:rPr>
              <a:t>віки</a:t>
            </a:r>
            <a:r>
              <a:rPr lang="ru-RU" b="1" dirty="0">
                <a:solidFill>
                  <a:srgbClr val="4A4A4A"/>
                </a:solidFill>
                <a:latin typeface="Roboto"/>
              </a:rPr>
              <a:t>.</a:t>
            </a:r>
            <a:endParaRPr lang="ru-RU" b="1" i="0" dirty="0">
              <a:solidFill>
                <a:srgbClr val="4A4A4A"/>
              </a:solidFill>
              <a:effectLst/>
              <a:latin typeface="Roboto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95900" y="1475032"/>
            <a:ext cx="31315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Roboto"/>
              </a:rPr>
              <a:t>10.Вишиванка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зображена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на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двадцятигривневій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купюрі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. А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точніше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Іван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Франко у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вишитій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сорочці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.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ЦІкаво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: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письменник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першим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серед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інтелігенції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пропагував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вишитий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одяг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у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поєднанні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з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класичними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піджаками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камізельками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,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тренчами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.</a:t>
            </a:r>
            <a:endParaRPr lang="ru-RU" sz="2000" b="1" i="0" dirty="0">
              <a:solidFill>
                <a:srgbClr val="C00000"/>
              </a:solidFill>
              <a:effectLst/>
              <a:latin typeface="Roboto"/>
            </a:endParaRPr>
          </a:p>
        </p:txBody>
      </p:sp>
      <p:sp>
        <p:nvSpPr>
          <p:cNvPr id="7" name="Круглая лента лицом вниз 6"/>
          <p:cNvSpPr/>
          <p:nvPr/>
        </p:nvSpPr>
        <p:spPr>
          <a:xfrm>
            <a:off x="4906296" y="304896"/>
            <a:ext cx="3765755" cy="1002890"/>
          </a:xfrm>
          <a:prstGeom prst="ellipse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Факт 10.</a:t>
            </a:r>
            <a:endParaRPr lang="ru-RU" sz="28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Круглая лента лицом вниз 7"/>
          <p:cNvSpPr/>
          <p:nvPr/>
        </p:nvSpPr>
        <p:spPr>
          <a:xfrm>
            <a:off x="784122" y="127913"/>
            <a:ext cx="3490451" cy="835935"/>
          </a:xfrm>
          <a:prstGeom prst="ellipse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Факт 9.</a:t>
            </a:r>
            <a:endParaRPr lang="ru-RU" sz="28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80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Украинский Орнамент | Cards, Beautiful gardens, Orna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Украинский Орнамент | Cards, Beautiful gardens, Orna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1553497" y="413544"/>
            <a:ext cx="5673213" cy="2064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Зупинка «Музичний світ вишиванки»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Українська пісня! Райдужна душа нашого народу. Це сміх і сльози, це туга і надія, це символ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Тількив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них розкрилася чиста й красива, ніжна і зворушлива душа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українського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народу.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зараз ви прослухайте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музику та відгадайте назву пісні!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Потім можна 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пісню 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разом заспівати! Музика зазвучи.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endParaRPr lang="uk-UA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75527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6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45226" y="1817614"/>
            <a:ext cx="6248400" cy="3065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Мелодія 1.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«Два кольори»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А.Павличко</a:t>
            </a:r>
            <a:endParaRPr lang="uk-UA" sz="2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Мелодія 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 («Калина» І.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Федишин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Мелодія 3.  («Мамина сорочка» Наталія Май)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Мелодія 4.  («Як у нас на Україні» Катя </a:t>
            </a:r>
            <a:r>
              <a:rPr lang="uk-UA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Бужинська</a:t>
            </a: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>
              <a:lnSpc>
                <a:spcPct val="115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Мелодія 5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dirty="0"/>
              <a:t>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Рідна мати моя» </a:t>
            </a:r>
            <a:r>
              <a:rPr lang="uk-UA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А.Малишка</a:t>
            </a:r>
            <a:r>
              <a:rPr lang="uk-UA" sz="2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3453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quot;Моя Україна&quot;2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445342" y="1809725"/>
            <a:ext cx="5673213" cy="2064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Зупинка «Історична вікторина»</a:t>
            </a:r>
          </a:p>
          <a:p>
            <a:pPr algn="ctr"/>
            <a:endParaRPr lang="uk-UA" sz="2800" b="1" dirty="0" smtClean="0">
              <a:solidFill>
                <a:srgbClr val="7030A0"/>
              </a:solidFill>
              <a:latin typeface="Monotype Corsiva" panose="03010101010201010101" pitchFamily="66" charset="0"/>
            </a:endParaRPr>
          </a:p>
          <a:p>
            <a:endParaRPr lang="uk-UA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3833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quot;Моя Україна&quot;2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76400" y="1024268"/>
            <a:ext cx="4572000" cy="219566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uk-UA" sz="1400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uk-UA" sz="1400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Щороку</a:t>
            </a:r>
            <a:r>
              <a:rPr lang="ru-RU" sz="1400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в </a:t>
            </a:r>
            <a:r>
              <a:rPr lang="ru-RU" sz="1400" dirty="0" err="1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Україні</a:t>
            </a:r>
            <a:r>
              <a:rPr lang="ru-RU" sz="1400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відзначають</a:t>
            </a:r>
            <a:r>
              <a:rPr lang="ru-RU" sz="1400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 День </a:t>
            </a:r>
            <a:r>
              <a:rPr lang="ru-RU" sz="1400" dirty="0" err="1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вишиванки</a:t>
            </a:r>
            <a:r>
              <a:rPr lang="ru-RU" sz="1400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  <a:r>
              <a:rPr lang="uk-UA" sz="1400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В </a:t>
            </a:r>
            <a:r>
              <a:rPr lang="uk-UA" sz="1400" dirty="0" err="1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яки</a:t>
            </a:r>
            <a:r>
              <a:rPr lang="ru-RU" sz="1400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й день </a:t>
            </a:r>
            <a:r>
              <a:rPr lang="ru-RU" sz="1400" dirty="0" err="1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прийнято</a:t>
            </a:r>
            <a:r>
              <a:rPr lang="ru-RU" sz="1400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одягати</a:t>
            </a:r>
            <a:r>
              <a:rPr lang="ru-RU" sz="1400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вишиванку</a:t>
            </a:r>
            <a:r>
              <a:rPr lang="ru-RU" sz="1400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і в такому </a:t>
            </a:r>
            <a:r>
              <a:rPr lang="ru-RU" sz="1400" dirty="0" err="1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вигляді</a:t>
            </a:r>
            <a:r>
              <a:rPr lang="ru-RU" sz="1400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відправитися</a:t>
            </a:r>
            <a:r>
              <a:rPr lang="ru-RU" sz="1400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у </a:t>
            </a:r>
            <a:r>
              <a:rPr lang="ru-RU" sz="1400" dirty="0" err="1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звичних</a:t>
            </a:r>
            <a:r>
              <a:rPr lang="ru-RU" sz="1400" dirty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справах</a:t>
            </a:r>
            <a:r>
              <a:rPr lang="ru-RU" sz="1400" dirty="0" smtClean="0">
                <a:solidFill>
                  <a:srgbClr val="4F81B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.</a:t>
            </a:r>
            <a:endParaRPr lang="ru-RU" sz="1100" b="1" i="1" dirty="0">
              <a:solidFill>
                <a:srgbClr val="4F81BD"/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 у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третій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понеділок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травня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у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третій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четвер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травня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 у трет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ю суботу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травня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+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у трет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ю неділю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травня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76400" y="3377379"/>
            <a:ext cx="4572000" cy="116288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2</a:t>
            </a: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.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День </a:t>
            </a:r>
            <a:r>
              <a:rPr lang="ru-RU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вишиванки</a:t>
            </a:r>
            <a:endParaRPr lang="ru-RU" sz="14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Державн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  Традиційне свято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Професійн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свят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   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міжнародне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свято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+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76400" y="4796252"/>
            <a:ext cx="4572000" cy="18440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uk-UA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uk-UA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Флешмоб</a:t>
            </a: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започаткував</a:t>
            </a:r>
            <a:endParaRPr lang="ru-RU" sz="11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чернівецький студент  +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київський студент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львівський студент</a:t>
            </a:r>
            <a:endParaRPr lang="ru-RU" sz="11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харківський студент</a:t>
            </a:r>
            <a:endParaRPr lang="ru-RU" sz="1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98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quot;Моя Україна&quot;2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86233" y="119583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4.Традиційні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вишивання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Мережка +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Заволоч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скань 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Хрестик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686233" y="2673161"/>
            <a:ext cx="4572000" cy="162352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5.Якими 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орнаментів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err="1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вишиванок</a:t>
            </a:r>
            <a:r>
              <a:rPr lang="ru-RU" sz="1600" b="1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16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геометричні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симетричні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рослинні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2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зооморфні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6233" y="4296682"/>
            <a:ext cx="4572000" cy="18246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15240">
              <a:lnSpc>
                <a:spcPct val="115000"/>
              </a:lnSpc>
              <a:spcAft>
                <a:spcPts val="12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6. 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Студенти якого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університету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пошили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вишиванку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і прикрасили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центральн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й корпус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">
              <a:lnSpc>
                <a:spcPct val="115000"/>
              </a:lnSpc>
              <a:spcAft>
                <a:spcPts val="12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Одеського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">
              <a:lnSpc>
                <a:spcPct val="115000"/>
              </a:lnSpc>
              <a:spcAft>
                <a:spcPts val="12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Київського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">
              <a:lnSpc>
                <a:spcPct val="115000"/>
              </a:lnSpc>
              <a:spcAft>
                <a:spcPts val="12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Чернівецького +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240">
              <a:lnSpc>
                <a:spcPct val="115000"/>
              </a:lnSpc>
              <a:spcAft>
                <a:spcPts val="120"/>
              </a:spcAft>
            </a:pPr>
            <a:r>
              <a:rPr lang="uk-UA" sz="16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Прикарпатського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2491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quot;Моя Україна&quot;2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86232" y="1037764"/>
            <a:ext cx="4572000" cy="194790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uk-UA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7.Першим</a:t>
            </a:r>
            <a:r>
              <a:rPr lang="uk-UA" sz="1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, хто поєднав українську вишиванку із буденним одягом став </a:t>
            </a:r>
            <a:endParaRPr lang="ru-RU" sz="1400" b="1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uk-UA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Helvetica" panose="020B0604020202020204" pitchFamily="34" charset="0"/>
              </a:rPr>
              <a:t>Іван Франко +</a:t>
            </a:r>
            <a:endParaRPr lang="ru-RU" sz="1400" i="1" dirty="0">
              <a:solidFill>
                <a:schemeClr val="tx1">
                  <a:lumMod val="95000"/>
                  <a:lumOff val="5000"/>
                </a:schemeClr>
              </a:solidFill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 </a:t>
            </a:r>
            <a:r>
              <a:rPr lang="uk-UA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Грушевськи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й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М. Хрущов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Т. Шевченко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86232" y="3109733"/>
            <a:ext cx="4572000" cy="1775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8</a:t>
            </a:r>
            <a:r>
              <a:rPr lang="uk-UA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uk-UA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«</a:t>
            </a: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українка»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«гуцулка»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uk-UA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«чумачка»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 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т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ипи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сорочок</a:t>
            </a: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 +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сорти яблунь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назви шахт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станції метро у Харкові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6232" y="4967641"/>
            <a:ext cx="4572000" cy="18440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9.У скількох країнах визначають День вишиванки</a:t>
            </a:r>
            <a:endParaRPr lang="ru-RU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60 +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50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581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6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71284" y="784674"/>
            <a:ext cx="6966154" cy="2064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Зупинка </a:t>
            </a:r>
          </a:p>
          <a:p>
            <a:pPr algn="ctr"/>
            <a:r>
              <a:rPr lang="uk-UA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«У світі прислів‘їв»</a:t>
            </a:r>
          </a:p>
          <a:p>
            <a:endParaRPr lang="uk-UA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2" descr="Вчитель Історії - Історичні прислів'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684" y="2587778"/>
            <a:ext cx="4886632" cy="3200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80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Шаблон презентації &quot;Моя Україна&quot;2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75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02658" y="957368"/>
            <a:ext cx="5850194" cy="5542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lnSpc>
                <a:spcPct val="115000"/>
              </a:lnSpc>
              <a:spcBef>
                <a:spcPts val="1125"/>
              </a:spcBef>
              <a:spcAft>
                <a:spcPts val="0"/>
              </a:spcAft>
            </a:pP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Доброго дня, великій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нашій класній 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родині!</a:t>
            </a:r>
            <a:endParaRPr lang="ru-RU" sz="2000" b="1" dirty="0">
              <a:solidFill>
                <a:srgbClr val="002060"/>
              </a:solidFill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>
              <a:lnSpc>
                <a:spcPct val="115000"/>
              </a:lnSpc>
              <a:spcBef>
                <a:spcPts val="1125"/>
              </a:spcBef>
              <a:spcAft>
                <a:spcPts val="0"/>
              </a:spcAft>
            </a:pP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Любі мої учні,  сьогодні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ми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всі відзначаємо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Всесвітній день </a:t>
            </a:r>
            <a:r>
              <a:rPr lang="uk-UA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вишива́нки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— міжнародне свято, яке покликане зберегти споконвічні народні традиції створення та носіння етнічного вишитого українського одягу. У цей день кожен охочий долучається до свята, одягнувши вишиванку.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Ідею акції «Всесвітній день вишиванки» у 2006 році запропонувала студентка факультету історії Чернівецького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університету Леся </a:t>
            </a:r>
            <a:r>
              <a:rPr lang="uk-UA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Воронюк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Спочатку вишиванки одягнули кілька десятків студентів та викладачів факультету. Та вже протягом наступних років свято розрослося до всеукраїнського </a:t>
            </a:r>
            <a:r>
              <a:rPr lang="uk-UA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effectLst/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31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10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6011" y="19578"/>
            <a:ext cx="5766619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Ставлення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сорочки,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народ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закарбував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прислів’ях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приказках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Знайдіть відповідність між прислів’ям та приказками. </a:t>
            </a:r>
            <a:endParaRPr lang="ru-RU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Безкоштовні схеми для вишивання хрестиком Качати безкоштовні схеми Вишивка  хрест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721" y="1105185"/>
            <a:ext cx="2502310" cy="117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43853" y="1258218"/>
            <a:ext cx="14067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 кого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рідненька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dirty="0"/>
          </a:p>
        </p:txBody>
      </p:sp>
      <p:pic>
        <p:nvPicPr>
          <p:cNvPr id="6" name="Picture 2" descr="Безкоштовні схеми для вишивання хрестиком Качати безкоштовні схеми Вишивка  хрест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283" y="1032814"/>
            <a:ext cx="2502310" cy="117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Безкоштовні схеми для вишивання хрестиком Качати безкоштовні схеми Вишивка  хрест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64" y="2263689"/>
            <a:ext cx="2502310" cy="117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Безкоштовні схеми для вишивання хрестиком Качати безкоштовні схеми Вишивка  хрест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064" y="3528692"/>
            <a:ext cx="2659626" cy="117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Безкоштовні схеми для вишивання хрестиком Качати безкоштовні схеми Вишивка  хрест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82" y="4757587"/>
            <a:ext cx="2945989" cy="1622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Безкоштовні схеми для вишивання хрестиком Качати безкоштовні схеми Вишивка  хрест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53" y="2257661"/>
            <a:ext cx="2502310" cy="117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Безкоштовні схеми для вишивання хрестиком Качати безкоштовні схеми Вишивка  хрест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053" y="3582020"/>
            <a:ext cx="2502310" cy="117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Безкоштовні схеми для вишивання хрестиком Качати безкоштовні схеми Вишивка  хрестом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41454"/>
            <a:ext cx="2820630" cy="160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39855" y="2500248"/>
            <a:ext cx="16470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Немає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нічого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окрім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сорочки,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90263" y="3801441"/>
            <a:ext cx="19932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Бідний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на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сорочку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старається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22664" y="5209629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дочки, той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ходить без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сорочки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хто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сини, 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048265" y="1308751"/>
            <a:ext cx="1689886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той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готує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988899" y="2454081"/>
            <a:ext cx="20401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багатий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і кожуха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цурається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156990" y="3770688"/>
            <a:ext cx="13376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якій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мати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народила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5066292" y="5079168"/>
            <a:ext cx="1962717" cy="10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того сорочка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біленька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голівка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гладенька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0078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quot;Моя Україна&quot;7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46355" y="814171"/>
            <a:ext cx="6966154" cy="2064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Зупинка </a:t>
            </a:r>
          </a:p>
          <a:p>
            <a:pPr algn="ctr"/>
            <a:r>
              <a:rPr lang="uk-UA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«Юні винахідники»</a:t>
            </a:r>
          </a:p>
          <a:p>
            <a:endParaRPr lang="uk-UA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3449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quot;Моя Україна&quot;7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83774" y="79692"/>
            <a:ext cx="5776452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Здавна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сорочці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приписували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магічну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силу. Вона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оберегом,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захисницею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здоров'я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Узори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вишивок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простими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прикрасами, але оберегами,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захищали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злих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духів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хвороб,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напастей.</a:t>
            </a:r>
            <a:r>
              <a:rPr lang="ru-RU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айстрині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своєї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підходили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творчо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Для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оздоблення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виробів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саме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мотиви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щ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вишивають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сорочках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означають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ви повинні відгадати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-Добери до карток правильну відповідь!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536278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quot;Моя Україна&quot;7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Безкоштовні схеми для вишивання хрестиком Качати безкоштовні схеми Вишивка  хрест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90" y="230446"/>
            <a:ext cx="3033251" cy="140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Безкоштовні схеми для вишивання хрестиком Качати безкоштовні схеми Вишивка  хрест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223800"/>
            <a:ext cx="2782529" cy="1412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Безкоштовні схеми для вишивання хрестиком Качати безкоштовні схеми Вишивка  хрест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90" y="1722242"/>
            <a:ext cx="2959508" cy="150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Безкоштовні схеми для вишивання хрестиком Качати безкоштовні схеми Вишивка  хрест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684" y="1722242"/>
            <a:ext cx="3726425" cy="150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Безкоштовні схеми для вишивання хрестиком Качати безкоштовні схеми Вишивка  хрест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490" y="3358700"/>
            <a:ext cx="2883310" cy="184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433051" y="363322"/>
            <a:ext cx="3212690" cy="6606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калина</a:t>
            </a:r>
          </a:p>
          <a:p>
            <a:endParaRPr lang="uk-UA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671551" y="1986765"/>
            <a:ext cx="3212690" cy="6606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виноград</a:t>
            </a:r>
          </a:p>
          <a:p>
            <a:endParaRPr lang="uk-UA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201995" y="1980260"/>
            <a:ext cx="3212690" cy="6606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мак</a:t>
            </a:r>
          </a:p>
          <a:p>
            <a:endParaRPr lang="uk-UA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4192228" y="465393"/>
            <a:ext cx="3212690" cy="6606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дуб</a:t>
            </a:r>
          </a:p>
          <a:p>
            <a:endParaRPr lang="uk-UA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3" name="Picture 2" descr="Безкоштовні схеми для вишивання хрестиком Качати безкоштовні схеми Вишивка  хресто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741" y="3429122"/>
            <a:ext cx="3619501" cy="151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1433050" y="3568784"/>
            <a:ext cx="3212690" cy="6606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Квіти </a:t>
            </a:r>
          </a:p>
          <a:p>
            <a:pPr algn="ctr"/>
            <a:r>
              <a:rPr lang="uk-UA" sz="48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лілеї</a:t>
            </a:r>
          </a:p>
          <a:p>
            <a:endParaRPr lang="uk-UA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4849146" y="3686296"/>
            <a:ext cx="3212690" cy="6606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36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Чорнобривці, м'ята</a:t>
            </a:r>
            <a:endParaRPr lang="uk-UA" sz="36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920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quot;Моя Україна&quot;7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Орнаменти рамок і куточків з візерунка 9 на 7 | Embroidery, Frame, Orname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911" y="167148"/>
            <a:ext cx="7103806" cy="6076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73278" y="673089"/>
            <a:ext cx="2571135" cy="200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квітка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приховує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таємницю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символ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дівочих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чарів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чарування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хлопців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4421" y="4049217"/>
            <a:ext cx="2727285" cy="104317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символ </a:t>
            </a:r>
            <a:r>
              <a:rPr lang="ru-RU" sz="2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міцної</a:t>
            </a:r>
            <a:endParaRPr lang="ru-RU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11758" y="1119456"/>
            <a:ext cx="3007811" cy="49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обереги </a:t>
            </a:r>
            <a:r>
              <a:rPr lang="ru-RU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хвороб.</a:t>
            </a:r>
            <a:endParaRPr lang="ru-RU" sz="2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68643" y="3632599"/>
            <a:ext cx="2674376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ця</a:t>
            </a:r>
            <a:r>
              <a:rPr lang="ru-RU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квітка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приховує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таємницю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символ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дівочих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чарів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чарування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хлопців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сім’ї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769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&quot;Моя Україна&quot;7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Урок-презентація &quot;Чарівний хрестик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77" y="86032"/>
            <a:ext cx="3129117" cy="5724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вишита рамка | Frame, Chart, Embroide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129" y="0"/>
            <a:ext cx="3512574" cy="498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19316" y="555142"/>
            <a:ext cx="2521974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Священне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дерево,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уособлювало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Перуна,бога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сонячної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чоловічої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енергії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Мотив,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зустрічався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парубочих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сорочках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поєднував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символи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сили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незвичайної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краси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невмирущої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Він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оберігає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людину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усіляких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негараздів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злого </a:t>
            </a:r>
            <a:r>
              <a:rPr lang="ru-RU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чародійства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44297" y="684887"/>
            <a:ext cx="2797277" cy="325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Означає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красу та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молодість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жінки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Ніжна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квітка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несе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собі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пам'ять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народу.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Дівчата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сім’ях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були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загиблі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вишивали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узори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маку на сорочках,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присягаючи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зберегти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продовжити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рід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572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Безкоштовні схеми для вишивання хрестиком Качати безкоштовні схеми Вишивка  хрест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045678" cy="6744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946355" y="814171"/>
            <a:ext cx="6966154" cy="2064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Зупинка </a:t>
            </a:r>
          </a:p>
          <a:p>
            <a:pPr algn="ctr"/>
            <a:r>
              <a:rPr lang="uk-UA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«Творчі літератори»</a:t>
            </a:r>
          </a:p>
          <a:p>
            <a:pPr algn="ctr"/>
            <a:r>
              <a:rPr lang="uk-UA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Спробуйте скласти вірш або казку зі словом вишиванка.</a:t>
            </a:r>
          </a:p>
          <a:p>
            <a:endParaRPr lang="uk-UA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747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Український орнамент, вишивка, футаж. School Video Background HD.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668594" y="814171"/>
            <a:ext cx="7846141" cy="20076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Зупинка </a:t>
            </a:r>
          </a:p>
          <a:p>
            <a:pPr algn="ctr"/>
            <a:r>
              <a:rPr lang="uk-UA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«Розфарбуємо гарненько»</a:t>
            </a:r>
          </a:p>
          <a:p>
            <a:pPr algn="ctr"/>
            <a:r>
              <a:rPr lang="uk-UA" sz="5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Для кожної команди є малюнок, який ви маєте на швидкість розфарбувати та показати нам.</a:t>
            </a:r>
          </a:p>
          <a:p>
            <a:endParaRPr lang="uk-UA" sz="5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339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краинский Орнамент | Cards, Beautiful gardens, Orna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Безкоштовні розмальовки на тему “Український національний одяг” – Україна  для українців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806"/>
            <a:ext cx="7610168" cy="6154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542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краинский Орнамент | Cards, Beautiful gardens, Orna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Українц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2" y="167147"/>
            <a:ext cx="6982645" cy="66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14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Шаблон презентації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6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01329" y="985901"/>
            <a:ext cx="7379110" cy="45448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spcBef>
                <a:spcPts val="1125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Вишиванка - символ Батьківщини,</a:t>
            </a:r>
            <a:endParaRPr lang="ru-RU" sz="2400" b="1" dirty="0">
              <a:solidFill>
                <a:srgbClr val="C00000"/>
              </a:solidFill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>
              <a:spcBef>
                <a:spcPts val="1125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Дзеркало народної душі,</a:t>
            </a:r>
            <a:endParaRPr lang="ru-RU" sz="2400" b="1" dirty="0">
              <a:solidFill>
                <a:srgbClr val="C00000"/>
              </a:solidFill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>
              <a:spcBef>
                <a:spcPts val="1125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колисанці купані хвилини,</a:t>
            </a:r>
            <a:endParaRPr lang="ru-RU" sz="2400" b="1" dirty="0">
              <a:solidFill>
                <a:srgbClr val="C00000"/>
              </a:solidFill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>
              <a:spcBef>
                <a:spcPts val="1125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Світло і тривоги у вірші.</a:t>
            </a:r>
            <a:endParaRPr lang="ru-RU" sz="2400" b="1" dirty="0">
              <a:solidFill>
                <a:srgbClr val="C00000"/>
              </a:solidFill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ctr">
              <a:spcBef>
                <a:spcPts val="1125"/>
              </a:spcBef>
              <a:spcAft>
                <a:spcPts val="0"/>
              </a:spcAft>
            </a:pPr>
            <a:endParaRPr lang="uk-UA" sz="24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ctr">
              <a:spcBef>
                <a:spcPts val="1125"/>
              </a:spcBef>
              <a:spcAft>
                <a:spcPts val="0"/>
              </a:spcAft>
            </a:pPr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Вишиванка 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дитинча кирпате,</a:t>
            </a:r>
            <a:endParaRPr lang="ru-RU" sz="2400" b="1" dirty="0">
              <a:solidFill>
                <a:srgbClr val="0070C0"/>
              </a:solidFill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ctr">
              <a:spcBef>
                <a:spcPts val="1125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Що квітки звиває в перепліт,</a:t>
            </a:r>
            <a:endParaRPr lang="ru-RU" sz="2400" b="1" dirty="0">
              <a:solidFill>
                <a:srgbClr val="0070C0"/>
              </a:solidFill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ctr">
              <a:spcBef>
                <a:spcPts val="1125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Материнські ласки, усміх тата,</a:t>
            </a:r>
            <a:endParaRPr lang="ru-RU" sz="2400" b="1" dirty="0">
              <a:solidFill>
                <a:srgbClr val="0070C0"/>
              </a:solidFill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ctr">
              <a:spcBef>
                <a:spcPts val="1125"/>
              </a:spcBef>
              <a:spcAft>
                <a:spcPts val="0"/>
              </a:spcAft>
            </a:pP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Прадідів пророчий заповіт.</a:t>
            </a:r>
            <a:endParaRPr lang="ru-RU" sz="2400" b="1" dirty="0">
              <a:solidFill>
                <a:srgbClr val="0070C0"/>
              </a:solidFill>
              <a:effectLst/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090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краинский Орнамент | Cards, Beautiful gardens, Orna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6" name="Picture 2" descr="Діти українц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21" y="390218"/>
            <a:ext cx="6989814" cy="6226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77031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краинский Орнамент | Cards, Beautiful gardens, Orna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Скринька з секретом - Комірка - Вересневий передзвін (сайт-портфоліо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388" y="233515"/>
            <a:ext cx="6903986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507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Украинский Орнамент | Cards, Beautiful gardens, Orna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 descr="Безкоштовні розмальовки на тему “Моя Україна”: 10 шаблонів в одному файл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48" y="347815"/>
            <a:ext cx="7611909" cy="607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8106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6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62000" y="836320"/>
            <a:ext cx="5914103" cy="3418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lnSpc>
                <a:spcPct val="115000"/>
              </a:lnSpc>
              <a:spcBef>
                <a:spcPts val="1125"/>
              </a:spcBef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Наше змагання добігло кінця. Всі ви були дуже  активними учасниками </a:t>
            </a:r>
            <a:r>
              <a:rPr lang="uk-UA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квесту</a:t>
            </a: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Я переконалася у тому, що ви змогли нам довести те, що ви є знавцями традицій України. Тому всі за сьогоднішню гру  отримуєте дипломи.</a:t>
            </a:r>
          </a:p>
          <a:p>
            <a:pPr algn="just" fontAlgn="ctr">
              <a:lnSpc>
                <a:spcPct val="115000"/>
              </a:lnSpc>
              <a:spcBef>
                <a:spcPts val="1125"/>
              </a:spcBef>
              <a:spcAft>
                <a:spcPts val="0"/>
              </a:spcAft>
            </a:pPr>
            <a:r>
              <a:rPr lang="uk-UA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Хай 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 ваших оселях розквітне калина, </a:t>
            </a:r>
            <a:r>
              <a:rPr lang="uk-UA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оживуть</a:t>
            </a:r>
            <a:r>
              <a:rPr lang="uk-UA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птахи й квіти на полотнах! Ми з вами усі - українці, яких об'єднує у велику родину любов до рідної землі, до пісні, до вишивки.</a:t>
            </a:r>
            <a:endParaRPr lang="ru-RU" sz="2000" dirty="0">
              <a:effectLst/>
              <a:latin typeface="Open 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743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naurok.com.ua/uploads/blog/800px-Embroidered_Ukrainian_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8898193" cy="668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1907459" y="-1"/>
            <a:ext cx="0" cy="6858000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3849329" y="-1"/>
            <a:ext cx="0" cy="6858000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5579806" y="-1"/>
            <a:ext cx="0" cy="6858000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7241459" y="-1"/>
            <a:ext cx="0" cy="6858000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1" y="1693149"/>
            <a:ext cx="9143999" cy="27344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-1" y="3315622"/>
            <a:ext cx="9143999" cy="27344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1" y="5178684"/>
            <a:ext cx="9143999" cy="27344"/>
          </a:xfrm>
          <a:prstGeom prst="line">
            <a:avLst/>
          </a:prstGeom>
          <a:ln w="3492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057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Шаблон презентації &quot;Моя Україна&quot;8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7108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85451" y="-1"/>
            <a:ext cx="5973098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прислів'я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«Без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верби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калини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нема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До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сказаного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слід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додати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«І без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вишивки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Тому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вишиваний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рушник і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вишита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сорочка давно стали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українськими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народними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символами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оберегами. Мамина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пісня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батькова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хата,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дідусева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казка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бабусина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вишиванка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добре слово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сусідів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традиції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звичаї</a:t>
            </a:r>
            <a:r>
              <a:rPr lang="uk-UA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все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родовідна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пам'ять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наші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символи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r>
              <a:rPr lang="uk-UA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Сьогодні ми з вами спробуємо зануритись у традиції нашого народу, погравши цікаву  </a:t>
            </a:r>
            <a:r>
              <a:rPr lang="uk-UA" sz="20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квест</a:t>
            </a:r>
            <a:r>
              <a:rPr lang="uk-UA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-гру «Вишиванка єднає українців». На вас чекатимуть різноманітні зупинки, на яких ви маєте подолати завдання та отримати почесне звання «Знавець  традицій </a:t>
            </a:r>
            <a:r>
              <a:rPr lang="uk-UA" sz="20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України».Готові</a:t>
            </a:r>
            <a:r>
              <a:rPr lang="uk-UA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до </a:t>
            </a:r>
            <a:r>
              <a:rPr lang="uk-UA" sz="2000" b="1" dirty="0" err="1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змагання?Поділилися</a:t>
            </a:r>
            <a:r>
              <a:rPr lang="uk-UA" sz="20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 5 команд. Розпочинаємо знайомитись із маршрутним листом!</a:t>
            </a:r>
            <a:endParaRPr lang="ru-RU" sz="2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1550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Шаблон презентації в українському сти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65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-355562" y="552262"/>
            <a:ext cx="6445045" cy="2064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Маршрутний</a:t>
            </a:r>
          </a:p>
          <a:p>
            <a:pPr algn="ctr"/>
            <a:r>
              <a:rPr lang="uk-UA" sz="6000" b="1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 лист</a:t>
            </a:r>
          </a:p>
          <a:p>
            <a:endParaRPr lang="uk-UA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110479" y="1451458"/>
            <a:ext cx="2171234" cy="160144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0">
            <a:solidFill>
              <a:srgbClr val="00B05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Цікаві факти про вишиванку.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2747753" y="2134964"/>
            <a:ext cx="2171234" cy="160144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8100">
            <a:solidFill>
              <a:srgbClr val="C0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Музичний світ вишиванки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1125903" y="3515681"/>
            <a:ext cx="2171234" cy="160144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44450">
            <a:solidFill>
              <a:srgbClr val="7030A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Історична вікторина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Oval 5"/>
          <p:cNvSpPr>
            <a:spLocks noChangeArrowheads="1"/>
          </p:cNvSpPr>
          <p:nvPr/>
        </p:nvSpPr>
        <p:spPr bwMode="auto">
          <a:xfrm>
            <a:off x="3473323" y="4306033"/>
            <a:ext cx="2171234" cy="160144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rgbClr val="00206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У світі прислів'їв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6146243" y="4492287"/>
            <a:ext cx="2171234" cy="160144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3975">
            <a:solidFill>
              <a:schemeClr val="accent6">
                <a:lumMod val="5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Юні винахід-</a:t>
            </a:r>
            <a:r>
              <a:rPr kumimoji="0" lang="uk-UA" alt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ники</a:t>
            </a:r>
            <a:endParaRPr kumimoji="0" lang="uk-UA" alt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5147136" y="2874442"/>
            <a:ext cx="2461116" cy="160144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41275">
            <a:solidFill>
              <a:srgbClr val="00B0F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alt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Творчі літератори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Oval 5"/>
          <p:cNvSpPr>
            <a:spLocks noChangeArrowheads="1"/>
          </p:cNvSpPr>
          <p:nvPr/>
        </p:nvSpPr>
        <p:spPr bwMode="auto">
          <a:xfrm>
            <a:off x="4747832" y="1176483"/>
            <a:ext cx="2171234" cy="1601443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50800">
            <a:solidFill>
              <a:schemeClr val="accent2">
                <a:lumMod val="50000"/>
              </a:schemeClr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Розфарбує-</a:t>
            </a:r>
            <a:r>
              <a:rPr kumimoji="0" lang="uk-UA" altLang="ru-RU" sz="20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мо</a:t>
            </a:r>
            <a:r>
              <a:rPr kumimoji="0" lang="uk-UA" altLang="ru-RU" sz="2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anose="020F0502020204030204" pitchFamily="34" charset="0"/>
              </a:rPr>
              <a:t> гарненько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Штриховая стрелка вправо 3"/>
          <p:cNvSpPr/>
          <p:nvPr/>
        </p:nvSpPr>
        <p:spPr>
          <a:xfrm>
            <a:off x="2082373" y="2367815"/>
            <a:ext cx="903830" cy="550965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триховая стрелка вправо 12"/>
          <p:cNvSpPr/>
          <p:nvPr/>
        </p:nvSpPr>
        <p:spPr>
          <a:xfrm rot="8763773">
            <a:off x="2834681" y="3693775"/>
            <a:ext cx="903830" cy="550965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Штриховая стрелка вправо 13"/>
          <p:cNvSpPr/>
          <p:nvPr/>
        </p:nvSpPr>
        <p:spPr>
          <a:xfrm>
            <a:off x="2765723" y="4730252"/>
            <a:ext cx="903830" cy="550965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Штриховая стрелка вправо 14"/>
          <p:cNvSpPr/>
          <p:nvPr/>
        </p:nvSpPr>
        <p:spPr>
          <a:xfrm>
            <a:off x="5448327" y="4685319"/>
            <a:ext cx="903830" cy="550965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Штриховая стрелка вправо 15"/>
          <p:cNvSpPr/>
          <p:nvPr/>
        </p:nvSpPr>
        <p:spPr>
          <a:xfrm rot="14564937">
            <a:off x="6918985" y="3768096"/>
            <a:ext cx="903830" cy="550965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Штриховая стрелка вправо 16"/>
          <p:cNvSpPr/>
          <p:nvPr/>
        </p:nvSpPr>
        <p:spPr>
          <a:xfrm rot="14964774">
            <a:off x="6342576" y="2367815"/>
            <a:ext cx="903830" cy="550965"/>
          </a:xfrm>
          <a:prstGeom prst="strip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21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Шаблон презентації &quot;Моя Україна&quot;14 (виправлен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53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612490" y="1534421"/>
            <a:ext cx="5673213" cy="206422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uk-UA" sz="6000" b="1" dirty="0" smtClean="0">
                <a:solidFill>
                  <a:srgbClr val="FF0066"/>
                </a:solidFill>
                <a:latin typeface="Monotype Corsiva" panose="03010101010201010101" pitchFamily="66" charset="0"/>
              </a:rPr>
              <a:t>Зупинка «Цікаві факти про вишиванку»</a:t>
            </a:r>
          </a:p>
          <a:p>
            <a:pPr algn="ctr"/>
            <a:r>
              <a:rPr lang="uk-UA" sz="28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Віднайти у нашому класі  картки з орнаментом, на яких записані маловідомі факти про вишиванку. Всього має бути 10 карток. На мою команду почали пошуки для того, щоб поповнити свої знання пізнавальною інформацією.</a:t>
            </a:r>
          </a:p>
          <a:p>
            <a:endParaRPr lang="uk-UA" sz="60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54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Блок-схема: типовой процесс 1"/>
          <p:cNvSpPr/>
          <p:nvPr/>
        </p:nvSpPr>
        <p:spPr>
          <a:xfrm>
            <a:off x="0" y="0"/>
            <a:ext cx="9026013" cy="6626942"/>
          </a:xfrm>
          <a:prstGeom prst="flowChartPredefinedProcess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09018" y="1440474"/>
            <a:ext cx="55994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+mj-lt"/>
              <a:buAutoNum type="arabicPeriod"/>
            </a:pPr>
            <a:r>
              <a:rPr lang="ru-RU" b="1" dirty="0" err="1">
                <a:solidFill>
                  <a:srgbClr val="002060"/>
                </a:solidFill>
                <a:latin typeface="Roboto"/>
              </a:rPr>
              <a:t>Техніка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хрестиком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стала популярною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лише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у </a:t>
            </a:r>
            <a:r>
              <a:rPr lang="en-US" b="1" dirty="0">
                <a:solidFill>
                  <a:srgbClr val="002060"/>
                </a:solidFill>
                <a:latin typeface="Roboto"/>
              </a:rPr>
              <a:t>XIX 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ст.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Roboto"/>
              </a:rPr>
              <a:t>До 1860 року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популярними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в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Україні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були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низинка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верхоплут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, козлик та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інші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види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швів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Цікаво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, але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хрестик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прийшов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до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українських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вишивальниць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із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Європи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Популярністю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та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зацікавленістю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вишивальниць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різного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віку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техніка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вишивки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завдячує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компанії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“Товарищество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Брокар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і Ко”,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заснованій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підприємцем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Генрі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Брокар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Цікавий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факт: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парфумоване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мило, яке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було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одним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із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найбюджетніших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товарів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парфумерно-косметичних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магазинів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компанії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загортали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схеми-орнаменти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вишивки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хрестиком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Таке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пакування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, як і сам товар,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було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дуже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популярним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серед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населення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.</a:t>
            </a:r>
            <a:endParaRPr lang="ru-RU" b="1" i="0" dirty="0">
              <a:solidFill>
                <a:srgbClr val="002060"/>
              </a:solidFill>
              <a:effectLst/>
              <a:latin typeface="Roboto"/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3038168" y="363794"/>
            <a:ext cx="3893574" cy="1002890"/>
          </a:xfrm>
          <a:prstGeom prst="ellipse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Факт 1.</a:t>
            </a:r>
            <a:endParaRPr lang="ru-RU" sz="28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265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роєкт &quot;Україна понад усе&quot; (Звіт про добре діло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61" y="157316"/>
            <a:ext cx="7713117" cy="5476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1664" y="1652015"/>
            <a:ext cx="53389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Font typeface="+mj-lt"/>
              <a:buAutoNum type="arabicPeriod" startAt="2"/>
            </a:pP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Українські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вишивальниці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мають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власне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професійне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свято.</a:t>
            </a:r>
          </a:p>
          <a:p>
            <a:pPr algn="just"/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Цікавий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факт про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вишиванку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стосується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дня 17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грудня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, коли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відзначається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свято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Варвари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.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Саме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з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цього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дня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дівчата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розпочинали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вечорниці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, де разом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вишивали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. Тому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якщо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маєте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в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родині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вишивальницю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, то порадуйте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її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набором для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вишивки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або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цікавою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вишитою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сорочкою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саме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перед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новорічно-різдвяними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святами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.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Якраз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17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грудня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—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ідеальна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для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цього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 </a:t>
            </a:r>
            <a:r>
              <a:rPr lang="ru-RU" sz="2000" b="1" dirty="0" err="1">
                <a:solidFill>
                  <a:srgbClr val="C00000"/>
                </a:solidFill>
                <a:latin typeface="Roboto"/>
              </a:rPr>
              <a:t>нагода</a:t>
            </a:r>
            <a:r>
              <a:rPr lang="ru-RU" sz="2000" b="1" dirty="0">
                <a:solidFill>
                  <a:srgbClr val="C00000"/>
                </a:solidFill>
                <a:latin typeface="Roboto"/>
              </a:rPr>
              <a:t>.</a:t>
            </a:r>
            <a:endParaRPr lang="ru-RU" sz="2000" b="1" i="0" dirty="0">
              <a:solidFill>
                <a:srgbClr val="C00000"/>
              </a:solidFill>
              <a:effectLst/>
              <a:latin typeface="Roboto"/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1238865" y="5545394"/>
            <a:ext cx="3893574" cy="1002890"/>
          </a:xfrm>
          <a:prstGeom prst="ellipse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Факт 2.</a:t>
            </a:r>
            <a:endParaRPr lang="ru-RU" sz="28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378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артинки по запросу вишиванка фон | Embroidery stitches, Cross stitch  charts, Cross stitch patter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48" y="403122"/>
            <a:ext cx="7541342" cy="5279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974258" y="182814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+mj-lt"/>
              <a:buAutoNum type="arabicPeriod" startAt="3"/>
            </a:pPr>
            <a:r>
              <a:rPr lang="ru-RU" b="1" dirty="0" err="1">
                <a:solidFill>
                  <a:srgbClr val="002060"/>
                </a:solidFill>
                <a:latin typeface="Roboto"/>
              </a:rPr>
              <a:t>Вишиванка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не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була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повсякденним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одягом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українців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.</a:t>
            </a:r>
          </a:p>
          <a:p>
            <a:pPr algn="just"/>
            <a:r>
              <a:rPr lang="ru-RU" b="1" dirty="0">
                <a:solidFill>
                  <a:srgbClr val="002060"/>
                </a:solidFill>
                <a:latin typeface="Roboto"/>
              </a:rPr>
              <a:t>Список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цікавих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фактів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був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би не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повним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якби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ми не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згадали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українці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ніколи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не носили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вишиванок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на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щодень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. У час, коли не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було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сучасних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пральних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засобів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пральних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машин, а на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створення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однієї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сорочки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витрачалися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місяці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,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дуже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не практично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було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щодня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красуватися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у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вишитій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сорочці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.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Цікавим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фактом є те,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що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сорочки для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буднів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так і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називалися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“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буденками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”. Вони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зовсім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нічим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 не </a:t>
            </a:r>
            <a:r>
              <a:rPr lang="ru-RU" b="1" dirty="0" err="1">
                <a:solidFill>
                  <a:srgbClr val="002060"/>
                </a:solidFill>
                <a:latin typeface="Roboto"/>
              </a:rPr>
              <a:t>прикрашалися</a:t>
            </a:r>
            <a:r>
              <a:rPr lang="ru-RU" b="1" dirty="0">
                <a:solidFill>
                  <a:srgbClr val="002060"/>
                </a:solidFill>
                <a:latin typeface="Roboto"/>
              </a:rPr>
              <a:t>.</a:t>
            </a:r>
            <a:endParaRPr lang="ru-RU" b="1" i="0" dirty="0">
              <a:solidFill>
                <a:srgbClr val="002060"/>
              </a:solidFill>
              <a:effectLst/>
              <a:latin typeface="Roboto"/>
            </a:endParaRPr>
          </a:p>
        </p:txBody>
      </p:sp>
      <p:sp>
        <p:nvSpPr>
          <p:cNvPr id="4" name="Круглая лента лицом вниз 3"/>
          <p:cNvSpPr/>
          <p:nvPr/>
        </p:nvSpPr>
        <p:spPr>
          <a:xfrm>
            <a:off x="2772697" y="5683045"/>
            <a:ext cx="3893574" cy="1002890"/>
          </a:xfrm>
          <a:prstGeom prst="ellipseRibb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rgbClr val="00B0F0"/>
                </a:solidFill>
                <a:latin typeface="Arial Black" panose="020B0A04020102020204" pitchFamily="34" charset="0"/>
              </a:rPr>
              <a:t>Факт 3.</a:t>
            </a:r>
            <a:endParaRPr lang="ru-RU" sz="2800" b="1" dirty="0">
              <a:solidFill>
                <a:srgbClr val="00B0F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11207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</TotalTime>
  <Words>1496</Words>
  <Application>Microsoft Office PowerPoint</Application>
  <PresentationFormat>Экран (4:3)</PresentationFormat>
  <Paragraphs>154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sluvkaoksana@gmail.com</cp:lastModifiedBy>
  <cp:revision>23</cp:revision>
  <dcterms:created xsi:type="dcterms:W3CDTF">2021-04-30T17:36:39Z</dcterms:created>
  <dcterms:modified xsi:type="dcterms:W3CDTF">2021-12-30T09:29:37Z</dcterms:modified>
</cp:coreProperties>
</file>