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60" r:id="rId4"/>
    <p:sldId id="261" r:id="rId5"/>
    <p:sldId id="265" r:id="rId6"/>
    <p:sldId id="306" r:id="rId7"/>
    <p:sldId id="305" r:id="rId8"/>
    <p:sldId id="310" r:id="rId9"/>
    <p:sldId id="311" r:id="rId10"/>
    <p:sldId id="312" r:id="rId11"/>
    <p:sldId id="313" r:id="rId12"/>
    <p:sldId id="274" r:id="rId13"/>
    <p:sldId id="264" r:id="rId14"/>
    <p:sldId id="275" r:id="rId15"/>
    <p:sldId id="276" r:id="rId16"/>
    <p:sldId id="272" r:id="rId17"/>
    <p:sldId id="316" r:id="rId18"/>
    <p:sldId id="314" r:id="rId19"/>
    <p:sldId id="315" r:id="rId20"/>
    <p:sldId id="290" r:id="rId21"/>
    <p:sldId id="318" r:id="rId22"/>
    <p:sldId id="317" r:id="rId23"/>
    <p:sldId id="307" r:id="rId24"/>
    <p:sldId id="292" r:id="rId25"/>
    <p:sldId id="297" r:id="rId26"/>
    <p:sldId id="298" r:id="rId27"/>
    <p:sldId id="296" r:id="rId28"/>
    <p:sldId id="319" r:id="rId29"/>
    <p:sldId id="320" r:id="rId30"/>
    <p:sldId id="299" r:id="rId31"/>
    <p:sldId id="304" r:id="rId32"/>
    <p:sldId id="302" r:id="rId33"/>
    <p:sldId id="303"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a:srgbClr val="FFFF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90" d="100"/>
          <a:sy n="90" d="100"/>
        </p:scale>
        <p:origin x="-816" y="9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A584497-C2B5-452A-BB53-0705371F5383}" type="datetimeFigureOut">
              <a:rPr lang="ru-RU"/>
              <a:pPr>
                <a:defRPr/>
              </a:pPr>
              <a:t>28.12.2021</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A2A1B2F-60EC-4449-A004-022908291124}" type="slidenum">
              <a:rPr lang="ru-RU"/>
              <a:pPr>
                <a:defRPr/>
              </a:pPr>
              <a:t>‹#›</a:t>
            </a:fld>
            <a:endParaRPr lang="ru-RU"/>
          </a:p>
        </p:txBody>
      </p:sp>
    </p:spTree>
    <p:extLst>
      <p:ext uri="{BB962C8B-B14F-4D97-AF65-F5344CB8AC3E}">
        <p14:creationId xmlns:p14="http://schemas.microsoft.com/office/powerpoint/2010/main" val="801516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a:ln/>
        </p:spPr>
      </p:sp>
      <p:sp>
        <p:nvSpPr>
          <p:cNvPr id="40962" name="Заметки 2"/>
          <p:cNvSpPr>
            <a:spLocks noGrp="1"/>
          </p:cNvSpPr>
          <p:nvPr>
            <p:ph type="body" idx="1"/>
          </p:nvPr>
        </p:nvSpPr>
        <p:spPr>
          <a:noFill/>
          <a:ln/>
        </p:spPr>
        <p:txBody>
          <a:bodyPr/>
          <a:lstStyle/>
          <a:p>
            <a:pPr eaLnBrk="1" hangingPunct="1"/>
            <a:endParaRPr lang="ru-RU" smtClean="0"/>
          </a:p>
        </p:txBody>
      </p:sp>
      <p:sp>
        <p:nvSpPr>
          <p:cNvPr id="40963" name="Номер слайда 3"/>
          <p:cNvSpPr>
            <a:spLocks noGrp="1"/>
          </p:cNvSpPr>
          <p:nvPr>
            <p:ph type="sldNum" sz="quarter" idx="5"/>
          </p:nvPr>
        </p:nvSpPr>
        <p:spPr>
          <a:noFill/>
        </p:spPr>
        <p:txBody>
          <a:bodyPr/>
          <a:lstStyle/>
          <a:p>
            <a:fld id="{EB785762-595B-4B32-9CE3-B251AE8232EC}" type="slidenum">
              <a:rPr lang="ru-RU" smtClean="0"/>
              <a:pPr/>
              <a:t>24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176A59E5-24C5-4445-88F4-07FF7605EFF3}" type="datetimeFigureOut">
              <a:rPr lang="ru-RU"/>
              <a:pPr>
                <a:defRPr/>
              </a:pPr>
              <a:t>28.12.2021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82E884AD-E80D-4311-ADF2-998AEFF5A67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9FF91E9E-628B-46FE-B477-21D2AD823F5F}" type="datetimeFigureOut">
              <a:rPr lang="ru-RU"/>
              <a:pPr>
                <a:defRPr/>
              </a:pPr>
              <a:t>28.12.2021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057CA086-92E7-40DC-B7A8-39DCE668979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34E50229-A5F8-4BBC-A465-1308C2D92BE2}" type="datetimeFigureOut">
              <a:rPr lang="ru-RU"/>
              <a:pPr>
                <a:defRPr/>
              </a:pPr>
              <a:t>28.12.2021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EDC8ED45-FA33-4A61-8A49-B9F04FBB170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BDAE3BB9-B3A1-4875-B9C6-D47242BF12D6}" type="datetimeFigureOut">
              <a:rPr lang="ru-RU"/>
              <a:pPr>
                <a:defRPr/>
              </a:pPr>
              <a:t>28.12.2021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940F1DEA-B6BB-471D-860F-436A9B0CBD3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65964508-EDFA-4603-929E-2EA81F492EAF}" type="datetimeFigureOut">
              <a:rPr lang="ru-RU"/>
              <a:pPr>
                <a:defRPr/>
              </a:pPr>
              <a:t>28.12.2021</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E2547494-4F21-4FC8-B230-A591A29800A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197FDD72-0D8C-4CBB-A254-48A499721B54}" type="datetimeFigureOut">
              <a:rPr lang="ru-RU"/>
              <a:pPr>
                <a:defRPr/>
              </a:pPr>
              <a:t>28.12.2021</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794A5AEC-68DB-4557-84A5-30BC0BEAA6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73A69513-10BA-479F-9D96-78D1E5A2787C}" type="datetimeFigureOut">
              <a:rPr lang="ru-RU"/>
              <a:pPr>
                <a:defRPr/>
              </a:pPr>
              <a:t>28.12.2021</a:t>
            </a:fld>
            <a:endParaRPr lang="ru-RU"/>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1D37BD62-DACD-416B-9598-325B46DBCEA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F53900A0-63C9-4C8E-BD6B-73A32A3E1A63}" type="datetimeFigureOut">
              <a:rPr lang="ru-RU"/>
              <a:pPr>
                <a:defRPr/>
              </a:pPr>
              <a:t>28.12.2021</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CE882348-8D6E-4A5A-BA29-419B81AF376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EA75D81C-0E4E-45BC-A8E9-CE6B84AEFCC6}" type="datetimeFigureOut">
              <a:rPr lang="ru-RU"/>
              <a:pPr>
                <a:defRPr/>
              </a:pPr>
              <a:t>28.12.2021</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B3488A25-2A4D-44D5-8D20-1D13D2C4744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8F8EAAFD-9B1D-4EDB-B1F2-3D545E8A27E4}" type="datetimeFigureOut">
              <a:rPr lang="ru-RU"/>
              <a:pPr>
                <a:defRPr/>
              </a:pPr>
              <a:t>28.12.2021</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5F7E0900-3703-4022-B0D5-6473126754F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solidFill>
                  <a:prstClr val="black"/>
                </a:solidFill>
                <a:cs typeface="Arial" charset="0"/>
              </a:defRPr>
            </a:lvl1pPr>
          </a:lstStyle>
          <a:p>
            <a:pPr>
              <a:defRPr/>
            </a:pPr>
            <a:fld id="{C3CDEC9D-D7AD-4F8C-8ED6-83BE550B7244}" type="datetimeFigureOut">
              <a:rPr lang="ru-RU"/>
              <a:pPr>
                <a:defRPr/>
              </a:pPr>
              <a:t>28.12.2021</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prstClr val="black"/>
                </a:solidFill>
                <a:cs typeface="Arial" charset="0"/>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solidFill>
                  <a:prstClr val="black"/>
                </a:solidFill>
                <a:cs typeface="Arial" charset="0"/>
              </a:defRPr>
            </a:lvl1pPr>
          </a:lstStyle>
          <a:p>
            <a:pPr>
              <a:defRPr/>
            </a:pPr>
            <a:fld id="{EEE65243-993C-47A1-9BEB-49C4F87AD54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on-dlya-prezentacii-vesna-09"/>
          <p:cNvPicPr>
            <a:picLocks noChangeAspect="1" noChangeArrowheads="1"/>
          </p:cNvPicPr>
          <p:nvPr/>
        </p:nvPicPr>
        <p:blipFill>
          <a:blip r:embed="rId2" cstate="print"/>
          <a:srcRect/>
          <a:stretch>
            <a:fillRect/>
          </a:stretch>
        </p:blipFill>
        <p:spPr bwMode="auto">
          <a:xfrm>
            <a:off x="-184862" y="-35822"/>
            <a:ext cx="9525000" cy="7162800"/>
          </a:xfrm>
          <a:prstGeom prst="rect">
            <a:avLst/>
          </a:prstGeom>
          <a:noFill/>
          <a:ln w="9525">
            <a:noFill/>
            <a:miter lim="800000"/>
            <a:headEnd/>
            <a:tailEnd/>
          </a:ln>
        </p:spPr>
      </p:pic>
      <p:sp>
        <p:nvSpPr>
          <p:cNvPr id="14337" name="Text Box 5"/>
          <p:cNvSpPr txBox="1">
            <a:spLocks noChangeArrowheads="1"/>
          </p:cNvSpPr>
          <p:nvPr/>
        </p:nvSpPr>
        <p:spPr bwMode="auto">
          <a:xfrm>
            <a:off x="1979613" y="1125538"/>
            <a:ext cx="5653087" cy="3046988"/>
          </a:xfrm>
          <a:prstGeom prst="rect">
            <a:avLst/>
          </a:prstGeom>
          <a:noFill/>
          <a:ln w="9525">
            <a:noFill/>
            <a:miter lim="800000"/>
            <a:headEnd/>
            <a:tailEnd/>
          </a:ln>
        </p:spPr>
        <p:txBody>
          <a:bodyPr>
            <a:spAutoFit/>
          </a:bodyPr>
          <a:lstStyle/>
          <a:p>
            <a:pPr algn="ctr"/>
            <a:r>
              <a:rPr lang="uk-UA" sz="2400" b="1" dirty="0">
                <a:solidFill>
                  <a:schemeClr val="tx2"/>
                </a:solidFill>
              </a:rPr>
              <a:t>Інтегрований урок з</a:t>
            </a:r>
          </a:p>
          <a:p>
            <a:pPr algn="ctr"/>
            <a:endParaRPr lang="uk-UA" sz="2400" b="1" dirty="0">
              <a:solidFill>
                <a:schemeClr val="tx2"/>
              </a:solidFill>
            </a:endParaRPr>
          </a:p>
          <a:p>
            <a:pPr algn="ctr"/>
            <a:r>
              <a:rPr lang="uk-UA" sz="2400" b="1" dirty="0"/>
              <a:t> </a:t>
            </a:r>
            <a:r>
              <a:rPr lang="uk-UA" sz="2400" b="1" dirty="0">
                <a:solidFill>
                  <a:schemeClr val="tx2"/>
                </a:solidFill>
              </a:rPr>
              <a:t>математики та природознавства</a:t>
            </a:r>
          </a:p>
          <a:p>
            <a:pPr algn="ctr"/>
            <a:endParaRPr lang="uk-UA" sz="2400" b="1" dirty="0">
              <a:solidFill>
                <a:schemeClr val="tx2"/>
              </a:solidFill>
            </a:endParaRPr>
          </a:p>
          <a:p>
            <a:pPr algn="ctr"/>
            <a:r>
              <a:rPr lang="uk-UA" sz="2400" b="1" dirty="0"/>
              <a:t>     </a:t>
            </a:r>
            <a:r>
              <a:rPr lang="uk-UA" sz="2400" b="1" dirty="0" smtClean="0">
                <a:solidFill>
                  <a:schemeClr val="tx2"/>
                </a:solidFill>
              </a:rPr>
              <a:t>Тема:</a:t>
            </a:r>
            <a:r>
              <a:rPr lang="ru-RU" sz="2400" b="1" dirty="0" err="1" smtClean="0"/>
              <a:t>Таблиця</a:t>
            </a:r>
            <a:r>
              <a:rPr lang="ru-RU" sz="2400" b="1" dirty="0" smtClean="0"/>
              <a:t> </a:t>
            </a:r>
            <a:r>
              <a:rPr lang="ru-RU" sz="2400" b="1" dirty="0" err="1"/>
              <a:t>множення</a:t>
            </a:r>
            <a:r>
              <a:rPr lang="ru-RU" sz="2400" b="1" dirty="0"/>
              <a:t> числа 6. </a:t>
            </a:r>
            <a:r>
              <a:rPr lang="ru-RU" sz="2400" b="1" dirty="0" err="1"/>
              <a:t>Знаходження</a:t>
            </a:r>
            <a:r>
              <a:rPr lang="ru-RU" sz="2400" b="1" dirty="0"/>
              <a:t> </a:t>
            </a:r>
            <a:r>
              <a:rPr lang="ru-RU" sz="2400" b="1" dirty="0" err="1"/>
              <a:t>значень</a:t>
            </a:r>
            <a:r>
              <a:rPr lang="ru-RU" sz="2400" b="1" dirty="0"/>
              <a:t> </a:t>
            </a:r>
            <a:r>
              <a:rPr lang="ru-RU" sz="2400" b="1" dirty="0" err="1"/>
              <a:t>виразів</a:t>
            </a:r>
            <a:r>
              <a:rPr lang="ru-RU" sz="2400" b="1" dirty="0"/>
              <a:t> з</a:t>
            </a:r>
            <a:r>
              <a:rPr lang="uk-UA" sz="2400" b="1" dirty="0"/>
              <a:t>і змінною</a:t>
            </a:r>
            <a:r>
              <a:rPr lang="ru-RU" sz="2400" b="1" dirty="0"/>
              <a:t>. Розв`язування задач.</a:t>
            </a:r>
            <a:r>
              <a:rPr lang="ru-RU" sz="2400" dirty="0"/>
              <a:t> </a:t>
            </a:r>
            <a:r>
              <a:rPr lang="ru-RU" sz="2400" b="1" dirty="0" smtClean="0"/>
              <a:t>Тварини в природі</a:t>
            </a:r>
            <a:endParaRPr lang="ru-RU" sz="2400" b="1" dirty="0"/>
          </a:p>
        </p:txBody>
      </p:sp>
      <p:sp>
        <p:nvSpPr>
          <p:cNvPr id="2" name="Прямоугольник 1"/>
          <p:cNvSpPr/>
          <p:nvPr/>
        </p:nvSpPr>
        <p:spPr>
          <a:xfrm>
            <a:off x="5652120" y="5013176"/>
            <a:ext cx="3420740" cy="923330"/>
          </a:xfrm>
          <a:prstGeom prst="rect">
            <a:avLst/>
          </a:prstGeom>
        </p:spPr>
        <p:txBody>
          <a:bodyPr wrap="square">
            <a:spAutoFit/>
          </a:bodyPr>
          <a:lstStyle/>
          <a:p>
            <a:r>
              <a:rPr lang="ru-RU" dirty="0" err="1"/>
              <a:t>Розробила</a:t>
            </a:r>
            <a:r>
              <a:rPr lang="ru-RU" dirty="0"/>
              <a:t>:</a:t>
            </a:r>
          </a:p>
          <a:p>
            <a:r>
              <a:rPr lang="ru-RU" dirty="0" err="1"/>
              <a:t>вчитель</a:t>
            </a:r>
            <a:r>
              <a:rPr lang="ru-RU" dirty="0"/>
              <a:t> </a:t>
            </a:r>
            <a:r>
              <a:rPr lang="ru-RU" dirty="0" err="1"/>
              <a:t>початкових</a:t>
            </a:r>
            <a:r>
              <a:rPr lang="ru-RU" dirty="0"/>
              <a:t> </a:t>
            </a:r>
            <a:r>
              <a:rPr lang="ru-RU" dirty="0" err="1"/>
              <a:t>класів</a:t>
            </a:r>
            <a:endParaRPr lang="ru-RU" dirty="0"/>
          </a:p>
          <a:p>
            <a:r>
              <a:rPr lang="ru-RU" dirty="0"/>
              <a:t>Галина ФЕДИШИН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n-dlya-prezentacii-vesna-09"/>
          <p:cNvPicPr>
            <a:picLocks noChangeAspect="1" noChangeArrowheads="1"/>
          </p:cNvPicPr>
          <p:nvPr/>
        </p:nvPicPr>
        <p:blipFill>
          <a:blip r:embed="rId2" cstate="print"/>
          <a:srcRect/>
          <a:stretch>
            <a:fillRect/>
          </a:stretch>
        </p:blipFill>
        <p:spPr bwMode="auto">
          <a:xfrm>
            <a:off x="-190500" y="-531814"/>
            <a:ext cx="9525000" cy="7389813"/>
          </a:xfrm>
          <a:prstGeom prst="rect">
            <a:avLst/>
          </a:prstGeom>
          <a:noFill/>
          <a:ln w="9525">
            <a:noFill/>
            <a:miter lim="800000"/>
            <a:headEnd/>
            <a:tailEnd/>
          </a:ln>
        </p:spPr>
      </p:pic>
      <p:sp>
        <p:nvSpPr>
          <p:cNvPr id="3" name="TextBox 2"/>
          <p:cNvSpPr txBox="1"/>
          <p:nvPr/>
        </p:nvSpPr>
        <p:spPr>
          <a:xfrm>
            <a:off x="1547664" y="548680"/>
            <a:ext cx="7344816" cy="6186309"/>
          </a:xfrm>
          <a:prstGeom prst="rect">
            <a:avLst/>
          </a:prstGeom>
          <a:noFill/>
        </p:spPr>
        <p:txBody>
          <a:bodyPr wrap="square" rtlCol="0">
            <a:spAutoFit/>
          </a:bodyPr>
          <a:lstStyle/>
          <a:p>
            <a:r>
              <a:rPr lang="uk-UA" b="1" dirty="0"/>
              <a:t>8)</a:t>
            </a:r>
            <a:r>
              <a:rPr lang="uk-UA" dirty="0"/>
              <a:t>Біля хатини Баба Яга плаче,</a:t>
            </a:r>
          </a:p>
          <a:p>
            <a:r>
              <a:rPr lang="uk-UA" dirty="0"/>
              <a:t> </a:t>
            </a:r>
            <a:r>
              <a:rPr lang="uk-UA" dirty="0" smtClean="0"/>
              <a:t>  </a:t>
            </a:r>
            <a:r>
              <a:rPr lang="uk-UA" dirty="0"/>
              <a:t>Бо не може розв'язати</a:t>
            </a:r>
          </a:p>
          <a:p>
            <a:r>
              <a:rPr lang="uk-UA" dirty="0"/>
              <a:t>   </a:t>
            </a:r>
            <a:r>
              <a:rPr lang="uk-UA" dirty="0" smtClean="0"/>
              <a:t>Ось </a:t>
            </a:r>
            <a:r>
              <a:rPr lang="uk-UA" dirty="0"/>
              <a:t>таку задачу:</a:t>
            </a:r>
          </a:p>
          <a:p>
            <a:r>
              <a:rPr lang="uk-UA" dirty="0"/>
              <a:t>  </a:t>
            </a:r>
            <a:r>
              <a:rPr lang="uk-UA" dirty="0" smtClean="0"/>
              <a:t> «</a:t>
            </a:r>
            <a:r>
              <a:rPr lang="uk-UA" dirty="0"/>
              <a:t>Зграя із восьми </a:t>
            </a:r>
            <a:r>
              <a:rPr lang="uk-UA" dirty="0" err="1"/>
              <a:t>гусей</a:t>
            </a:r>
            <a:endParaRPr lang="uk-UA" dirty="0"/>
          </a:p>
          <a:p>
            <a:r>
              <a:rPr lang="uk-UA" dirty="0"/>
              <a:t>   </a:t>
            </a:r>
            <a:r>
              <a:rPr lang="uk-UA" dirty="0" smtClean="0"/>
              <a:t> </a:t>
            </a:r>
            <a:r>
              <a:rPr lang="uk-UA" dirty="0"/>
              <a:t>У небі летіла.</a:t>
            </a:r>
            <a:r>
              <a:rPr lang="ru-RU" dirty="0"/>
              <a:t> </a:t>
            </a:r>
            <a:endParaRPr lang="uk-UA" dirty="0"/>
          </a:p>
          <a:p>
            <a:r>
              <a:rPr lang="uk-UA" dirty="0"/>
              <a:t>    </a:t>
            </a:r>
            <a:r>
              <a:rPr lang="uk-UA" dirty="0" smtClean="0"/>
              <a:t>Скільки </a:t>
            </a:r>
            <a:r>
              <a:rPr lang="uk-UA" dirty="0"/>
              <a:t>у них крил всього»,</a:t>
            </a:r>
          </a:p>
          <a:p>
            <a:r>
              <a:rPr lang="uk-UA" dirty="0"/>
              <a:t>  </a:t>
            </a:r>
            <a:r>
              <a:rPr lang="uk-UA" dirty="0" smtClean="0"/>
              <a:t>  Порахувати </a:t>
            </a:r>
            <a:r>
              <a:rPr lang="uk-UA" dirty="0"/>
              <a:t>не зуміла.</a:t>
            </a:r>
          </a:p>
          <a:p>
            <a:r>
              <a:rPr lang="uk-UA" dirty="0"/>
              <a:t>   </a:t>
            </a:r>
            <a:r>
              <a:rPr lang="uk-UA" dirty="0" smtClean="0"/>
              <a:t>  </a:t>
            </a:r>
            <a:r>
              <a:rPr lang="uk-UA" dirty="0"/>
              <a:t>(2 ∙ 8 = 16) </a:t>
            </a:r>
            <a:endParaRPr lang="uk-UA" b="1" dirty="0"/>
          </a:p>
          <a:p>
            <a:r>
              <a:rPr lang="uk-UA" b="1" dirty="0" smtClean="0"/>
              <a:t>                                                        9)</a:t>
            </a:r>
            <a:r>
              <a:rPr lang="uk-UA" dirty="0" smtClean="0"/>
              <a:t>Шестеро </a:t>
            </a:r>
            <a:r>
              <a:rPr lang="uk-UA" dirty="0"/>
              <a:t>яблук я можу </a:t>
            </a:r>
            <a:r>
              <a:rPr lang="uk-UA" dirty="0" err="1"/>
              <a:t>зірвать</a:t>
            </a:r>
            <a:r>
              <a:rPr lang="uk-UA" dirty="0"/>
              <a:t>, </a:t>
            </a:r>
          </a:p>
          <a:p>
            <a:r>
              <a:rPr lang="uk-UA" dirty="0" smtClean="0"/>
              <a:t>                                                           12 </a:t>
            </a:r>
            <a:r>
              <a:rPr lang="uk-UA" dirty="0"/>
              <a:t>ще Петрик хоче </a:t>
            </a:r>
            <a:r>
              <a:rPr lang="uk-UA" dirty="0" err="1"/>
              <a:t>дістать</a:t>
            </a:r>
            <a:r>
              <a:rPr lang="uk-UA" dirty="0"/>
              <a:t>. </a:t>
            </a:r>
          </a:p>
          <a:p>
            <a:r>
              <a:rPr lang="uk-UA" dirty="0" smtClean="0"/>
              <a:t>                                                            А </a:t>
            </a:r>
            <a:r>
              <a:rPr lang="uk-UA" dirty="0"/>
              <a:t>потім поділимо їх пополам. </a:t>
            </a:r>
          </a:p>
          <a:p>
            <a:r>
              <a:rPr lang="uk-UA" dirty="0" smtClean="0"/>
              <a:t>                                                            По </a:t>
            </a:r>
            <a:r>
              <a:rPr lang="uk-UA" dirty="0"/>
              <a:t>скільки ж це </a:t>
            </a:r>
            <a:r>
              <a:rPr lang="uk-UA" dirty="0" smtClean="0"/>
              <a:t>яблук</a:t>
            </a:r>
          </a:p>
          <a:p>
            <a:r>
              <a:rPr lang="uk-UA" dirty="0" smtClean="0"/>
              <a:t>                                                            </a:t>
            </a:r>
            <a:r>
              <a:rPr lang="uk-UA" dirty="0"/>
              <a:t>дістанеться нам? </a:t>
            </a:r>
          </a:p>
          <a:p>
            <a:r>
              <a:rPr lang="uk-UA" dirty="0" smtClean="0"/>
              <a:t>                                                                                  (</a:t>
            </a:r>
            <a:r>
              <a:rPr lang="uk-UA" dirty="0"/>
              <a:t>6 + 12 ) : 2 = 9</a:t>
            </a:r>
          </a:p>
          <a:p>
            <a:r>
              <a:rPr lang="uk-UA" b="1" dirty="0"/>
              <a:t>10)</a:t>
            </a:r>
            <a:r>
              <a:rPr lang="uk-UA" dirty="0"/>
              <a:t>Сім подружок стали грати,</a:t>
            </a:r>
          </a:p>
          <a:p>
            <a:r>
              <a:rPr lang="uk-UA" dirty="0"/>
              <a:t>З паличок </a:t>
            </a:r>
            <a:r>
              <a:rPr lang="uk-UA" dirty="0" err="1"/>
              <a:t>складать</a:t>
            </a:r>
            <a:r>
              <a:rPr lang="uk-UA" dirty="0"/>
              <a:t> квадрати.</a:t>
            </a:r>
          </a:p>
          <a:p>
            <a:r>
              <a:rPr lang="uk-UA" dirty="0"/>
              <a:t>По квадратику зробили,</a:t>
            </a:r>
          </a:p>
          <a:p>
            <a:r>
              <a:rPr lang="uk-UA" dirty="0"/>
              <a:t>Паличок не полічили.</a:t>
            </a:r>
          </a:p>
          <a:p>
            <a:r>
              <a:rPr lang="uk-UA" dirty="0"/>
              <a:t>А ви їм допоможіть,</a:t>
            </a:r>
          </a:p>
          <a:p>
            <a:r>
              <a:rPr lang="uk-UA" dirty="0"/>
              <a:t>Скільки буде, полічіть. </a:t>
            </a:r>
            <a:endParaRPr lang="uk-UA" dirty="0" smtClean="0"/>
          </a:p>
          <a:p>
            <a:r>
              <a:rPr lang="uk-UA" dirty="0" smtClean="0"/>
              <a:t>(</a:t>
            </a:r>
            <a:r>
              <a:rPr lang="uk-UA" dirty="0"/>
              <a:t>4 ∙ 7 = 28)</a:t>
            </a:r>
          </a:p>
          <a:p>
            <a:r>
              <a:rPr lang="uk-UA" dirty="0" smtClean="0"/>
              <a:t> </a:t>
            </a:r>
            <a:endParaRPr lang="uk-UA" dirty="0"/>
          </a:p>
        </p:txBody>
      </p:sp>
    </p:spTree>
    <p:extLst>
      <p:ext uri="{BB962C8B-B14F-4D97-AF65-F5344CB8AC3E}">
        <p14:creationId xmlns:p14="http://schemas.microsoft.com/office/powerpoint/2010/main" val="1149104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lya-prezentacii-vesna-09"/>
          <p:cNvPicPr>
            <a:picLocks noChangeAspect="1" noChangeArrowheads="1"/>
          </p:cNvPicPr>
          <p:nvPr/>
        </p:nvPicPr>
        <p:blipFill>
          <a:blip r:embed="rId2" cstate="print"/>
          <a:srcRect/>
          <a:stretch>
            <a:fillRect/>
          </a:stretch>
        </p:blipFill>
        <p:spPr bwMode="auto">
          <a:xfrm>
            <a:off x="-180820" y="-387424"/>
            <a:ext cx="9525000" cy="7389813"/>
          </a:xfrm>
          <a:prstGeom prst="rect">
            <a:avLst/>
          </a:prstGeom>
          <a:noFill/>
          <a:ln w="9525">
            <a:noFill/>
            <a:miter lim="800000"/>
            <a:headEnd/>
            <a:tailEnd/>
          </a:ln>
        </p:spPr>
      </p:pic>
      <p:sp>
        <p:nvSpPr>
          <p:cNvPr id="6" name="TextBox 5"/>
          <p:cNvSpPr txBox="1"/>
          <p:nvPr/>
        </p:nvSpPr>
        <p:spPr>
          <a:xfrm>
            <a:off x="2267744" y="548680"/>
            <a:ext cx="5640518" cy="646331"/>
          </a:xfrm>
          <a:prstGeom prst="rect">
            <a:avLst/>
          </a:prstGeom>
          <a:noFill/>
        </p:spPr>
        <p:txBody>
          <a:bodyPr wrap="none" rtlCol="0">
            <a:spAutoFit/>
          </a:bodyPr>
          <a:lstStyle/>
          <a:p>
            <a:r>
              <a:rPr lang="uk-UA" sz="3600" b="1" dirty="0" smtClean="0"/>
              <a:t>Каліграфічна  хвилинка</a:t>
            </a:r>
            <a:endParaRPr lang="uk-UA" sz="3600" b="1" dirty="0"/>
          </a:p>
        </p:txBody>
      </p:sp>
      <p:pic>
        <p:nvPicPr>
          <p:cNvPr id="1026" name="Picture 2" descr="Ð ÐµÐ·ÑÐ»ÑÑÐ°Ñ Ð¿Ð¾ÑÑÐºÑ Ð·Ð¾Ð±ÑÐ°Ð¶ÐµÐ½Ñ Ð·Ð° Ð·Ð°Ð¿Ð¸ÑÐ¾Ð¼ &quot;ÑÐ¸ÐºÑÐ¸ÐºÐ¸ ÐºÐ°ÑÑÐ¸Ð½Ðº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2204864"/>
            <a:ext cx="24482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 ÐµÐ·ÑÐ»ÑÑÐ°Ñ Ð¿Ð¾ÑÑÐºÑ Ð·Ð¾Ð±ÑÐ°Ð¶ÐµÐ½Ñ Ð·Ð° Ð·Ð°Ð¿Ð¸ÑÐ¾Ð¼ &quot;ÑÐ¸ÐºÑÐ¸ÐºÐ¸ ÐºÐ°ÑÑÐ¸Ð½Ðº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215800"/>
            <a:ext cx="2195736" cy="27172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23928" y="1916832"/>
            <a:ext cx="1553630" cy="3785652"/>
          </a:xfrm>
          <a:prstGeom prst="rect">
            <a:avLst/>
          </a:prstGeom>
          <a:noFill/>
        </p:spPr>
        <p:txBody>
          <a:bodyPr wrap="none" rtlCol="0">
            <a:spAutoFit/>
          </a:bodyPr>
          <a:lstStyle/>
          <a:p>
            <a:pPr>
              <a:lnSpc>
                <a:spcPct val="150000"/>
              </a:lnSpc>
            </a:pPr>
            <a:r>
              <a:rPr lang="uk-UA" sz="9600" b="1" dirty="0" smtClean="0"/>
              <a:t>70</a:t>
            </a:r>
          </a:p>
          <a:p>
            <a:r>
              <a:rPr lang="uk-UA" sz="9600" b="1" dirty="0" smtClean="0"/>
              <a:t>60</a:t>
            </a:r>
            <a:endParaRPr lang="uk-UA" sz="9600" b="1" dirty="0"/>
          </a:p>
        </p:txBody>
      </p:sp>
    </p:spTree>
    <p:extLst>
      <p:ext uri="{BB962C8B-B14F-4D97-AF65-F5344CB8AC3E}">
        <p14:creationId xmlns:p14="http://schemas.microsoft.com/office/powerpoint/2010/main" val="364318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lya-prezentacii-vesna-09"/>
          <p:cNvPicPr>
            <a:picLocks noChangeAspect="1" noChangeArrowheads="1"/>
          </p:cNvPicPr>
          <p:nvPr/>
        </p:nvPicPr>
        <p:blipFill>
          <a:blip r:embed="rId2" cstate="print"/>
          <a:srcRect/>
          <a:stretch>
            <a:fillRect/>
          </a:stretch>
        </p:blipFill>
        <p:spPr bwMode="auto">
          <a:xfrm>
            <a:off x="-222983" y="-315416"/>
            <a:ext cx="9525000" cy="7389813"/>
          </a:xfrm>
          <a:prstGeom prst="rect">
            <a:avLst/>
          </a:prstGeom>
          <a:noFill/>
          <a:ln w="9525">
            <a:noFill/>
            <a:miter lim="800000"/>
            <a:headEnd/>
            <a:tailEnd/>
          </a:ln>
        </p:spPr>
      </p:pic>
      <p:pic>
        <p:nvPicPr>
          <p:cNvPr id="8" name="Picture 18" descr="http://cueflash.com/cardimages/questions/thumbnails/0/2/4820463.jpg"/>
          <p:cNvPicPr>
            <a:picLocks noChangeAspect="1" noChangeArrowheads="1"/>
          </p:cNvPicPr>
          <p:nvPr/>
        </p:nvPicPr>
        <p:blipFill>
          <a:blip r:embed="rId3" cstate="print">
            <a:extLst/>
          </a:blip>
          <a:srcRect/>
          <a:stretch>
            <a:fillRect/>
          </a:stretch>
        </p:blipFill>
        <p:spPr bwMode="auto">
          <a:xfrm>
            <a:off x="4067944" y="593304"/>
            <a:ext cx="5266556" cy="6264696"/>
          </a:xfrm>
          <a:prstGeom prst="rect">
            <a:avLst/>
          </a:prstGeom>
          <a:ln>
            <a:noFill/>
          </a:ln>
          <a:effectLst>
            <a:softEdge rad="112500"/>
          </a:effectLst>
          <a:extLst/>
        </p:spPr>
      </p:pic>
      <p:sp>
        <p:nvSpPr>
          <p:cNvPr id="3" name="TextBox 2"/>
          <p:cNvSpPr txBox="1"/>
          <p:nvPr/>
        </p:nvSpPr>
        <p:spPr>
          <a:xfrm>
            <a:off x="111979" y="1484784"/>
            <a:ext cx="4027973" cy="5109091"/>
          </a:xfrm>
          <a:prstGeom prst="rect">
            <a:avLst/>
          </a:prstGeom>
          <a:noFill/>
        </p:spPr>
        <p:txBody>
          <a:bodyPr wrap="square" rtlCol="0">
            <a:spAutoFit/>
          </a:bodyPr>
          <a:lstStyle/>
          <a:p>
            <a:r>
              <a:rPr lang="uk-UA" sz="4400" b="1" dirty="0">
                <a:latin typeface="Times New Roman" pitchFamily="18" charset="0"/>
                <a:cs typeface="Times New Roman" pitchFamily="18" charset="0"/>
              </a:rPr>
              <a:t>Одна </a:t>
            </a:r>
            <a:r>
              <a:rPr lang="uk-UA" sz="4400" b="1" u="sng" dirty="0">
                <a:latin typeface="Times New Roman" pitchFamily="18" charset="0"/>
                <a:cs typeface="Times New Roman" pitchFamily="18" charset="0"/>
              </a:rPr>
              <a:t>сова</a:t>
            </a:r>
            <a:r>
              <a:rPr lang="uk-UA" sz="4400" b="1" dirty="0">
                <a:latin typeface="Times New Roman" pitchFamily="18" charset="0"/>
                <a:cs typeface="Times New Roman" pitchFamily="18" charset="0"/>
              </a:rPr>
              <a:t> </a:t>
            </a:r>
            <a:endParaRPr lang="uk-UA" sz="4400" b="1" dirty="0" smtClean="0">
              <a:latin typeface="Times New Roman" pitchFamily="18" charset="0"/>
              <a:cs typeface="Times New Roman" pitchFamily="18" charset="0"/>
            </a:endParaRPr>
          </a:p>
          <a:p>
            <a:r>
              <a:rPr lang="uk-UA" sz="4400" b="1" dirty="0" smtClean="0">
                <a:latin typeface="Times New Roman" pitchFamily="18" charset="0"/>
                <a:cs typeface="Times New Roman" pitchFamily="18" charset="0"/>
              </a:rPr>
              <a:t>за </a:t>
            </a:r>
            <a:r>
              <a:rPr lang="uk-UA" sz="4400" b="1" dirty="0">
                <a:latin typeface="Times New Roman" pitchFamily="18" charset="0"/>
                <a:cs typeface="Times New Roman" pitchFamily="18" charset="0"/>
              </a:rPr>
              <a:t>літо знищує тисячу </a:t>
            </a:r>
            <a:endParaRPr lang="uk-UA" sz="4400" b="1" dirty="0" smtClean="0">
              <a:latin typeface="Times New Roman" pitchFamily="18" charset="0"/>
              <a:cs typeface="Times New Roman" pitchFamily="18" charset="0"/>
            </a:endParaRPr>
          </a:p>
          <a:p>
            <a:r>
              <a:rPr lang="uk-UA" sz="4400" b="1" dirty="0" smtClean="0">
                <a:latin typeface="Times New Roman" pitchFamily="18" charset="0"/>
                <a:cs typeface="Times New Roman" pitchFamily="18" charset="0"/>
              </a:rPr>
              <a:t>польових  </a:t>
            </a:r>
          </a:p>
          <a:p>
            <a:r>
              <a:rPr lang="uk-UA" sz="4400" b="1" dirty="0" err="1" smtClean="0">
                <a:latin typeface="Times New Roman" pitchFamily="18" charset="0"/>
                <a:cs typeface="Times New Roman" pitchFamily="18" charset="0"/>
              </a:rPr>
              <a:t>мишей</a:t>
            </a:r>
            <a:r>
              <a:rPr lang="uk-UA" sz="4400" b="1" dirty="0">
                <a:latin typeface="Times New Roman" pitchFamily="18" charset="0"/>
                <a:cs typeface="Times New Roman" pitchFamily="18" charset="0"/>
              </a:rPr>
              <a:t>, зберігаючи </a:t>
            </a:r>
            <a:endParaRPr lang="uk-UA" sz="4400" b="1" dirty="0" smtClean="0">
              <a:latin typeface="Times New Roman" pitchFamily="18" charset="0"/>
              <a:cs typeface="Times New Roman" pitchFamily="18" charset="0"/>
            </a:endParaRPr>
          </a:p>
          <a:p>
            <a:r>
              <a:rPr lang="uk-UA" sz="4400" b="1" dirty="0" smtClean="0">
                <a:latin typeface="Times New Roman" pitchFamily="18" charset="0"/>
                <a:cs typeface="Times New Roman" pitchFamily="18" charset="0"/>
              </a:rPr>
              <a:t>1 т  </a:t>
            </a:r>
            <a:r>
              <a:rPr lang="uk-UA" sz="4400" b="1" dirty="0">
                <a:latin typeface="Times New Roman" pitchFamily="18" charset="0"/>
                <a:cs typeface="Times New Roman" pitchFamily="18" charset="0"/>
              </a:rPr>
              <a:t>хліба.</a:t>
            </a:r>
            <a:endParaRPr lang="ru-RU" sz="4400" b="1" dirty="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e`kologiya-shablon-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4" descr="fon-dlya-prezentacii-vesna-09"/>
          <p:cNvPicPr>
            <a:picLocks noChangeAspect="1" noChangeArrowheads="1"/>
          </p:cNvPicPr>
          <p:nvPr/>
        </p:nvPicPr>
        <p:blipFill>
          <a:blip r:embed="rId3" cstate="print"/>
          <a:srcRect/>
          <a:stretch>
            <a:fillRect/>
          </a:stretch>
        </p:blipFill>
        <p:spPr bwMode="auto">
          <a:xfrm>
            <a:off x="0" y="-680734"/>
            <a:ext cx="9525000" cy="7538734"/>
          </a:xfrm>
          <a:prstGeom prst="rect">
            <a:avLst/>
          </a:prstGeom>
          <a:noFill/>
          <a:ln w="9525">
            <a:noFill/>
            <a:miter lim="800000"/>
            <a:headEnd/>
            <a:tailEnd/>
          </a:ln>
        </p:spPr>
      </p:pic>
      <p:sp>
        <p:nvSpPr>
          <p:cNvPr id="22529" name="Rectangle 2"/>
          <p:cNvSpPr>
            <a:spLocks noGrp="1" noChangeArrowheads="1"/>
          </p:cNvSpPr>
          <p:nvPr>
            <p:ph type="title" idx="4294967295"/>
          </p:nvPr>
        </p:nvSpPr>
        <p:spPr bwMode="auto">
          <a:xfrm>
            <a:off x="1187624" y="908050"/>
            <a:ext cx="7499176" cy="509588"/>
          </a:xfrm>
          <a:prstGeom prst="rect">
            <a:avLst/>
          </a:prstGeom>
          <a:noFill/>
          <a:ln>
            <a:miter lim="800000"/>
            <a:headEnd/>
            <a:tailEnd/>
          </a:ln>
        </p:spPr>
        <p:txBody>
          <a:bodyPr/>
          <a:lstStyle/>
          <a:p>
            <a:r>
              <a:rPr lang="uk-UA" sz="4800" b="1" dirty="0">
                <a:solidFill>
                  <a:schemeClr val="tx2"/>
                </a:solidFill>
              </a:rPr>
              <a:t>Математичний </a:t>
            </a:r>
            <a:r>
              <a:rPr lang="uk-UA" sz="4800" b="1" dirty="0" smtClean="0">
                <a:solidFill>
                  <a:schemeClr val="tx2"/>
                </a:solidFill>
              </a:rPr>
              <a:t>диктант</a:t>
            </a:r>
            <a:br>
              <a:rPr lang="uk-UA" sz="4800" b="1" dirty="0" smtClean="0">
                <a:solidFill>
                  <a:schemeClr val="tx2"/>
                </a:solidFill>
              </a:rPr>
            </a:br>
            <a:r>
              <a:rPr lang="uk-UA" sz="4000" b="1" dirty="0">
                <a:solidFill>
                  <a:schemeClr val="folHlink"/>
                </a:solidFill>
              </a:rPr>
              <a:t/>
            </a:r>
            <a:br>
              <a:rPr lang="uk-UA" sz="4000" b="1" dirty="0">
                <a:solidFill>
                  <a:schemeClr val="folHlink"/>
                </a:solidFill>
              </a:rPr>
            </a:br>
            <a:r>
              <a:rPr lang="uk-UA" sz="4000" b="1" dirty="0">
                <a:solidFill>
                  <a:schemeClr val="folHlink"/>
                </a:solidFill>
              </a:rPr>
              <a:t>Самоперевірка</a:t>
            </a:r>
            <a:br>
              <a:rPr lang="uk-UA" sz="4000" b="1" dirty="0">
                <a:solidFill>
                  <a:schemeClr val="folHlink"/>
                </a:solidFill>
              </a:rPr>
            </a:br>
            <a:r>
              <a:rPr lang="uk-UA" sz="5400" b="1" dirty="0" smtClean="0"/>
              <a:t>6   </a:t>
            </a:r>
            <a:r>
              <a:rPr lang="uk-UA" sz="5400" b="1" dirty="0"/>
              <a:t>6  16   36  46  96    </a:t>
            </a:r>
            <a:r>
              <a:rPr lang="ru-RU" sz="5400" b="1" dirty="0" smtClean="0"/>
              <a:t> </a:t>
            </a:r>
            <a:r>
              <a:rPr lang="ru-RU" sz="5400" b="1" dirty="0"/>
              <a:t/>
            </a:r>
            <a:br>
              <a:rPr lang="ru-RU" sz="5400" b="1" dirty="0"/>
            </a:br>
            <a:endParaRPr lang="ru-RU" sz="4000" dirty="0" smtClean="0"/>
          </a:p>
        </p:txBody>
      </p:sp>
      <p:pic>
        <p:nvPicPr>
          <p:cNvPr id="22533" name="Picture 6" descr="Рисунок010"/>
          <p:cNvPicPr>
            <a:picLocks noChangeAspect="1" noChangeArrowheads="1"/>
          </p:cNvPicPr>
          <p:nvPr/>
        </p:nvPicPr>
        <p:blipFill>
          <a:blip r:embed="rId4" cstate="print"/>
          <a:srcRect/>
          <a:stretch>
            <a:fillRect/>
          </a:stretch>
        </p:blipFill>
        <p:spPr bwMode="auto">
          <a:xfrm>
            <a:off x="6588125" y="3860800"/>
            <a:ext cx="2160588"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on-dlya-prezentacii-vesna-09"/>
          <p:cNvPicPr>
            <a:picLocks noChangeAspect="1" noChangeArrowheads="1"/>
          </p:cNvPicPr>
          <p:nvPr/>
        </p:nvPicPr>
        <p:blipFill>
          <a:blip r:embed="rId2" cstate="print"/>
          <a:srcRect/>
          <a:stretch>
            <a:fillRect/>
          </a:stretch>
        </p:blipFill>
        <p:spPr bwMode="auto">
          <a:xfrm>
            <a:off x="-180820" y="-387424"/>
            <a:ext cx="9525000" cy="7389813"/>
          </a:xfrm>
          <a:prstGeom prst="rect">
            <a:avLst/>
          </a:prstGeom>
          <a:noFill/>
          <a:ln w="9525">
            <a:noFill/>
            <a:miter lim="800000"/>
            <a:headEnd/>
            <a:tailEnd/>
          </a:ln>
        </p:spPr>
      </p:pic>
      <p:sp>
        <p:nvSpPr>
          <p:cNvPr id="23558" name="TextBox 6"/>
          <p:cNvSpPr txBox="1">
            <a:spLocks noChangeArrowheads="1"/>
          </p:cNvSpPr>
          <p:nvPr/>
        </p:nvSpPr>
        <p:spPr bwMode="auto">
          <a:xfrm>
            <a:off x="179388" y="4019550"/>
            <a:ext cx="8964612" cy="2838450"/>
          </a:xfrm>
          <a:prstGeom prst="rect">
            <a:avLst/>
          </a:prstGeom>
          <a:noFill/>
          <a:ln w="9525">
            <a:noFill/>
            <a:miter lim="800000"/>
            <a:headEnd/>
            <a:tailEnd/>
          </a:ln>
        </p:spPr>
        <p:txBody>
          <a:bodyPr>
            <a:spAutoFit/>
          </a:bodyPr>
          <a:lstStyle/>
          <a:p>
            <a:pPr algn="ctr"/>
            <a:r>
              <a:rPr lang="ru-RU" dirty="0"/>
              <a:t/>
            </a:r>
            <a:br>
              <a:rPr lang="ru-RU" dirty="0"/>
            </a:br>
            <a:r>
              <a:rPr lang="uk-UA" sz="1600" dirty="0">
                <a:latin typeface="Calibri" pitchFamily="34" charset="0"/>
              </a:rPr>
              <a:t> </a:t>
            </a:r>
            <a:r>
              <a:rPr lang="uk-UA" b="1" dirty="0"/>
              <a:t>Вовки мешкають по всій </a:t>
            </a:r>
            <a:r>
              <a:rPr lang="uk-UA" b="1" dirty="0" smtClean="0"/>
              <a:t>Україні. </a:t>
            </a:r>
            <a:r>
              <a:rPr lang="ru-RU" b="1" dirty="0" err="1"/>
              <a:t>Своє</a:t>
            </a:r>
            <a:r>
              <a:rPr lang="ru-RU" b="1" dirty="0"/>
              <a:t> </a:t>
            </a:r>
            <a:r>
              <a:rPr lang="ru-RU" b="1" dirty="0" err="1"/>
              <a:t>житло</a:t>
            </a:r>
            <a:r>
              <a:rPr lang="ru-RU" b="1" dirty="0"/>
              <a:t> - </a:t>
            </a:r>
            <a:r>
              <a:rPr lang="ru-RU" b="1" dirty="0" err="1"/>
              <a:t>лігво</a:t>
            </a:r>
            <a:r>
              <a:rPr lang="ru-RU" b="1" dirty="0"/>
              <a:t>, </a:t>
            </a:r>
            <a:r>
              <a:rPr lang="ru-RU" b="1" u="sng" dirty="0"/>
              <a:t>вони </a:t>
            </a:r>
            <a:r>
              <a:rPr lang="ru-RU" b="1" dirty="0" err="1"/>
              <a:t>будують</a:t>
            </a:r>
            <a:r>
              <a:rPr lang="ru-RU" b="1" dirty="0"/>
              <a:t> </a:t>
            </a:r>
            <a:r>
              <a:rPr lang="ru-RU" b="1" dirty="0" err="1"/>
              <a:t>серед</a:t>
            </a:r>
            <a:r>
              <a:rPr lang="ru-RU" b="1" dirty="0"/>
              <a:t> </a:t>
            </a:r>
            <a:r>
              <a:rPr lang="ru-RU" b="1" dirty="0" err="1"/>
              <a:t>коренів</a:t>
            </a:r>
            <a:r>
              <a:rPr lang="ru-RU" b="1" dirty="0"/>
              <a:t> дерев, у </a:t>
            </a:r>
            <a:r>
              <a:rPr lang="ru-RU" b="1" dirty="0" err="1"/>
              <a:t>густих</a:t>
            </a:r>
            <a:r>
              <a:rPr lang="ru-RU" b="1" dirty="0"/>
              <a:t>, </a:t>
            </a:r>
            <a:r>
              <a:rPr lang="ru-RU" b="1" dirty="0" err="1"/>
              <a:t>непрохідних</a:t>
            </a:r>
            <a:r>
              <a:rPr lang="ru-RU" b="1" dirty="0"/>
              <a:t> </a:t>
            </a:r>
            <a:r>
              <a:rPr lang="ru-RU" b="1" dirty="0" err="1"/>
              <a:t>хащах</a:t>
            </a:r>
            <a:r>
              <a:rPr lang="ru-RU" b="1" dirty="0"/>
              <a:t> недалеко </a:t>
            </a:r>
            <a:r>
              <a:rPr lang="ru-RU" b="1" dirty="0" err="1"/>
              <a:t>від</a:t>
            </a:r>
            <a:r>
              <a:rPr lang="ru-RU" b="1" dirty="0"/>
              <a:t> води.</a:t>
            </a:r>
            <a:r>
              <a:rPr lang="uk-UA" b="1" dirty="0"/>
              <a:t> </a:t>
            </a:r>
            <a:r>
              <a:rPr lang="ru-RU" b="1" dirty="0"/>
              <a:t>Один раз в </a:t>
            </a:r>
            <a:r>
              <a:rPr lang="ru-RU" b="1" dirty="0" err="1"/>
              <a:t>рік</a:t>
            </a:r>
            <a:r>
              <a:rPr lang="ru-RU" b="1" dirty="0"/>
              <a:t> /в </a:t>
            </a:r>
            <a:r>
              <a:rPr lang="ru-RU" b="1" dirty="0" err="1"/>
              <a:t>березні</a:t>
            </a:r>
            <a:r>
              <a:rPr lang="ru-RU" b="1" dirty="0"/>
              <a:t> - </a:t>
            </a:r>
            <a:r>
              <a:rPr lang="ru-RU" b="1" dirty="0" err="1"/>
              <a:t>квітні</a:t>
            </a:r>
            <a:r>
              <a:rPr lang="ru-RU" b="1" dirty="0"/>
              <a:t>/ у </a:t>
            </a:r>
            <a:r>
              <a:rPr lang="ru-RU" b="1" dirty="0" err="1"/>
              <a:t>підготовленому</a:t>
            </a:r>
            <a:r>
              <a:rPr lang="ru-RU" b="1" dirty="0"/>
              <a:t> </a:t>
            </a:r>
            <a:r>
              <a:rPr lang="ru-RU" b="1" dirty="0" err="1"/>
              <a:t>лігві</a:t>
            </a:r>
            <a:r>
              <a:rPr lang="ru-RU" b="1" dirty="0"/>
              <a:t>, </a:t>
            </a:r>
            <a:r>
              <a:rPr lang="ru-RU" b="1" dirty="0" err="1"/>
              <a:t>вовчиця</a:t>
            </a:r>
            <a:r>
              <a:rPr lang="ru-RU" b="1" dirty="0"/>
              <a:t> </a:t>
            </a:r>
            <a:r>
              <a:rPr lang="ru-RU" b="1" dirty="0" err="1"/>
              <a:t>народжує</a:t>
            </a:r>
            <a:r>
              <a:rPr lang="ru-RU" b="1" dirty="0"/>
              <a:t> 4 - 6 </a:t>
            </a:r>
            <a:r>
              <a:rPr lang="ru-RU" b="1" dirty="0" err="1"/>
              <a:t>сліпих</a:t>
            </a:r>
            <a:r>
              <a:rPr lang="ru-RU" b="1" dirty="0"/>
              <a:t> </a:t>
            </a:r>
            <a:r>
              <a:rPr lang="ru-RU" b="1" dirty="0" err="1"/>
              <a:t>вовченят</a:t>
            </a:r>
            <a:r>
              <a:rPr lang="ru-RU" b="1" dirty="0"/>
              <a:t>. </a:t>
            </a:r>
            <a:r>
              <a:rPr lang="ru-RU" b="1" dirty="0" err="1"/>
              <a:t>Кілька</a:t>
            </a:r>
            <a:r>
              <a:rPr lang="ru-RU" b="1" dirty="0"/>
              <a:t> </a:t>
            </a:r>
            <a:r>
              <a:rPr lang="ru-RU" b="1" dirty="0" err="1"/>
              <a:t>тижнів</a:t>
            </a:r>
            <a:r>
              <a:rPr lang="ru-RU" b="1" dirty="0"/>
              <a:t> </a:t>
            </a:r>
            <a:r>
              <a:rPr lang="ru-RU" b="1" dirty="0" err="1"/>
              <a:t>мати</a:t>
            </a:r>
            <a:r>
              <a:rPr lang="ru-RU" b="1" dirty="0"/>
              <a:t> не </a:t>
            </a:r>
            <a:r>
              <a:rPr lang="ru-RU" b="1" dirty="0" err="1"/>
              <a:t>покидає</a:t>
            </a:r>
            <a:r>
              <a:rPr lang="ru-RU" b="1" dirty="0"/>
              <a:t> </a:t>
            </a:r>
            <a:r>
              <a:rPr lang="ru-RU" b="1" dirty="0" err="1"/>
              <a:t>лігва</a:t>
            </a:r>
            <a:r>
              <a:rPr lang="ru-RU" b="1" dirty="0"/>
              <a:t> і </a:t>
            </a:r>
            <a:r>
              <a:rPr lang="ru-RU" b="1" dirty="0" err="1"/>
              <a:t>годує</a:t>
            </a:r>
            <a:r>
              <a:rPr lang="ru-RU" b="1" dirty="0"/>
              <a:t> </a:t>
            </a:r>
            <a:r>
              <a:rPr lang="ru-RU" b="1" dirty="0" err="1"/>
              <a:t>малят</a:t>
            </a:r>
            <a:r>
              <a:rPr lang="ru-RU" b="1" dirty="0"/>
              <a:t> молоком. </a:t>
            </a:r>
            <a:r>
              <a:rPr lang="ru-RU" b="1" dirty="0" err="1"/>
              <a:t>Батько-вовк</a:t>
            </a:r>
            <a:r>
              <a:rPr lang="ru-RU" b="1" dirty="0"/>
              <a:t> приносить </a:t>
            </a:r>
            <a:r>
              <a:rPr lang="ru-RU" b="1" dirty="0" err="1"/>
              <a:t>вовчиці</a:t>
            </a:r>
            <a:r>
              <a:rPr lang="ru-RU" b="1" dirty="0"/>
              <a:t> </a:t>
            </a:r>
            <a:r>
              <a:rPr lang="ru-RU" b="1" dirty="0" err="1"/>
              <a:t>їжу</a:t>
            </a:r>
            <a:r>
              <a:rPr lang="ru-RU" b="1" dirty="0"/>
              <a:t>. Коли </a:t>
            </a:r>
            <a:r>
              <a:rPr lang="ru-RU" b="1" dirty="0" err="1"/>
              <a:t>вовчиця</a:t>
            </a:r>
            <a:r>
              <a:rPr lang="ru-RU" b="1" dirty="0"/>
              <a:t> </a:t>
            </a:r>
            <a:r>
              <a:rPr lang="ru-RU" b="1" dirty="0" err="1"/>
              <a:t>полює</a:t>
            </a:r>
            <a:r>
              <a:rPr lang="ru-RU" b="1" dirty="0"/>
              <a:t>, </a:t>
            </a:r>
            <a:r>
              <a:rPr lang="ru-RU" b="1" dirty="0" err="1"/>
              <a:t>малят</a:t>
            </a:r>
            <a:r>
              <a:rPr lang="ru-RU" b="1" dirty="0"/>
              <a:t> </a:t>
            </a:r>
            <a:r>
              <a:rPr lang="ru-RU" b="1" dirty="0" err="1"/>
              <a:t>доглядає</a:t>
            </a:r>
            <a:r>
              <a:rPr lang="ru-RU" b="1" dirty="0"/>
              <a:t> </a:t>
            </a:r>
            <a:r>
              <a:rPr lang="ru-RU" b="1" dirty="0" err="1"/>
              <a:t>батько</a:t>
            </a:r>
            <a:r>
              <a:rPr lang="ru-RU" b="1" dirty="0"/>
              <a:t> </a:t>
            </a:r>
            <a:r>
              <a:rPr lang="ru-RU" b="1" dirty="0" err="1"/>
              <a:t>або</a:t>
            </a:r>
            <a:r>
              <a:rPr lang="ru-RU" b="1" dirty="0"/>
              <a:t> </a:t>
            </a:r>
            <a:r>
              <a:rPr lang="ru-RU" b="1" dirty="0" err="1"/>
              <a:t>інші</a:t>
            </a:r>
            <a:r>
              <a:rPr lang="ru-RU" b="1" dirty="0"/>
              <a:t> члени </a:t>
            </a:r>
            <a:r>
              <a:rPr lang="ru-RU" b="1" dirty="0" err="1"/>
              <a:t>зграї</a:t>
            </a:r>
            <a:r>
              <a:rPr lang="ru-RU" b="1" dirty="0"/>
              <a:t>.</a:t>
            </a:r>
            <a:br>
              <a:rPr lang="ru-RU" b="1" dirty="0"/>
            </a:br>
            <a:r>
              <a:rPr lang="uk-UA" b="1" dirty="0"/>
              <a:t>Тримаються вовки  зграями – сімейними групами. Використовують найрізноманітніші сигнали для спілкування зі своїми родичами – звукові, зорові і нюхові.</a:t>
            </a:r>
            <a:endParaRPr lang="ru-RU" b="1" dirty="0"/>
          </a:p>
        </p:txBody>
      </p:sp>
      <p:pic>
        <p:nvPicPr>
          <p:cNvPr id="11" name="Рисунок 10" descr="ÐÐ¾Ð²âÑÐ·Ð°Ð½Ðµ Ð·Ð¾Ð±ÑÐ°Ð¶ÐµÐ½Ð½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87424"/>
            <a:ext cx="7704856" cy="453650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2457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ru-RU" smtClean="0"/>
          </a:p>
        </p:txBody>
      </p:sp>
      <p:pic>
        <p:nvPicPr>
          <p:cNvPr id="24579" name="Picture 4" descr="fon-dlya-prezentacii-vesna-09"/>
          <p:cNvPicPr>
            <a:picLocks noChangeAspect="1" noChangeArrowheads="1"/>
          </p:cNvPicPr>
          <p:nvPr/>
        </p:nvPicPr>
        <p:blipFill>
          <a:blip r:embed="rId2" cstate="print"/>
          <a:srcRect/>
          <a:stretch>
            <a:fillRect/>
          </a:stretch>
        </p:blipFill>
        <p:spPr bwMode="auto">
          <a:xfrm>
            <a:off x="-180975" y="-171450"/>
            <a:ext cx="9525000" cy="7162800"/>
          </a:xfrm>
          <a:prstGeom prst="rect">
            <a:avLst/>
          </a:prstGeom>
          <a:noFill/>
          <a:ln w="9525">
            <a:noFill/>
            <a:miter lim="800000"/>
            <a:headEnd/>
            <a:tailEnd/>
          </a:ln>
        </p:spPr>
      </p:pic>
      <p:sp>
        <p:nvSpPr>
          <p:cNvPr id="24580" name="Text Box 5"/>
          <p:cNvSpPr txBox="1">
            <a:spLocks noChangeArrowheads="1"/>
          </p:cNvSpPr>
          <p:nvPr/>
        </p:nvSpPr>
        <p:spPr bwMode="auto">
          <a:xfrm>
            <a:off x="1042988" y="692150"/>
            <a:ext cx="7894637" cy="1066800"/>
          </a:xfrm>
          <a:prstGeom prst="rect">
            <a:avLst/>
          </a:prstGeom>
          <a:noFill/>
          <a:ln w="9525">
            <a:noFill/>
            <a:miter lim="800000"/>
            <a:headEnd/>
            <a:tailEnd/>
          </a:ln>
        </p:spPr>
        <p:txBody>
          <a:bodyPr>
            <a:spAutoFit/>
          </a:bodyPr>
          <a:lstStyle/>
          <a:p>
            <a:pPr algn="ctr"/>
            <a:r>
              <a:rPr lang="ru-RU" sz="3200" b="1">
                <a:solidFill>
                  <a:schemeClr val="tx2"/>
                </a:solidFill>
              </a:rPr>
              <a:t>Складання таблиці</a:t>
            </a:r>
          </a:p>
          <a:p>
            <a:pPr algn="ctr"/>
            <a:r>
              <a:rPr lang="ru-RU" sz="3200" b="1">
                <a:solidFill>
                  <a:schemeClr val="tx2"/>
                </a:solidFill>
              </a:rPr>
              <a:t> множення числа 6</a:t>
            </a:r>
            <a:r>
              <a:rPr lang="ru-RU"/>
              <a:t> </a:t>
            </a:r>
          </a:p>
        </p:txBody>
      </p:sp>
      <p:sp>
        <p:nvSpPr>
          <p:cNvPr id="24581" name="Text Box 6"/>
          <p:cNvSpPr txBox="1">
            <a:spLocks noChangeArrowheads="1"/>
          </p:cNvSpPr>
          <p:nvPr/>
        </p:nvSpPr>
        <p:spPr bwMode="auto">
          <a:xfrm>
            <a:off x="1816100" y="2439988"/>
            <a:ext cx="6284913" cy="3013075"/>
          </a:xfrm>
          <a:prstGeom prst="rect">
            <a:avLst/>
          </a:prstGeom>
          <a:noFill/>
          <a:ln w="9525">
            <a:noFill/>
            <a:miter lim="800000"/>
            <a:headEnd/>
            <a:tailEnd/>
          </a:ln>
        </p:spPr>
        <p:txBody>
          <a:bodyPr>
            <a:spAutoFit/>
          </a:bodyPr>
          <a:lstStyle/>
          <a:p>
            <a:r>
              <a:rPr lang="ru-RU" sz="2400" b="1" dirty="0"/>
              <a:t>6+6                                                6•2=12</a:t>
            </a:r>
            <a:br>
              <a:rPr lang="ru-RU" sz="2400" b="1" dirty="0"/>
            </a:br>
            <a:r>
              <a:rPr lang="ru-RU" sz="2400" b="1" dirty="0"/>
              <a:t>6+6+6                                            6•3=18</a:t>
            </a:r>
            <a:br>
              <a:rPr lang="ru-RU" sz="2400" b="1" dirty="0"/>
            </a:br>
            <a:r>
              <a:rPr lang="ru-RU" sz="2400" b="1" dirty="0"/>
              <a:t>6+6+6+6                                        6•4=24</a:t>
            </a:r>
            <a:br>
              <a:rPr lang="ru-RU" sz="2400" b="1" dirty="0"/>
            </a:br>
            <a:r>
              <a:rPr lang="ru-RU" sz="2400" b="1" dirty="0"/>
              <a:t>6+6+6+6+6                                    6•5=30</a:t>
            </a:r>
            <a:br>
              <a:rPr lang="ru-RU" sz="2400" b="1" dirty="0"/>
            </a:br>
            <a:r>
              <a:rPr lang="ru-RU" sz="2400" b="1" dirty="0"/>
              <a:t>6+6+6+6+6+6                                </a:t>
            </a:r>
            <a:r>
              <a:rPr lang="ru-RU" sz="2400" b="1" dirty="0">
                <a:solidFill>
                  <a:schemeClr val="accent2"/>
                </a:solidFill>
              </a:rPr>
              <a:t>6•6=36</a:t>
            </a:r>
            <a:br>
              <a:rPr lang="ru-RU" sz="2400" b="1" dirty="0">
                <a:solidFill>
                  <a:schemeClr val="accent2"/>
                </a:solidFill>
              </a:rPr>
            </a:br>
            <a:r>
              <a:rPr lang="ru-RU" sz="2400" b="1" dirty="0"/>
              <a:t>6+6+6+6+6+6+6                            </a:t>
            </a:r>
            <a:r>
              <a:rPr lang="ru-RU" sz="2400" b="1" dirty="0">
                <a:solidFill>
                  <a:schemeClr val="accent2"/>
                </a:solidFill>
              </a:rPr>
              <a:t>6•7=42</a:t>
            </a:r>
            <a:br>
              <a:rPr lang="ru-RU" sz="2400" b="1" dirty="0">
                <a:solidFill>
                  <a:schemeClr val="accent2"/>
                </a:solidFill>
              </a:rPr>
            </a:br>
            <a:r>
              <a:rPr lang="ru-RU" sz="2400" b="1" dirty="0"/>
              <a:t>6+6+6+6+6+6+6+6                        </a:t>
            </a:r>
            <a:r>
              <a:rPr lang="ru-RU" sz="2400" b="1" dirty="0">
                <a:solidFill>
                  <a:schemeClr val="accent2"/>
                </a:solidFill>
              </a:rPr>
              <a:t>6•8=48</a:t>
            </a:r>
            <a:br>
              <a:rPr lang="ru-RU" sz="2400" b="1" dirty="0">
                <a:solidFill>
                  <a:schemeClr val="accent2"/>
                </a:solidFill>
              </a:rPr>
            </a:br>
            <a:r>
              <a:rPr lang="ru-RU" sz="2400" b="1" dirty="0"/>
              <a:t>6+6+6+6+6+6+6+6+6               </a:t>
            </a:r>
            <a:r>
              <a:rPr lang="uk-UA" sz="2400" b="1" dirty="0"/>
              <a:t>     </a:t>
            </a:r>
            <a:r>
              <a:rPr lang="ru-RU" sz="2400" b="1" dirty="0">
                <a:solidFill>
                  <a:schemeClr val="accent2"/>
                </a:solidFill>
              </a:rPr>
              <a:t>6•9=54</a:t>
            </a:r>
          </a:p>
        </p:txBody>
      </p:sp>
      <p:sp>
        <p:nvSpPr>
          <p:cNvPr id="24582" name="Text Box 7"/>
          <p:cNvSpPr txBox="1">
            <a:spLocks noChangeArrowheads="1"/>
          </p:cNvSpPr>
          <p:nvPr/>
        </p:nvSpPr>
        <p:spPr bwMode="auto">
          <a:xfrm>
            <a:off x="1958975" y="857250"/>
            <a:ext cx="184150" cy="366713"/>
          </a:xfrm>
          <a:prstGeom prst="rect">
            <a:avLst/>
          </a:prstGeom>
          <a:noFill/>
          <a:ln w="9525">
            <a:noFill/>
            <a:miter lim="800000"/>
            <a:headEnd/>
            <a:tailEnd/>
          </a:ln>
        </p:spPr>
        <p:txBody>
          <a:bodyPr wrap="none">
            <a:spAutoFit/>
          </a:bodyPr>
          <a:lstStyle/>
          <a:p>
            <a:endParaRPr lang="ru-RU"/>
          </a:p>
        </p:txBody>
      </p:sp>
      <p:pic>
        <p:nvPicPr>
          <p:cNvPr id="24583" name="Picture 5" descr="D:\МОЄ\бджоли\46339997_38746242_yumor_6.gif"/>
          <p:cNvPicPr>
            <a:picLocks noChangeAspect="1" noChangeArrowheads="1"/>
          </p:cNvPicPr>
          <p:nvPr/>
        </p:nvPicPr>
        <p:blipFill>
          <a:blip r:embed="rId3" cstate="print"/>
          <a:srcRect/>
          <a:stretch>
            <a:fillRect/>
          </a:stretch>
        </p:blipFill>
        <p:spPr bwMode="auto">
          <a:xfrm>
            <a:off x="1619250" y="765175"/>
            <a:ext cx="1322388" cy="1371600"/>
          </a:xfrm>
          <a:prstGeom prst="rect">
            <a:avLst/>
          </a:prstGeom>
          <a:noFill/>
          <a:ln w="9525">
            <a:noFill/>
            <a:miter lim="800000"/>
            <a:headEnd/>
            <a:tailEnd/>
          </a:ln>
        </p:spPr>
      </p:pic>
      <p:sp>
        <p:nvSpPr>
          <p:cNvPr id="24584" name="Text Box 9"/>
          <p:cNvSpPr txBox="1">
            <a:spLocks noChangeArrowheads="1"/>
          </p:cNvSpPr>
          <p:nvPr/>
        </p:nvSpPr>
        <p:spPr bwMode="auto">
          <a:xfrm>
            <a:off x="8583613" y="4313238"/>
            <a:ext cx="184150" cy="366712"/>
          </a:xfrm>
          <a:prstGeom prst="rect">
            <a:avLst/>
          </a:prstGeom>
          <a:noFill/>
          <a:ln w="9525">
            <a:noFill/>
            <a:miter lim="800000"/>
            <a:headEnd/>
            <a:tailEnd/>
          </a:ln>
        </p:spPr>
        <p:txBody>
          <a:bodyPr wrap="none">
            <a:spAutoFit/>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fon-dlya-prezentacii-vesna-09"/>
          <p:cNvPicPr>
            <a:picLocks noChangeAspect="1" noChangeArrowheads="1"/>
          </p:cNvPicPr>
          <p:nvPr/>
        </p:nvPicPr>
        <p:blipFill>
          <a:blip r:embed="rId2" cstate="print"/>
          <a:srcRect/>
          <a:stretch>
            <a:fillRect/>
          </a:stretch>
        </p:blipFill>
        <p:spPr bwMode="auto">
          <a:xfrm>
            <a:off x="-28575" y="-19050"/>
            <a:ext cx="9525000" cy="7162800"/>
          </a:xfrm>
          <a:prstGeom prst="rect">
            <a:avLst/>
          </a:prstGeom>
          <a:noFill/>
          <a:ln w="9525">
            <a:noFill/>
            <a:miter lim="800000"/>
            <a:headEnd/>
            <a:tailEnd/>
          </a:ln>
        </p:spPr>
      </p:pic>
      <p:sp>
        <p:nvSpPr>
          <p:cNvPr id="27651" name="Text Box 6"/>
          <p:cNvSpPr txBox="1">
            <a:spLocks noChangeArrowheads="1"/>
          </p:cNvSpPr>
          <p:nvPr/>
        </p:nvSpPr>
        <p:spPr bwMode="auto">
          <a:xfrm>
            <a:off x="2032000" y="3665538"/>
            <a:ext cx="184150" cy="366712"/>
          </a:xfrm>
          <a:prstGeom prst="rect">
            <a:avLst/>
          </a:prstGeom>
          <a:noFill/>
          <a:ln w="9525">
            <a:noFill/>
            <a:miter lim="800000"/>
            <a:headEnd/>
            <a:tailEnd/>
          </a:ln>
        </p:spPr>
        <p:txBody>
          <a:bodyPr wrap="none">
            <a:spAutoFit/>
          </a:bodyPr>
          <a:lstStyle/>
          <a:p>
            <a:endParaRPr lang="ru-RU"/>
          </a:p>
        </p:txBody>
      </p:sp>
      <p:sp>
        <p:nvSpPr>
          <p:cNvPr id="27653" name="Text Box 8"/>
          <p:cNvSpPr txBox="1">
            <a:spLocks noChangeArrowheads="1"/>
          </p:cNvSpPr>
          <p:nvPr/>
        </p:nvSpPr>
        <p:spPr bwMode="auto">
          <a:xfrm>
            <a:off x="7000875" y="3592513"/>
            <a:ext cx="184150" cy="366712"/>
          </a:xfrm>
          <a:prstGeom prst="rect">
            <a:avLst/>
          </a:prstGeom>
          <a:noFill/>
          <a:ln w="9525">
            <a:noFill/>
            <a:miter lim="800000"/>
            <a:headEnd/>
            <a:tailEnd/>
          </a:ln>
        </p:spPr>
        <p:txBody>
          <a:bodyPr wrap="none">
            <a:spAutoFit/>
          </a:bodyPr>
          <a:lstStyle/>
          <a:p>
            <a:endParaRPr lang="ru-RU"/>
          </a:p>
        </p:txBody>
      </p:sp>
      <p:sp>
        <p:nvSpPr>
          <p:cNvPr id="27656" name="Text Box 11"/>
          <p:cNvSpPr txBox="1">
            <a:spLocks noChangeArrowheads="1"/>
          </p:cNvSpPr>
          <p:nvPr/>
        </p:nvSpPr>
        <p:spPr bwMode="auto">
          <a:xfrm>
            <a:off x="2247900" y="5824538"/>
            <a:ext cx="184150" cy="366712"/>
          </a:xfrm>
          <a:prstGeom prst="rect">
            <a:avLst/>
          </a:prstGeom>
          <a:noFill/>
          <a:ln w="9525">
            <a:noFill/>
            <a:miter lim="800000"/>
            <a:headEnd/>
            <a:tailEnd/>
          </a:ln>
        </p:spPr>
        <p:txBody>
          <a:bodyPr wrap="none">
            <a:spAutoFit/>
          </a:bodyPr>
          <a:lstStyle/>
          <a:p>
            <a:endParaRPr lang="ru-RU"/>
          </a:p>
        </p:txBody>
      </p:sp>
      <p:sp>
        <p:nvSpPr>
          <p:cNvPr id="27658" name="Text Box 13"/>
          <p:cNvSpPr txBox="1">
            <a:spLocks noChangeArrowheads="1"/>
          </p:cNvSpPr>
          <p:nvPr/>
        </p:nvSpPr>
        <p:spPr bwMode="auto">
          <a:xfrm>
            <a:off x="447675" y="5321300"/>
            <a:ext cx="184150" cy="366713"/>
          </a:xfrm>
          <a:prstGeom prst="rect">
            <a:avLst/>
          </a:prstGeom>
          <a:noFill/>
          <a:ln w="9525">
            <a:noFill/>
            <a:miter lim="800000"/>
            <a:headEnd/>
            <a:tailEnd/>
          </a:ln>
        </p:spPr>
        <p:txBody>
          <a:bodyPr wrap="none">
            <a:spAutoFit/>
          </a:bodyPr>
          <a:lstStyle/>
          <a:p>
            <a:endParaRPr lang="ru-RU"/>
          </a:p>
        </p:txBody>
      </p:sp>
      <p:sp>
        <p:nvSpPr>
          <p:cNvPr id="27660" name="Text Box 15"/>
          <p:cNvSpPr txBox="1">
            <a:spLocks noChangeArrowheads="1"/>
          </p:cNvSpPr>
          <p:nvPr/>
        </p:nvSpPr>
        <p:spPr bwMode="auto">
          <a:xfrm>
            <a:off x="485552" y="4045694"/>
            <a:ext cx="8496745" cy="2215991"/>
          </a:xfrm>
          <a:prstGeom prst="rect">
            <a:avLst/>
          </a:prstGeom>
          <a:noFill/>
          <a:ln w="9525">
            <a:noFill/>
            <a:miter lim="800000"/>
            <a:headEnd/>
            <a:tailEnd/>
          </a:ln>
        </p:spPr>
        <p:txBody>
          <a:bodyPr wrap="square">
            <a:spAutoFit/>
          </a:bodyPr>
          <a:lstStyle/>
          <a:p>
            <a:pPr algn="ctr"/>
            <a:r>
              <a:rPr lang="uk-UA" sz="2000" b="1" i="1" dirty="0"/>
              <a:t>Бджола важить 100 міліграмів, </a:t>
            </a:r>
          </a:p>
          <a:p>
            <a:pPr algn="ctr"/>
            <a:r>
              <a:rPr lang="uk-UA" sz="2000" b="1" i="1" dirty="0"/>
              <a:t>а бере квіткового пилку 20 міліграмів. </a:t>
            </a:r>
          </a:p>
          <a:p>
            <a:pPr algn="ctr"/>
            <a:r>
              <a:rPr lang="uk-UA" sz="2000" b="1" i="1" dirty="0"/>
              <a:t>За літо бджолина сім’я назбирує 150 кг меду. </a:t>
            </a:r>
          </a:p>
          <a:p>
            <a:pPr algn="ctr"/>
            <a:r>
              <a:rPr lang="uk-UA" sz="2000" b="1" i="1" dirty="0"/>
              <a:t>100кг меду використовує на власні потреби, </a:t>
            </a:r>
          </a:p>
          <a:p>
            <a:pPr algn="ctr"/>
            <a:r>
              <a:rPr lang="uk-UA" sz="2000" b="1" i="1" dirty="0"/>
              <a:t>а щоб мед  не зіпсувався, </a:t>
            </a:r>
          </a:p>
          <a:p>
            <a:pPr algn="ctr"/>
            <a:r>
              <a:rPr lang="uk-UA" sz="2000" b="1" i="1" dirty="0"/>
              <a:t>вони літають над ним і вентилюють його. </a:t>
            </a:r>
            <a:r>
              <a:rPr lang="ru-RU" b="1" i="1" dirty="0" err="1"/>
              <a:t>Бджола</a:t>
            </a:r>
            <a:r>
              <a:rPr lang="ru-RU" b="1" i="1" dirty="0"/>
              <a:t> </a:t>
            </a:r>
            <a:r>
              <a:rPr lang="ru-RU" b="1" i="1" dirty="0" err="1"/>
              <a:t>може</a:t>
            </a:r>
            <a:r>
              <a:rPr lang="ru-RU" b="1" i="1" dirty="0"/>
              <a:t> </a:t>
            </a:r>
            <a:r>
              <a:rPr lang="ru-RU" b="1" i="1" dirty="0" err="1"/>
              <a:t>відлетіти</a:t>
            </a:r>
            <a:r>
              <a:rPr lang="ru-RU" b="1" i="1" dirty="0"/>
              <a:t> </a:t>
            </a:r>
            <a:r>
              <a:rPr lang="ru-RU" b="1" i="1" dirty="0" err="1"/>
              <a:t>від</a:t>
            </a:r>
            <a:r>
              <a:rPr lang="ru-RU" b="1" i="1" dirty="0"/>
              <a:t> </a:t>
            </a:r>
            <a:r>
              <a:rPr lang="ru-RU" b="1" i="1" dirty="0" err="1"/>
              <a:t>вулика</a:t>
            </a:r>
            <a:r>
              <a:rPr lang="ru-RU" b="1" i="1" dirty="0"/>
              <a:t> на 8 км і </a:t>
            </a:r>
            <a:r>
              <a:rPr lang="ru-RU" b="1" i="1" dirty="0" err="1"/>
              <a:t>безпомилково</a:t>
            </a:r>
            <a:r>
              <a:rPr lang="ru-RU" b="1" i="1" dirty="0"/>
              <a:t> </a:t>
            </a:r>
            <a:r>
              <a:rPr lang="ru-RU" b="1" i="1" dirty="0" err="1"/>
              <a:t>знайти</a:t>
            </a:r>
            <a:r>
              <a:rPr lang="ru-RU" b="1" i="1" dirty="0"/>
              <a:t> дорогу назад.</a:t>
            </a:r>
            <a:r>
              <a:rPr lang="ru-RU" b="1" dirty="0"/>
              <a:t> </a:t>
            </a:r>
          </a:p>
        </p:txBody>
      </p:sp>
      <p:sp>
        <p:nvSpPr>
          <p:cNvPr id="27661" name="Text Box 16"/>
          <p:cNvSpPr txBox="1">
            <a:spLocks noChangeArrowheads="1"/>
          </p:cNvSpPr>
          <p:nvPr/>
        </p:nvSpPr>
        <p:spPr bwMode="auto">
          <a:xfrm>
            <a:off x="6567488" y="1792288"/>
            <a:ext cx="184150" cy="366712"/>
          </a:xfrm>
          <a:prstGeom prst="rect">
            <a:avLst/>
          </a:prstGeom>
          <a:noFill/>
          <a:ln w="9525">
            <a:noFill/>
            <a:miter lim="800000"/>
            <a:headEnd/>
            <a:tailEnd/>
          </a:ln>
        </p:spPr>
        <p:txBody>
          <a:bodyPr wrap="none">
            <a:spAutoFit/>
          </a:bodyPr>
          <a:lstStyle/>
          <a:p>
            <a:endParaRPr lang="ru-RU"/>
          </a:p>
        </p:txBody>
      </p:sp>
      <p:pic>
        <p:nvPicPr>
          <p:cNvPr id="17" name="Рисунок 16" descr="ÐÐ¾Ð²âÑÐ·Ð°Ð½Ðµ Ð·Ð¾Ð±ÑÐ°Ð¶ÐµÐ½Ð½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099" y="-19050"/>
            <a:ext cx="5709920" cy="40513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on-dlya-prezentacii-vesna-09"/>
          <p:cNvPicPr>
            <a:picLocks noChangeAspect="1" noChangeArrowheads="1"/>
          </p:cNvPicPr>
          <p:nvPr/>
        </p:nvPicPr>
        <p:blipFill>
          <a:blip r:embed="rId2" cstate="print"/>
          <a:srcRect/>
          <a:stretch>
            <a:fillRect/>
          </a:stretch>
        </p:blipFill>
        <p:spPr bwMode="auto">
          <a:xfrm>
            <a:off x="-175643" y="0"/>
            <a:ext cx="9525000" cy="7162800"/>
          </a:xfrm>
          <a:prstGeom prst="rect">
            <a:avLst/>
          </a:prstGeom>
          <a:noFill/>
          <a:ln w="9525">
            <a:noFill/>
            <a:miter lim="800000"/>
            <a:headEnd/>
            <a:tailEnd/>
          </a:ln>
        </p:spPr>
      </p:pic>
      <p:sp>
        <p:nvSpPr>
          <p:cNvPr id="4" name="AutoShape 2" descr="Ð ÐµÐ·ÑÐ»ÑÑÐ°Ñ Ð¿Ð¾ÑÑÐºÑ Ð·Ð¾Ð±ÑÐ°Ð¶ÐµÐ½Ñ Ð·Ð° Ð·Ð°Ð¿Ð¸ÑÐ¾Ð¼ &quot;ÑÑÐ·ÐºÑÐ»ÑÑÑÐ²Ð¸Ð»Ð¸Ð½ÐºÐ° Ð· Ð·Ð°Ð¹ÑÑÐ¼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TextBox 4"/>
          <p:cNvSpPr txBox="1"/>
          <p:nvPr/>
        </p:nvSpPr>
        <p:spPr>
          <a:xfrm>
            <a:off x="2339752" y="1052736"/>
            <a:ext cx="5579091" cy="707886"/>
          </a:xfrm>
          <a:prstGeom prst="rect">
            <a:avLst/>
          </a:prstGeom>
          <a:noFill/>
        </p:spPr>
        <p:txBody>
          <a:bodyPr wrap="none" rtlCol="0">
            <a:spAutoFit/>
          </a:bodyPr>
          <a:lstStyle/>
          <a:p>
            <a:r>
              <a:rPr lang="uk-UA" sz="4000" b="1" dirty="0" smtClean="0"/>
              <a:t>Коментоване письмо</a:t>
            </a:r>
            <a:endParaRPr lang="uk-UA" sz="4000" b="1" dirty="0"/>
          </a:p>
        </p:txBody>
      </p:sp>
      <p:sp>
        <p:nvSpPr>
          <p:cNvPr id="6" name="TextBox 5"/>
          <p:cNvSpPr txBox="1"/>
          <p:nvPr/>
        </p:nvSpPr>
        <p:spPr>
          <a:xfrm>
            <a:off x="3347864" y="3269962"/>
            <a:ext cx="2477986" cy="584775"/>
          </a:xfrm>
          <a:prstGeom prst="rect">
            <a:avLst/>
          </a:prstGeom>
          <a:noFill/>
        </p:spPr>
        <p:txBody>
          <a:bodyPr wrap="none" rtlCol="0">
            <a:spAutoFit/>
          </a:bodyPr>
          <a:lstStyle/>
          <a:p>
            <a:r>
              <a:rPr lang="uk-UA" sz="3200" b="1" dirty="0" smtClean="0"/>
              <a:t>Вправа 723</a:t>
            </a:r>
            <a:endParaRPr lang="uk-UA" sz="3200" b="1" dirty="0"/>
          </a:p>
        </p:txBody>
      </p:sp>
      <p:pic>
        <p:nvPicPr>
          <p:cNvPr id="8" name="Picture 2" descr="Ð ÐµÐ·ÑÐ»ÑÑÐ°Ñ Ð¿Ð¾ÑÑÐºÑ Ð·Ð¾Ð±ÑÐ°Ð¶ÐµÐ½Ñ Ð·Ð° Ð·Ð°Ð¿Ð¸ÑÐ¾Ð¼ &quot;ÑÐ¸ÐºÑÐ¸ÐºÐ¸ ÐºÐ°ÑÑÐ¸Ð½Ðº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3068960"/>
            <a:ext cx="24482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Ð ÐµÐ·ÑÐ»ÑÑÐ°Ñ Ð¿Ð¾ÑÑÐºÑ Ð·Ð¾Ð±ÑÐ°Ð¶ÐµÐ½Ñ Ð·Ð° Ð·Ð°Ð¿Ð¸ÑÐ¾Ð¼ &quot;ÑÐ¸ÐºÑÐ¸ÐºÐ¸ ÐºÐ°ÑÑÐ¸Ð½Ðº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7481" y="3068960"/>
            <a:ext cx="2195736" cy="27172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91880" y="4149080"/>
            <a:ext cx="2032929" cy="1815882"/>
          </a:xfrm>
          <a:prstGeom prst="rect">
            <a:avLst/>
          </a:prstGeom>
          <a:noFill/>
        </p:spPr>
        <p:txBody>
          <a:bodyPr wrap="none" rtlCol="0">
            <a:spAutoFit/>
          </a:bodyPr>
          <a:lstStyle/>
          <a:p>
            <a:r>
              <a:rPr lang="uk-UA" sz="2800" dirty="0" smtClean="0"/>
              <a:t>6 • 8 + 23</a:t>
            </a:r>
          </a:p>
          <a:p>
            <a:r>
              <a:rPr lang="uk-UA" sz="2800" dirty="0" smtClean="0"/>
              <a:t>50 – 6 • 5</a:t>
            </a:r>
          </a:p>
          <a:p>
            <a:r>
              <a:rPr lang="uk-UA" sz="2800" dirty="0" smtClean="0"/>
              <a:t>6</a:t>
            </a:r>
            <a:r>
              <a:rPr lang="uk-UA" sz="2800" dirty="0"/>
              <a:t> </a:t>
            </a:r>
            <a:r>
              <a:rPr lang="uk-UA" sz="2800" dirty="0" smtClean="0"/>
              <a:t>• 9 – 6 • 5</a:t>
            </a:r>
          </a:p>
          <a:p>
            <a:r>
              <a:rPr lang="uk-UA" sz="2800" dirty="0" smtClean="0"/>
              <a:t>6 •2 : 3</a:t>
            </a:r>
            <a:endParaRPr lang="uk-UA" sz="2800" dirty="0"/>
          </a:p>
        </p:txBody>
      </p:sp>
    </p:spTree>
    <p:extLst>
      <p:ext uri="{BB962C8B-B14F-4D97-AF65-F5344CB8AC3E}">
        <p14:creationId xmlns:p14="http://schemas.microsoft.com/office/powerpoint/2010/main" val="111582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on-dlya-prezentacii-vesna-09"/>
          <p:cNvPicPr>
            <a:picLocks noChangeAspect="1" noChangeArrowheads="1"/>
          </p:cNvPicPr>
          <p:nvPr/>
        </p:nvPicPr>
        <p:blipFill>
          <a:blip r:embed="rId2" cstate="print"/>
          <a:srcRect/>
          <a:stretch>
            <a:fillRect/>
          </a:stretch>
        </p:blipFill>
        <p:spPr bwMode="auto">
          <a:xfrm>
            <a:off x="-28575" y="-19050"/>
            <a:ext cx="9525000" cy="7162800"/>
          </a:xfrm>
          <a:prstGeom prst="rect">
            <a:avLst/>
          </a:prstGeom>
          <a:noFill/>
          <a:ln w="9525">
            <a:noFill/>
            <a:miter lim="800000"/>
            <a:headEnd/>
            <a:tailEnd/>
          </a:ln>
        </p:spPr>
      </p:pic>
      <p:pic>
        <p:nvPicPr>
          <p:cNvPr id="3074" name="Picture 2" descr="Ð²ÐµÐ´Ð¼ÑÐ´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181"/>
            <a:ext cx="5715000"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7" y="3601068"/>
            <a:ext cx="9289031" cy="3693319"/>
          </a:xfrm>
          <a:prstGeom prst="rect">
            <a:avLst/>
          </a:prstGeom>
          <a:noFill/>
        </p:spPr>
        <p:txBody>
          <a:bodyPr wrap="square" rtlCol="0">
            <a:spAutoFit/>
          </a:bodyPr>
          <a:lstStyle/>
          <a:p>
            <a:r>
              <a:rPr lang="uk-UA" dirty="0"/>
              <a:t>В даний час ведмідь є найбільшим наземним хижаком нашої планети.</a:t>
            </a:r>
          </a:p>
          <a:p>
            <a:r>
              <a:rPr lang="uk-UA" dirty="0"/>
              <a:t>В залежності від виду довжина тіла ведмедя може становити від 1,2 до 3 метрів</a:t>
            </a:r>
            <a:r>
              <a:rPr lang="uk-UA" dirty="0" smtClean="0"/>
              <a:t>,</a:t>
            </a:r>
          </a:p>
          <a:p>
            <a:r>
              <a:rPr lang="uk-UA" dirty="0" smtClean="0"/>
              <a:t> </a:t>
            </a:r>
            <a:r>
              <a:rPr lang="uk-UA" dirty="0"/>
              <a:t>при вазі від 40 кг до </a:t>
            </a:r>
            <a:r>
              <a:rPr lang="uk-UA" dirty="0" err="1"/>
              <a:t>тонни</a:t>
            </a:r>
            <a:r>
              <a:rPr lang="uk-UA" dirty="0"/>
              <a:t>. </a:t>
            </a:r>
          </a:p>
          <a:p>
            <a:r>
              <a:rPr lang="uk-UA" dirty="0"/>
              <a:t>Ведмеді не тільки відмінні бігуни, але і не менш хороші плавці, вони чудово плавають. Також ведмеді вміють лазити по деревах.</a:t>
            </a:r>
          </a:p>
          <a:p>
            <a:r>
              <a:rPr lang="uk-UA" dirty="0"/>
              <a:t>Слух ведмедя, втім, як і зір не є його сильними сторонами. Зате дуже добре розвинений нюх.</a:t>
            </a:r>
          </a:p>
          <a:p>
            <a:r>
              <a:rPr lang="uk-UA" dirty="0"/>
              <a:t>Всі ведмеді покриті густою шерстю. Колір шерсті ведмедя залежить від його виду. Ведмеді з темним забарвленням шерсті подібно людям до старості сивіють, та їх шерсть з чорної стає сірою Середня тривалість життя цих хижаків становить 45 років Взимку ведмеді йдуть на зимову сплячку. У природних умовах у ведмедя ворогів немає, навіть зграї вовків воліють обходити косолапого велетня стороною.</a:t>
            </a:r>
          </a:p>
          <a:p>
            <a:endParaRPr lang="uk-UA" dirty="0"/>
          </a:p>
        </p:txBody>
      </p:sp>
    </p:spTree>
    <p:extLst>
      <p:ext uri="{BB962C8B-B14F-4D97-AF65-F5344CB8AC3E}">
        <p14:creationId xmlns:p14="http://schemas.microsoft.com/office/powerpoint/2010/main" val="2071171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on-dlya-prezentacii-vesna-09"/>
          <p:cNvPicPr>
            <a:picLocks noChangeAspect="1" noChangeArrowheads="1"/>
          </p:cNvPicPr>
          <p:nvPr/>
        </p:nvPicPr>
        <p:blipFill>
          <a:blip r:embed="rId2" cstate="print"/>
          <a:srcRect/>
          <a:stretch>
            <a:fillRect/>
          </a:stretch>
        </p:blipFill>
        <p:spPr bwMode="auto">
          <a:xfrm>
            <a:off x="-28575" y="-19050"/>
            <a:ext cx="9525000" cy="7162800"/>
          </a:xfrm>
          <a:prstGeom prst="rect">
            <a:avLst/>
          </a:prstGeom>
          <a:noFill/>
          <a:ln w="9525">
            <a:noFill/>
            <a:miter lim="800000"/>
            <a:headEnd/>
            <a:tailEnd/>
          </a:ln>
        </p:spPr>
      </p:pic>
      <p:sp>
        <p:nvSpPr>
          <p:cNvPr id="3" name="TextBox 2"/>
          <p:cNvSpPr txBox="1"/>
          <p:nvPr/>
        </p:nvSpPr>
        <p:spPr>
          <a:xfrm>
            <a:off x="2375975" y="861100"/>
            <a:ext cx="4876143" cy="707886"/>
          </a:xfrm>
          <a:prstGeom prst="rect">
            <a:avLst/>
          </a:prstGeom>
          <a:noFill/>
        </p:spPr>
        <p:txBody>
          <a:bodyPr wrap="none" rtlCol="0">
            <a:spAutoFit/>
          </a:bodyPr>
          <a:lstStyle/>
          <a:p>
            <a:r>
              <a:rPr lang="uk-UA" sz="4000" b="1" dirty="0" smtClean="0"/>
              <a:t>Фізкультхвилинка</a:t>
            </a:r>
            <a:r>
              <a:rPr lang="uk-UA" dirty="0" smtClean="0"/>
              <a:t> </a:t>
            </a:r>
            <a:endParaRPr lang="uk-UA" dirty="0"/>
          </a:p>
        </p:txBody>
      </p:sp>
      <p:sp>
        <p:nvSpPr>
          <p:cNvPr id="4" name="AutoShape 2" descr="Ð ÐµÐ·ÑÐ»ÑÑÐ°Ñ Ð¿Ð¾ÑÑÐºÑ Ð·Ð¾Ð±ÑÐ°Ð¶ÐµÐ½Ñ Ð·Ð° Ð·Ð°Ð¿Ð¸ÑÐ¾Ð¼ &quot;ÑÑÐ·ÐºÑÐ»ÑÑÑÐ²Ð¸Ð»Ð¸Ð½ÐºÐ° Ð· Ð·Ð°Ð¹ÑÑÐ¼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124" name="Picture 4" descr="Ð ÐµÐ·ÑÐ»ÑÑÐ°Ñ Ð¿Ð¾ÑÑÐºÑ Ð·Ð¾Ð±ÑÐ°Ð¶ÐµÐ½Ñ Ð·Ð° Ð·Ð°Ð¿Ð¸ÑÐ¾Ð¼ &quot;ÑÑÐ·ÐºÑÐ»ÑÑÑÐ²Ð¸Ð»Ð¸Ð½ÐºÐ° Ð· Ð·Ð°Ð¹ÑÑÐ¼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 y="1568986"/>
            <a:ext cx="9558288" cy="557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95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on-dlya-prezentacii-vesna-09"/>
          <p:cNvPicPr>
            <a:picLocks noChangeAspect="1" noChangeArrowheads="1"/>
          </p:cNvPicPr>
          <p:nvPr/>
        </p:nvPicPr>
        <p:blipFill>
          <a:blip r:embed="rId2" cstate="print"/>
          <a:srcRect/>
          <a:stretch>
            <a:fillRect/>
          </a:stretch>
        </p:blipFill>
        <p:spPr bwMode="auto">
          <a:xfrm>
            <a:off x="-180975" y="-171450"/>
            <a:ext cx="9525000" cy="7162800"/>
          </a:xfrm>
          <a:prstGeom prst="rect">
            <a:avLst/>
          </a:prstGeom>
          <a:noFill/>
          <a:ln w="9525">
            <a:noFill/>
            <a:miter lim="800000"/>
            <a:headEnd/>
            <a:tailEnd/>
          </a:ln>
        </p:spPr>
      </p:pic>
      <p:sp>
        <p:nvSpPr>
          <p:cNvPr id="15361" name="Text Box 2"/>
          <p:cNvSpPr txBox="1">
            <a:spLocks noChangeArrowheads="1"/>
          </p:cNvSpPr>
          <p:nvPr/>
        </p:nvSpPr>
        <p:spPr bwMode="auto">
          <a:xfrm>
            <a:off x="684213" y="1196975"/>
            <a:ext cx="7850187" cy="5078313"/>
          </a:xfrm>
          <a:prstGeom prst="rect">
            <a:avLst/>
          </a:prstGeom>
          <a:noFill/>
          <a:ln w="9525">
            <a:noFill/>
            <a:miter lim="800000"/>
            <a:headEnd/>
            <a:tailEnd/>
          </a:ln>
        </p:spPr>
        <p:txBody>
          <a:bodyPr>
            <a:spAutoFit/>
          </a:bodyPr>
          <a:lstStyle/>
          <a:p>
            <a:pPr lvl="0"/>
            <a:r>
              <a:rPr lang="ru-RU" dirty="0">
                <a:solidFill>
                  <a:schemeClr val="tx2"/>
                </a:solidFill>
              </a:rPr>
              <a:t>      </a:t>
            </a:r>
            <a:r>
              <a:rPr lang="ru-RU" b="1" dirty="0">
                <a:solidFill>
                  <a:schemeClr val="tx2"/>
                </a:solidFill>
              </a:rPr>
              <a:t>Мета:</a:t>
            </a:r>
            <a:r>
              <a:rPr lang="ru-RU" dirty="0"/>
              <a:t> </a:t>
            </a:r>
            <a:r>
              <a:rPr lang="uk-UA" b="1" dirty="0"/>
              <a:t>Формування предметних </a:t>
            </a:r>
            <a:r>
              <a:rPr lang="uk-UA" b="1" dirty="0" err="1"/>
              <a:t>компетентностей</a:t>
            </a:r>
            <a:r>
              <a:rPr lang="uk-UA" b="1" dirty="0"/>
              <a:t>: </a:t>
            </a:r>
            <a:r>
              <a:rPr lang="uk-UA" dirty="0"/>
              <a:t>актуалізувати знання учнів з теми «Таблиця множення і ділення»; ознайомлення з таблицею множення числа 6; вдосконалювати вміння множити та ділити числа в межах 1-5; розв'язувати задачі та вирази; розвивати критичне мислення, вміння виділяти головне;</a:t>
            </a:r>
          </a:p>
          <a:p>
            <a:pPr lvl="0"/>
            <a:r>
              <a:rPr lang="uk-UA" b="1" dirty="0"/>
              <a:t>Формування ключових </a:t>
            </a:r>
            <a:r>
              <a:rPr lang="uk-UA" b="1" dirty="0" err="1"/>
              <a:t>компетентностей</a:t>
            </a:r>
            <a:r>
              <a:rPr lang="uk-UA" b="1" dirty="0"/>
              <a:t>:</a:t>
            </a:r>
            <a:endParaRPr lang="uk-UA" dirty="0"/>
          </a:p>
          <a:p>
            <a:r>
              <a:rPr lang="uk-UA" i="1" dirty="0"/>
              <a:t>уміння вчитися</a:t>
            </a:r>
            <a:r>
              <a:rPr lang="uk-UA" dirty="0"/>
              <a:t>: розвивати вміння організовувати своє робоче місце, планувати власні дії, оцінювати свою роботу та діяльність однокласників; розвивати пізнавальний інтерес;</a:t>
            </a:r>
          </a:p>
          <a:p>
            <a:r>
              <a:rPr lang="uk-UA" i="1" dirty="0"/>
              <a:t>комунікативної</a:t>
            </a:r>
            <a:r>
              <a:rPr lang="uk-UA" dirty="0"/>
              <a:t>: розвивати математичне мовлення, вміння доводити власну думку, правильно формулювати висловлювання з використанням математичних термінів;</a:t>
            </a:r>
          </a:p>
          <a:p>
            <a:r>
              <a:rPr lang="uk-UA" i="1" dirty="0"/>
              <a:t>соціальної</a:t>
            </a:r>
            <a:r>
              <a:rPr lang="uk-UA" dirty="0"/>
              <a:t>: розвивати вміння </a:t>
            </a:r>
            <a:r>
              <a:rPr lang="uk-UA" dirty="0" err="1"/>
              <a:t>продуктивно</a:t>
            </a:r>
            <a:r>
              <a:rPr lang="uk-UA" dirty="0"/>
              <a:t> працювати в парах, групах, виявляти ініціативу, докладати власних зусиль для досягнення спільного результату;</a:t>
            </a:r>
          </a:p>
          <a:p>
            <a:r>
              <a:rPr lang="uk-UA" i="1" dirty="0"/>
              <a:t>природознавчої:</a:t>
            </a:r>
            <a:r>
              <a:rPr lang="uk-UA" dirty="0"/>
              <a:t> розширити знання учнів про тварин; виховувати бережливе ставлення до природи.</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3481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ru-RU" smtClean="0">
              <a:latin typeface="Arial" charset="0"/>
            </a:endParaRPr>
          </a:p>
        </p:txBody>
      </p:sp>
      <p:sp>
        <p:nvSpPr>
          <p:cNvPr id="34819" name="Text Box 4"/>
          <p:cNvSpPr txBox="1">
            <a:spLocks noChangeArrowheads="1"/>
          </p:cNvSpPr>
          <p:nvPr/>
        </p:nvSpPr>
        <p:spPr bwMode="auto">
          <a:xfrm>
            <a:off x="2463800" y="3521075"/>
            <a:ext cx="1936750" cy="366713"/>
          </a:xfrm>
          <a:prstGeom prst="rect">
            <a:avLst/>
          </a:prstGeom>
          <a:noFill/>
          <a:ln w="9525">
            <a:noFill/>
            <a:miter lim="800000"/>
            <a:headEnd/>
            <a:tailEnd/>
          </a:ln>
        </p:spPr>
        <p:txBody>
          <a:bodyPr wrap="none">
            <a:spAutoFit/>
          </a:bodyPr>
          <a:lstStyle/>
          <a:p>
            <a:r>
              <a:rPr lang="uk-UA"/>
              <a:t>Музич табл мн 6</a:t>
            </a:r>
            <a:endParaRPr lang="ru-RU"/>
          </a:p>
        </p:txBody>
      </p:sp>
      <p:pic>
        <p:nvPicPr>
          <p:cNvPr id="34820" name="Picture 5" descr="fon-dlya-prezentacii-vesna-09"/>
          <p:cNvPicPr>
            <a:picLocks noChangeAspect="1" noChangeArrowheads="1"/>
          </p:cNvPicPr>
          <p:nvPr/>
        </p:nvPicPr>
        <p:blipFill>
          <a:blip r:embed="rId2" cstate="print"/>
          <a:srcRect/>
          <a:stretch>
            <a:fillRect/>
          </a:stretch>
        </p:blipFill>
        <p:spPr bwMode="auto">
          <a:xfrm>
            <a:off x="-180975" y="-171450"/>
            <a:ext cx="9525000" cy="7162800"/>
          </a:xfrm>
          <a:prstGeom prst="rect">
            <a:avLst/>
          </a:prstGeom>
          <a:noFill/>
          <a:ln w="9525">
            <a:noFill/>
            <a:miter lim="800000"/>
            <a:headEnd/>
            <a:tailEnd/>
          </a:ln>
        </p:spPr>
      </p:pic>
      <p:sp>
        <p:nvSpPr>
          <p:cNvPr id="34821" name="Text Box 6"/>
          <p:cNvSpPr txBox="1">
            <a:spLocks noChangeArrowheads="1"/>
          </p:cNvSpPr>
          <p:nvPr/>
        </p:nvSpPr>
        <p:spPr bwMode="auto">
          <a:xfrm>
            <a:off x="3400425" y="3881438"/>
            <a:ext cx="184150" cy="366712"/>
          </a:xfrm>
          <a:prstGeom prst="rect">
            <a:avLst/>
          </a:prstGeom>
          <a:noFill/>
          <a:ln w="9525">
            <a:noFill/>
            <a:miter lim="800000"/>
            <a:headEnd/>
            <a:tailEnd/>
          </a:ln>
        </p:spPr>
        <p:txBody>
          <a:bodyPr wrap="none">
            <a:spAutoFit/>
          </a:bodyPr>
          <a:lstStyle/>
          <a:p>
            <a:endParaRPr lang="ru-RU"/>
          </a:p>
        </p:txBody>
      </p:sp>
      <p:sp>
        <p:nvSpPr>
          <p:cNvPr id="34823" name="Text Box 9"/>
          <p:cNvSpPr txBox="1">
            <a:spLocks noChangeArrowheads="1"/>
          </p:cNvSpPr>
          <p:nvPr/>
        </p:nvSpPr>
        <p:spPr bwMode="auto">
          <a:xfrm>
            <a:off x="7575550" y="1144588"/>
            <a:ext cx="184150" cy="366712"/>
          </a:xfrm>
          <a:prstGeom prst="rect">
            <a:avLst/>
          </a:prstGeom>
          <a:noFill/>
          <a:ln w="9525">
            <a:noFill/>
            <a:miter lim="800000"/>
            <a:headEnd/>
            <a:tailEnd/>
          </a:ln>
        </p:spPr>
        <p:txBody>
          <a:bodyPr wrap="none">
            <a:spAutoFit/>
          </a:bodyPr>
          <a:lstStyle/>
          <a:p>
            <a:endParaRPr lang="ru-RU"/>
          </a:p>
        </p:txBody>
      </p:sp>
      <p:sp>
        <p:nvSpPr>
          <p:cNvPr id="34825" name="Text Box 11"/>
          <p:cNvSpPr txBox="1">
            <a:spLocks noChangeArrowheads="1"/>
          </p:cNvSpPr>
          <p:nvPr/>
        </p:nvSpPr>
        <p:spPr bwMode="auto">
          <a:xfrm>
            <a:off x="7793038" y="2728913"/>
            <a:ext cx="184150" cy="366712"/>
          </a:xfrm>
          <a:prstGeom prst="rect">
            <a:avLst/>
          </a:prstGeom>
          <a:noFill/>
          <a:ln w="9525">
            <a:noFill/>
            <a:miter lim="800000"/>
            <a:headEnd/>
            <a:tailEnd/>
          </a:ln>
        </p:spPr>
        <p:txBody>
          <a:bodyPr wrap="none">
            <a:spAutoFit/>
          </a:bodyPr>
          <a:lstStyle/>
          <a:p>
            <a:endParaRPr lang="ru-RU"/>
          </a:p>
        </p:txBody>
      </p:sp>
      <p:sp>
        <p:nvSpPr>
          <p:cNvPr id="34826" name="Text Box 13"/>
          <p:cNvSpPr txBox="1">
            <a:spLocks noChangeArrowheads="1"/>
          </p:cNvSpPr>
          <p:nvPr/>
        </p:nvSpPr>
        <p:spPr bwMode="auto">
          <a:xfrm>
            <a:off x="8316913" y="3860800"/>
            <a:ext cx="184150" cy="366713"/>
          </a:xfrm>
          <a:prstGeom prst="rect">
            <a:avLst/>
          </a:prstGeom>
          <a:noFill/>
          <a:ln w="9525">
            <a:noFill/>
            <a:miter lim="800000"/>
            <a:headEnd/>
            <a:tailEnd/>
          </a:ln>
        </p:spPr>
        <p:txBody>
          <a:bodyPr wrap="none">
            <a:spAutoFit/>
          </a:bodyPr>
          <a:lstStyle/>
          <a:p>
            <a:endParaRPr lang="ru-RU"/>
          </a:p>
        </p:txBody>
      </p:sp>
      <p:pic>
        <p:nvPicPr>
          <p:cNvPr id="6146" name="Picture 2" descr="ÐÐ¾Ð²âÑÐ·Ð°Ð½Ðµ Ð·Ð¾Ð±ÑÐ°Ð¶ÐµÐ½Ð½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874" y="-185392"/>
            <a:ext cx="6240313" cy="38898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3704985"/>
            <a:ext cx="8823269" cy="3139321"/>
          </a:xfrm>
          <a:prstGeom prst="rect">
            <a:avLst/>
          </a:prstGeom>
          <a:noFill/>
        </p:spPr>
        <p:txBody>
          <a:bodyPr wrap="square" rtlCol="0">
            <a:spAutoFit/>
          </a:bodyPr>
          <a:lstStyle/>
          <a:p>
            <a:r>
              <a:rPr lang="uk-UA" dirty="0"/>
              <a:t>На всій земній кулі не знайти звіра милішого, ніж заєць Заячі вуха допомагають тварині уникнути перегріву в літній період часу, вони активно виводять тепло з маленького тіла.</a:t>
            </a:r>
          </a:p>
          <a:p>
            <a:r>
              <a:rPr lang="uk-UA" dirty="0"/>
              <a:t>Коли заєць потрапляє під дощ, він миттєво підгинає вуха, щоб в них не змогла потрапити вода, так як він може застудитися, якщо волога потрапить в них.</a:t>
            </a:r>
          </a:p>
          <a:p>
            <a:r>
              <a:rPr lang="uk-UA" dirty="0"/>
              <a:t>Харчується заєць  не тільки капустою і морквою, він їсть і м'ясо, особливо він віддає перевагу м'ясу куріпки, убитої мисливцями. Вони можуть захистити себе від ворога, порвавши тому груди своїми потужними кігтями.. Відомі випадки, коли дорослі зайці змушували тікати геть невеликих за розміром собак. Зайці від природи володіють відмінним слухом і нюхом, а ось зір у них слабкий</a:t>
            </a:r>
          </a:p>
          <a:p>
            <a:endParaRPr lang="uk-U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on-dlya-prezentacii-vesna-09"/>
          <p:cNvPicPr>
            <a:picLocks noChangeAspect="1" noChangeArrowheads="1"/>
          </p:cNvPicPr>
          <p:nvPr/>
        </p:nvPicPr>
        <p:blipFill>
          <a:blip r:embed="rId2" cstate="print"/>
          <a:srcRect/>
          <a:stretch>
            <a:fillRect/>
          </a:stretch>
        </p:blipFill>
        <p:spPr bwMode="auto">
          <a:xfrm>
            <a:off x="-182956" y="-176841"/>
            <a:ext cx="9525000" cy="7162800"/>
          </a:xfrm>
          <a:prstGeom prst="rect">
            <a:avLst/>
          </a:prstGeom>
          <a:noFill/>
          <a:ln w="9525">
            <a:noFill/>
            <a:miter lim="800000"/>
            <a:headEnd/>
            <a:tailEnd/>
          </a:ln>
        </p:spPr>
      </p:pic>
      <p:sp>
        <p:nvSpPr>
          <p:cNvPr id="3" name="TextBox 2"/>
          <p:cNvSpPr txBox="1"/>
          <p:nvPr/>
        </p:nvSpPr>
        <p:spPr>
          <a:xfrm>
            <a:off x="2771800" y="476672"/>
            <a:ext cx="3740576" cy="584775"/>
          </a:xfrm>
          <a:prstGeom prst="rect">
            <a:avLst/>
          </a:prstGeom>
          <a:noFill/>
        </p:spPr>
        <p:txBody>
          <a:bodyPr wrap="none" rtlCol="0">
            <a:spAutoFit/>
          </a:bodyPr>
          <a:lstStyle/>
          <a:p>
            <a:r>
              <a:rPr lang="uk-UA" sz="3200" b="1" dirty="0" smtClean="0"/>
              <a:t>Задача 724 (усно)</a:t>
            </a:r>
            <a:endParaRPr lang="uk-UA" sz="3200" b="1" dirty="0"/>
          </a:p>
        </p:txBody>
      </p:sp>
      <p:pic>
        <p:nvPicPr>
          <p:cNvPr id="4" name="Picture 2" descr="Ð ÐµÐ·ÑÐ»ÑÑÐ°Ñ Ð¿Ð¾ÑÑÐºÑ Ð·Ð¾Ð±ÑÐ°Ð¶ÐµÐ½Ñ Ð·Ð° Ð·Ð°Ð¿Ð¸ÑÐ¾Ð¼ &quot;ÑÐ¸ÐºÑÐ¸ÐºÐ¸ ÐºÐ°ÑÑÐ¸Ð½Ðº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36912"/>
            <a:ext cx="24482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Ð ÐµÐ·ÑÐ»ÑÑÐ°Ñ Ð¿Ð¾ÑÑÐºÑ Ð·Ð¾Ð±ÑÐ°Ð¶ÐµÐ½Ñ Ð·Ð° Ð·Ð°Ð¿Ð¸ÑÐ¾Ð¼ &quot;ÑÐ¸ÐºÑÐ¸ÐºÐ¸ ÐºÐ°ÑÑÐ¸Ð½Ðº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636912"/>
            <a:ext cx="2195736" cy="2717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7744" y="1484784"/>
            <a:ext cx="5256584" cy="1200329"/>
          </a:xfrm>
          <a:prstGeom prst="rect">
            <a:avLst/>
          </a:prstGeom>
          <a:noFill/>
        </p:spPr>
        <p:txBody>
          <a:bodyPr wrap="square" rtlCol="0">
            <a:spAutoFit/>
          </a:bodyPr>
          <a:lstStyle/>
          <a:p>
            <a:r>
              <a:rPr lang="uk-UA" sz="2400" dirty="0" smtClean="0"/>
              <a:t>У коробці було 5 рядів кубиків,</a:t>
            </a:r>
          </a:p>
          <a:p>
            <a:r>
              <a:rPr lang="uk-UA" sz="2400" dirty="0" smtClean="0"/>
              <a:t> по  6 у кожному ряді.</a:t>
            </a:r>
          </a:p>
          <a:p>
            <a:r>
              <a:rPr lang="uk-UA" sz="2400" dirty="0" smtClean="0"/>
              <a:t> Скільки кубиків було в коробці?</a:t>
            </a:r>
            <a:endParaRPr lang="uk-UA" sz="2400" dirty="0"/>
          </a:p>
        </p:txBody>
      </p:sp>
    </p:spTree>
    <p:extLst>
      <p:ext uri="{BB962C8B-B14F-4D97-AF65-F5344CB8AC3E}">
        <p14:creationId xmlns:p14="http://schemas.microsoft.com/office/powerpoint/2010/main" val="2632377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3481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ru-RU" smtClean="0">
              <a:latin typeface="Arial" charset="0"/>
            </a:endParaRPr>
          </a:p>
        </p:txBody>
      </p:sp>
      <p:sp>
        <p:nvSpPr>
          <p:cNvPr id="34819" name="Text Box 4"/>
          <p:cNvSpPr txBox="1">
            <a:spLocks noChangeArrowheads="1"/>
          </p:cNvSpPr>
          <p:nvPr/>
        </p:nvSpPr>
        <p:spPr bwMode="auto">
          <a:xfrm>
            <a:off x="2463800" y="3521075"/>
            <a:ext cx="1936750" cy="366713"/>
          </a:xfrm>
          <a:prstGeom prst="rect">
            <a:avLst/>
          </a:prstGeom>
          <a:noFill/>
          <a:ln w="9525">
            <a:noFill/>
            <a:miter lim="800000"/>
            <a:headEnd/>
            <a:tailEnd/>
          </a:ln>
        </p:spPr>
        <p:txBody>
          <a:bodyPr wrap="none">
            <a:spAutoFit/>
          </a:bodyPr>
          <a:lstStyle/>
          <a:p>
            <a:r>
              <a:rPr lang="uk-UA"/>
              <a:t>Музич табл мн 6</a:t>
            </a:r>
            <a:endParaRPr lang="ru-RU"/>
          </a:p>
        </p:txBody>
      </p:sp>
      <p:pic>
        <p:nvPicPr>
          <p:cNvPr id="34820" name="Picture 5" descr="fon-dlya-prezentacii-vesna-09"/>
          <p:cNvPicPr>
            <a:picLocks noChangeAspect="1" noChangeArrowheads="1"/>
          </p:cNvPicPr>
          <p:nvPr/>
        </p:nvPicPr>
        <p:blipFill>
          <a:blip r:embed="rId2" cstate="print"/>
          <a:srcRect/>
          <a:stretch>
            <a:fillRect/>
          </a:stretch>
        </p:blipFill>
        <p:spPr bwMode="auto">
          <a:xfrm>
            <a:off x="-180975" y="-171450"/>
            <a:ext cx="9525000" cy="7162800"/>
          </a:xfrm>
          <a:prstGeom prst="rect">
            <a:avLst/>
          </a:prstGeom>
          <a:noFill/>
          <a:ln w="9525">
            <a:noFill/>
            <a:miter lim="800000"/>
            <a:headEnd/>
            <a:tailEnd/>
          </a:ln>
        </p:spPr>
      </p:pic>
      <p:sp>
        <p:nvSpPr>
          <p:cNvPr id="34821" name="Text Box 6"/>
          <p:cNvSpPr txBox="1">
            <a:spLocks noChangeArrowheads="1"/>
          </p:cNvSpPr>
          <p:nvPr/>
        </p:nvSpPr>
        <p:spPr bwMode="auto">
          <a:xfrm>
            <a:off x="3400425" y="3881438"/>
            <a:ext cx="184150" cy="366712"/>
          </a:xfrm>
          <a:prstGeom prst="rect">
            <a:avLst/>
          </a:prstGeom>
          <a:noFill/>
          <a:ln w="9525">
            <a:noFill/>
            <a:miter lim="800000"/>
            <a:headEnd/>
            <a:tailEnd/>
          </a:ln>
        </p:spPr>
        <p:txBody>
          <a:bodyPr wrap="none">
            <a:spAutoFit/>
          </a:bodyPr>
          <a:lstStyle/>
          <a:p>
            <a:endParaRPr lang="ru-RU"/>
          </a:p>
        </p:txBody>
      </p:sp>
      <p:sp>
        <p:nvSpPr>
          <p:cNvPr id="34822" name="Text Box 8"/>
          <p:cNvSpPr txBox="1">
            <a:spLocks noChangeArrowheads="1"/>
          </p:cNvSpPr>
          <p:nvPr/>
        </p:nvSpPr>
        <p:spPr bwMode="auto">
          <a:xfrm>
            <a:off x="-2" y="3097563"/>
            <a:ext cx="9344023" cy="3693319"/>
          </a:xfrm>
          <a:prstGeom prst="rect">
            <a:avLst/>
          </a:prstGeom>
          <a:noFill/>
          <a:ln w="9525">
            <a:noFill/>
            <a:miter lim="800000"/>
            <a:headEnd/>
            <a:tailEnd/>
          </a:ln>
        </p:spPr>
        <p:txBody>
          <a:bodyPr wrap="square">
            <a:spAutoFit/>
          </a:bodyPr>
          <a:lstStyle/>
          <a:p>
            <a:r>
              <a:rPr lang="uk-UA" b="1" dirty="0">
                <a:solidFill>
                  <a:srgbClr val="632523"/>
                </a:solidFill>
              </a:rPr>
              <a:t>Живуть лисиці сім'ями.  В одній</a:t>
            </a:r>
            <a:r>
              <a:rPr lang="en-US" b="1" dirty="0">
                <a:solidFill>
                  <a:srgbClr val="632523"/>
                </a:solidFill>
              </a:rPr>
              <a:t> </a:t>
            </a:r>
            <a:r>
              <a:rPr lang="uk-UA" b="1" dirty="0">
                <a:solidFill>
                  <a:srgbClr val="632523"/>
                </a:solidFill>
              </a:rPr>
              <a:t>норі - 27 запасних виходів.</a:t>
            </a:r>
          </a:p>
          <a:p>
            <a:r>
              <a:rPr lang="uk-UA" b="1" dirty="0">
                <a:solidFill>
                  <a:srgbClr val="632523"/>
                </a:solidFill>
              </a:rPr>
              <a:t>У виводку лисиці налічується від 4-6 до 12-13 цуценят, </a:t>
            </a:r>
          </a:p>
          <a:p>
            <a:r>
              <a:rPr lang="uk-UA" b="1" dirty="0">
                <a:solidFill>
                  <a:srgbClr val="632523"/>
                </a:solidFill>
              </a:rPr>
              <a:t>вкритих темно-бурою шерстю. </a:t>
            </a:r>
          </a:p>
          <a:p>
            <a:r>
              <a:rPr lang="uk-UA" b="1" dirty="0">
                <a:solidFill>
                  <a:srgbClr val="632523"/>
                </a:solidFill>
              </a:rPr>
              <a:t>У новонароджених лисенят пухнаста темно-бура шерсть, </a:t>
            </a:r>
          </a:p>
          <a:p>
            <a:r>
              <a:rPr lang="uk-UA" b="1" dirty="0">
                <a:solidFill>
                  <a:srgbClr val="632523"/>
                </a:solidFill>
              </a:rPr>
              <a:t>а невеликий хвостик на кінці опушений білим хутром. </a:t>
            </a:r>
          </a:p>
          <a:p>
            <a:r>
              <a:rPr lang="uk-UA" b="1" dirty="0">
                <a:solidFill>
                  <a:srgbClr val="632523"/>
                </a:solidFill>
              </a:rPr>
              <a:t>«Дитяче» хутро змінюється до  2,5 місяців, </a:t>
            </a:r>
            <a:r>
              <a:rPr lang="uk-UA" b="1" dirty="0" smtClean="0">
                <a:solidFill>
                  <a:srgbClr val="632523"/>
                </a:solidFill>
              </a:rPr>
              <a:t>а </a:t>
            </a:r>
            <a:r>
              <a:rPr lang="uk-UA" b="1" dirty="0">
                <a:solidFill>
                  <a:srgbClr val="632523"/>
                </a:solidFill>
              </a:rPr>
              <a:t>в серпні починається </a:t>
            </a:r>
          </a:p>
          <a:p>
            <a:r>
              <a:rPr lang="uk-UA" b="1" dirty="0">
                <a:solidFill>
                  <a:srgbClr val="632523"/>
                </a:solidFill>
              </a:rPr>
              <a:t>ріст зимового хутра. </a:t>
            </a:r>
          </a:p>
          <a:p>
            <a:r>
              <a:rPr lang="uk-UA" b="1" dirty="0">
                <a:solidFill>
                  <a:srgbClr val="632523"/>
                </a:solidFill>
              </a:rPr>
              <a:t>З органів чуття у лисиці найрозвиненішими є нюх та слух. </a:t>
            </a:r>
          </a:p>
          <a:p>
            <a:r>
              <a:rPr lang="uk-UA" b="1" dirty="0">
                <a:solidFill>
                  <a:srgbClr val="632523"/>
                </a:solidFill>
              </a:rPr>
              <a:t>Зір розвинений набагато менше, тому  </a:t>
            </a:r>
            <a:r>
              <a:rPr lang="uk-UA" b="1" dirty="0" smtClean="0">
                <a:solidFill>
                  <a:srgbClr val="632523"/>
                </a:solidFill>
              </a:rPr>
              <a:t>лисиця </a:t>
            </a:r>
            <a:r>
              <a:rPr lang="uk-UA" b="1" dirty="0">
                <a:solidFill>
                  <a:srgbClr val="632523"/>
                </a:solidFill>
              </a:rPr>
              <a:t>може дуже близько                                      </a:t>
            </a:r>
            <a:r>
              <a:rPr lang="uk-UA" b="1" dirty="0" smtClean="0">
                <a:solidFill>
                  <a:srgbClr val="632523"/>
                </a:solidFill>
              </a:rPr>
              <a:t>підійти до  </a:t>
            </a:r>
            <a:r>
              <a:rPr lang="uk-UA" b="1" dirty="0">
                <a:solidFill>
                  <a:srgbClr val="632523"/>
                </a:solidFill>
              </a:rPr>
              <a:t>непорушно сидячої  </a:t>
            </a:r>
            <a:r>
              <a:rPr lang="uk-UA" b="1" dirty="0" smtClean="0">
                <a:solidFill>
                  <a:srgbClr val="632523"/>
                </a:solidFill>
              </a:rPr>
              <a:t>або </a:t>
            </a:r>
            <a:r>
              <a:rPr lang="uk-UA" b="1" dirty="0">
                <a:solidFill>
                  <a:srgbClr val="632523"/>
                </a:solidFill>
              </a:rPr>
              <a:t>стоячої людини .                                               </a:t>
            </a:r>
          </a:p>
          <a:p>
            <a:r>
              <a:rPr lang="uk-UA" b="1" dirty="0">
                <a:solidFill>
                  <a:srgbClr val="632523"/>
                </a:solidFill>
              </a:rPr>
              <a:t>Лисиця має гарну пам’ять.                                       </a:t>
            </a:r>
          </a:p>
          <a:p>
            <a:r>
              <a:rPr lang="uk-UA" b="1" dirty="0">
                <a:solidFill>
                  <a:srgbClr val="632523"/>
                </a:solidFill>
              </a:rPr>
              <a:t>Вона добре плаває та стрибає. Стрибати може до 4,5 метрів. </a:t>
            </a:r>
          </a:p>
          <a:p>
            <a:r>
              <a:rPr lang="uk-UA" b="1" dirty="0">
                <a:solidFill>
                  <a:srgbClr val="632523"/>
                </a:solidFill>
              </a:rPr>
              <a:t>Також лисиці здатні до стрибків вгору - «свічкою». </a:t>
            </a:r>
          </a:p>
        </p:txBody>
      </p:sp>
      <p:sp>
        <p:nvSpPr>
          <p:cNvPr id="34823" name="Text Box 9"/>
          <p:cNvSpPr txBox="1">
            <a:spLocks noChangeArrowheads="1"/>
          </p:cNvSpPr>
          <p:nvPr/>
        </p:nvSpPr>
        <p:spPr bwMode="auto">
          <a:xfrm>
            <a:off x="7575550" y="1144588"/>
            <a:ext cx="184150" cy="366712"/>
          </a:xfrm>
          <a:prstGeom prst="rect">
            <a:avLst/>
          </a:prstGeom>
          <a:noFill/>
          <a:ln w="9525">
            <a:noFill/>
            <a:miter lim="800000"/>
            <a:headEnd/>
            <a:tailEnd/>
          </a:ln>
        </p:spPr>
        <p:txBody>
          <a:bodyPr wrap="none">
            <a:spAutoFit/>
          </a:bodyPr>
          <a:lstStyle/>
          <a:p>
            <a:endParaRPr lang="ru-RU"/>
          </a:p>
        </p:txBody>
      </p:sp>
      <p:sp>
        <p:nvSpPr>
          <p:cNvPr id="34825" name="Text Box 11"/>
          <p:cNvSpPr txBox="1">
            <a:spLocks noChangeArrowheads="1"/>
          </p:cNvSpPr>
          <p:nvPr/>
        </p:nvSpPr>
        <p:spPr bwMode="auto">
          <a:xfrm>
            <a:off x="7793038" y="2728913"/>
            <a:ext cx="184150" cy="366712"/>
          </a:xfrm>
          <a:prstGeom prst="rect">
            <a:avLst/>
          </a:prstGeom>
          <a:noFill/>
          <a:ln w="9525">
            <a:noFill/>
            <a:miter lim="800000"/>
            <a:headEnd/>
            <a:tailEnd/>
          </a:ln>
        </p:spPr>
        <p:txBody>
          <a:bodyPr wrap="none">
            <a:spAutoFit/>
          </a:bodyPr>
          <a:lstStyle/>
          <a:p>
            <a:endParaRPr lang="ru-RU"/>
          </a:p>
        </p:txBody>
      </p:sp>
      <p:sp>
        <p:nvSpPr>
          <p:cNvPr id="34826" name="Text Box 13"/>
          <p:cNvSpPr txBox="1">
            <a:spLocks noChangeArrowheads="1"/>
          </p:cNvSpPr>
          <p:nvPr/>
        </p:nvSpPr>
        <p:spPr bwMode="auto">
          <a:xfrm>
            <a:off x="8316913" y="3860800"/>
            <a:ext cx="184150" cy="366713"/>
          </a:xfrm>
          <a:prstGeom prst="rect">
            <a:avLst/>
          </a:prstGeom>
          <a:noFill/>
          <a:ln w="9525">
            <a:noFill/>
            <a:miter lim="800000"/>
            <a:headEnd/>
            <a:tailEnd/>
          </a:ln>
        </p:spPr>
        <p:txBody>
          <a:bodyPr wrap="none">
            <a:spAutoFit/>
          </a:bodyPr>
          <a:lstStyle/>
          <a:p>
            <a:endParaRPr lang="ru-RU"/>
          </a:p>
        </p:txBody>
      </p:sp>
      <p:pic>
        <p:nvPicPr>
          <p:cNvPr id="34827" name="Рисунок 6" descr="34109681.jpg"/>
          <p:cNvPicPr>
            <a:picLocks noChangeAspect="1"/>
          </p:cNvPicPr>
          <p:nvPr/>
        </p:nvPicPr>
        <p:blipFill>
          <a:blip r:embed="rId3" cstate="print"/>
          <a:srcRect/>
          <a:stretch>
            <a:fillRect/>
          </a:stretch>
        </p:blipFill>
        <p:spPr bwMode="auto">
          <a:xfrm>
            <a:off x="-2" y="404664"/>
            <a:ext cx="2888744" cy="2376263"/>
          </a:xfrm>
          <a:prstGeom prst="rect">
            <a:avLst/>
          </a:prstGeom>
          <a:noFill/>
          <a:ln w="9525">
            <a:solidFill>
              <a:srgbClr val="C00000"/>
            </a:solidFill>
            <a:miter lim="800000"/>
            <a:headEnd/>
            <a:tailEnd/>
          </a:ln>
        </p:spPr>
      </p:pic>
      <p:pic>
        <p:nvPicPr>
          <p:cNvPr id="16" name="Рисунок 15" descr="ÐÐ¾Ð²âÑÐ·Ð°Ð½Ðµ Ð·Ð¾Ð±ÑÐ°Ð¶ÐµÐ½Ð½Ñ"/>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259" y="-273410"/>
            <a:ext cx="6120765" cy="3360421"/>
          </a:xfrm>
          <a:prstGeom prst="rect">
            <a:avLst/>
          </a:prstGeom>
          <a:noFill/>
          <a:ln>
            <a:noFill/>
          </a:ln>
        </p:spPr>
      </p:pic>
    </p:spTree>
    <p:extLst>
      <p:ext uri="{BB962C8B-B14F-4D97-AF65-F5344CB8AC3E}">
        <p14:creationId xmlns:p14="http://schemas.microsoft.com/office/powerpoint/2010/main" val="1160984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4192588" y="3160713"/>
            <a:ext cx="2765425" cy="366712"/>
          </a:xfrm>
          <a:prstGeom prst="rect">
            <a:avLst/>
          </a:prstGeom>
          <a:noFill/>
          <a:ln w="9525">
            <a:noFill/>
            <a:miter lim="800000"/>
            <a:headEnd/>
            <a:tailEnd/>
          </a:ln>
        </p:spPr>
        <p:txBody>
          <a:bodyPr wrap="none">
            <a:spAutoFit/>
          </a:bodyPr>
          <a:lstStyle/>
          <a:p>
            <a:r>
              <a:rPr lang="uk-UA"/>
              <a:t>Метелик геометр фігури</a:t>
            </a:r>
            <a:endParaRPr lang="ru-RU"/>
          </a:p>
        </p:txBody>
      </p:sp>
      <p:sp>
        <p:nvSpPr>
          <p:cNvPr id="38914" name="Text Box 3"/>
          <p:cNvSpPr txBox="1">
            <a:spLocks noChangeArrowheads="1"/>
          </p:cNvSpPr>
          <p:nvPr/>
        </p:nvSpPr>
        <p:spPr bwMode="auto">
          <a:xfrm>
            <a:off x="3111500" y="2152650"/>
            <a:ext cx="184150" cy="366713"/>
          </a:xfrm>
          <a:prstGeom prst="rect">
            <a:avLst/>
          </a:prstGeom>
          <a:noFill/>
          <a:ln w="9525">
            <a:noFill/>
            <a:miter lim="800000"/>
            <a:headEnd/>
            <a:tailEnd/>
          </a:ln>
        </p:spPr>
        <p:txBody>
          <a:bodyPr wrap="none">
            <a:spAutoFit/>
          </a:bodyPr>
          <a:lstStyle/>
          <a:p>
            <a:endParaRPr lang="ru-RU"/>
          </a:p>
        </p:txBody>
      </p:sp>
      <p:grpSp>
        <p:nvGrpSpPr>
          <p:cNvPr id="38915" name="Group 4"/>
          <p:cNvGrpSpPr>
            <a:grpSpLocks noChangeAspect="1"/>
          </p:cNvGrpSpPr>
          <p:nvPr/>
        </p:nvGrpSpPr>
        <p:grpSpPr bwMode="auto">
          <a:xfrm>
            <a:off x="1692275" y="-242888"/>
            <a:ext cx="6286500" cy="15773401"/>
            <a:chOff x="2281" y="-353"/>
            <a:chExt cx="7765" cy="19233"/>
          </a:xfrm>
        </p:grpSpPr>
        <p:sp>
          <p:nvSpPr>
            <p:cNvPr id="38937" name="AutoShape 5"/>
            <p:cNvSpPr>
              <a:spLocks noChangeAspect="1" noChangeArrowheads="1"/>
            </p:cNvSpPr>
            <p:nvPr/>
          </p:nvSpPr>
          <p:spPr bwMode="auto">
            <a:xfrm>
              <a:off x="2281" y="-353"/>
              <a:ext cx="7765" cy="19233"/>
            </a:xfrm>
            <a:prstGeom prst="rect">
              <a:avLst/>
            </a:prstGeom>
            <a:noFill/>
            <a:ln w="9525">
              <a:noFill/>
              <a:miter lim="800000"/>
              <a:headEnd/>
              <a:tailEnd/>
            </a:ln>
          </p:spPr>
          <p:txBody>
            <a:bodyPr/>
            <a:lstStyle/>
            <a:p>
              <a:endParaRPr lang="ru-RU"/>
            </a:p>
          </p:txBody>
        </p:sp>
        <p:sp>
          <p:nvSpPr>
            <p:cNvPr id="38938" name="Oval 6"/>
            <p:cNvSpPr>
              <a:spLocks noChangeArrowheads="1"/>
            </p:cNvSpPr>
            <p:nvPr/>
          </p:nvSpPr>
          <p:spPr bwMode="auto">
            <a:xfrm>
              <a:off x="5246" y="2154"/>
              <a:ext cx="1129" cy="1115"/>
            </a:xfrm>
            <a:prstGeom prst="ellipse">
              <a:avLst/>
            </a:prstGeom>
            <a:solidFill>
              <a:srgbClr val="FFFF00"/>
            </a:solidFill>
            <a:ln w="9525">
              <a:solidFill>
                <a:srgbClr val="000000"/>
              </a:solidFill>
              <a:round/>
              <a:headEnd/>
              <a:tailEnd/>
            </a:ln>
          </p:spPr>
          <p:txBody>
            <a:bodyPr/>
            <a:lstStyle/>
            <a:p>
              <a:endParaRPr lang="ru-RU"/>
            </a:p>
          </p:txBody>
        </p:sp>
        <p:sp>
          <p:nvSpPr>
            <p:cNvPr id="38939" name="Oval 7"/>
            <p:cNvSpPr>
              <a:spLocks noChangeArrowheads="1"/>
            </p:cNvSpPr>
            <p:nvPr/>
          </p:nvSpPr>
          <p:spPr bwMode="auto">
            <a:xfrm>
              <a:off x="5387" y="3271"/>
              <a:ext cx="846" cy="837"/>
            </a:xfrm>
            <a:prstGeom prst="ellipse">
              <a:avLst/>
            </a:prstGeom>
            <a:solidFill>
              <a:srgbClr val="FFFF00"/>
            </a:solidFill>
            <a:ln w="9525">
              <a:solidFill>
                <a:srgbClr val="000000"/>
              </a:solidFill>
              <a:round/>
              <a:headEnd/>
              <a:tailEnd/>
            </a:ln>
          </p:spPr>
          <p:txBody>
            <a:bodyPr/>
            <a:lstStyle/>
            <a:p>
              <a:endParaRPr lang="ru-RU"/>
            </a:p>
          </p:txBody>
        </p:sp>
        <p:sp>
          <p:nvSpPr>
            <p:cNvPr id="38940" name="Oval 8"/>
            <p:cNvSpPr>
              <a:spLocks noChangeArrowheads="1"/>
            </p:cNvSpPr>
            <p:nvPr/>
          </p:nvSpPr>
          <p:spPr bwMode="auto">
            <a:xfrm>
              <a:off x="5387" y="4107"/>
              <a:ext cx="846" cy="835"/>
            </a:xfrm>
            <a:prstGeom prst="ellipse">
              <a:avLst/>
            </a:prstGeom>
            <a:solidFill>
              <a:srgbClr val="FFFF00"/>
            </a:solidFill>
            <a:ln w="9525">
              <a:solidFill>
                <a:srgbClr val="000000"/>
              </a:solidFill>
              <a:round/>
              <a:headEnd/>
              <a:tailEnd/>
            </a:ln>
          </p:spPr>
          <p:txBody>
            <a:bodyPr/>
            <a:lstStyle/>
            <a:p>
              <a:endParaRPr lang="ru-RU"/>
            </a:p>
          </p:txBody>
        </p:sp>
        <p:sp>
          <p:nvSpPr>
            <p:cNvPr id="38941" name="Oval 9"/>
            <p:cNvSpPr>
              <a:spLocks noChangeArrowheads="1"/>
            </p:cNvSpPr>
            <p:nvPr/>
          </p:nvSpPr>
          <p:spPr bwMode="auto">
            <a:xfrm>
              <a:off x="5387" y="4943"/>
              <a:ext cx="845" cy="836"/>
            </a:xfrm>
            <a:prstGeom prst="ellipse">
              <a:avLst/>
            </a:prstGeom>
            <a:solidFill>
              <a:srgbClr val="FFFF00"/>
            </a:solidFill>
            <a:ln w="9525">
              <a:solidFill>
                <a:srgbClr val="000000"/>
              </a:solidFill>
              <a:round/>
              <a:headEnd/>
              <a:tailEnd/>
            </a:ln>
          </p:spPr>
          <p:txBody>
            <a:bodyPr/>
            <a:lstStyle/>
            <a:p>
              <a:endParaRPr lang="ru-RU"/>
            </a:p>
          </p:txBody>
        </p:sp>
        <p:sp>
          <p:nvSpPr>
            <p:cNvPr id="38942" name="Oval 10"/>
            <p:cNvSpPr>
              <a:spLocks noChangeArrowheads="1"/>
            </p:cNvSpPr>
            <p:nvPr/>
          </p:nvSpPr>
          <p:spPr bwMode="auto">
            <a:xfrm>
              <a:off x="5387" y="5779"/>
              <a:ext cx="846" cy="836"/>
            </a:xfrm>
            <a:prstGeom prst="ellipse">
              <a:avLst/>
            </a:prstGeom>
            <a:solidFill>
              <a:srgbClr val="FFFF00"/>
            </a:solidFill>
            <a:ln w="9525">
              <a:solidFill>
                <a:srgbClr val="000000"/>
              </a:solidFill>
              <a:round/>
              <a:headEnd/>
              <a:tailEnd/>
            </a:ln>
          </p:spPr>
          <p:txBody>
            <a:bodyPr/>
            <a:lstStyle/>
            <a:p>
              <a:endParaRPr lang="ru-RU"/>
            </a:p>
          </p:txBody>
        </p:sp>
        <p:sp>
          <p:nvSpPr>
            <p:cNvPr id="38943" name="AutoShape 11"/>
            <p:cNvSpPr>
              <a:spLocks noChangeArrowheads="1"/>
            </p:cNvSpPr>
            <p:nvPr/>
          </p:nvSpPr>
          <p:spPr bwMode="auto">
            <a:xfrm>
              <a:off x="6234" y="2156"/>
              <a:ext cx="2965" cy="2788"/>
            </a:xfrm>
            <a:prstGeom prst="diamond">
              <a:avLst/>
            </a:prstGeom>
            <a:solidFill>
              <a:srgbClr val="FF0000"/>
            </a:solidFill>
            <a:ln w="9525">
              <a:solidFill>
                <a:srgbClr val="000000"/>
              </a:solidFill>
              <a:miter lim="800000"/>
              <a:headEnd/>
              <a:tailEnd/>
            </a:ln>
          </p:spPr>
          <p:txBody>
            <a:bodyPr/>
            <a:lstStyle/>
            <a:p>
              <a:endParaRPr lang="ru-RU"/>
            </a:p>
          </p:txBody>
        </p:sp>
        <p:sp>
          <p:nvSpPr>
            <p:cNvPr id="38944" name="AutoShape 12"/>
            <p:cNvSpPr>
              <a:spLocks noChangeArrowheads="1"/>
            </p:cNvSpPr>
            <p:nvPr/>
          </p:nvSpPr>
          <p:spPr bwMode="auto">
            <a:xfrm>
              <a:off x="2422" y="2156"/>
              <a:ext cx="2965" cy="2788"/>
            </a:xfrm>
            <a:prstGeom prst="diamond">
              <a:avLst/>
            </a:prstGeom>
            <a:solidFill>
              <a:srgbClr val="FF0000"/>
            </a:solidFill>
            <a:ln w="9525">
              <a:solidFill>
                <a:srgbClr val="FF0000"/>
              </a:solidFill>
              <a:miter lim="800000"/>
              <a:headEnd/>
              <a:tailEnd/>
            </a:ln>
          </p:spPr>
          <p:txBody>
            <a:bodyPr/>
            <a:lstStyle/>
            <a:p>
              <a:endParaRPr lang="ru-RU"/>
            </a:p>
          </p:txBody>
        </p:sp>
        <p:sp>
          <p:nvSpPr>
            <p:cNvPr id="38945" name="AutoShape 13"/>
            <p:cNvSpPr>
              <a:spLocks noChangeArrowheads="1"/>
            </p:cNvSpPr>
            <p:nvPr/>
          </p:nvSpPr>
          <p:spPr bwMode="auto">
            <a:xfrm>
              <a:off x="3552" y="4804"/>
              <a:ext cx="1979" cy="1813"/>
            </a:xfrm>
            <a:prstGeom prst="diamond">
              <a:avLst/>
            </a:prstGeom>
            <a:solidFill>
              <a:srgbClr val="FF0000"/>
            </a:solidFill>
            <a:ln w="9525">
              <a:solidFill>
                <a:srgbClr val="000000"/>
              </a:solidFill>
              <a:miter lim="800000"/>
              <a:headEnd/>
              <a:tailEnd/>
            </a:ln>
          </p:spPr>
          <p:txBody>
            <a:bodyPr/>
            <a:lstStyle/>
            <a:p>
              <a:endParaRPr lang="ru-RU"/>
            </a:p>
          </p:txBody>
        </p:sp>
        <p:sp>
          <p:nvSpPr>
            <p:cNvPr id="38946" name="AutoShape 14"/>
            <p:cNvSpPr>
              <a:spLocks noChangeArrowheads="1"/>
            </p:cNvSpPr>
            <p:nvPr/>
          </p:nvSpPr>
          <p:spPr bwMode="auto">
            <a:xfrm>
              <a:off x="6093" y="4804"/>
              <a:ext cx="1978" cy="1814"/>
            </a:xfrm>
            <a:prstGeom prst="diamond">
              <a:avLst/>
            </a:prstGeom>
            <a:solidFill>
              <a:srgbClr val="FF0000"/>
            </a:solidFill>
            <a:ln w="9525">
              <a:solidFill>
                <a:srgbClr val="000000"/>
              </a:solidFill>
              <a:miter lim="800000"/>
              <a:headEnd/>
              <a:tailEnd/>
            </a:ln>
          </p:spPr>
          <p:txBody>
            <a:bodyPr/>
            <a:lstStyle/>
            <a:p>
              <a:endParaRPr lang="ru-RU"/>
            </a:p>
          </p:txBody>
        </p:sp>
        <p:sp>
          <p:nvSpPr>
            <p:cNvPr id="38947" name="Oval 15"/>
            <p:cNvSpPr>
              <a:spLocks noChangeArrowheads="1"/>
            </p:cNvSpPr>
            <p:nvPr/>
          </p:nvSpPr>
          <p:spPr bwMode="auto">
            <a:xfrm>
              <a:off x="7364" y="2992"/>
              <a:ext cx="705" cy="698"/>
            </a:xfrm>
            <a:prstGeom prst="ellipse">
              <a:avLst/>
            </a:prstGeom>
            <a:solidFill>
              <a:srgbClr val="0000FF"/>
            </a:solidFill>
            <a:ln w="9525">
              <a:solidFill>
                <a:srgbClr val="000000"/>
              </a:solidFill>
              <a:round/>
              <a:headEnd/>
              <a:tailEnd/>
            </a:ln>
          </p:spPr>
          <p:txBody>
            <a:bodyPr/>
            <a:lstStyle/>
            <a:p>
              <a:endParaRPr lang="ru-RU"/>
            </a:p>
          </p:txBody>
        </p:sp>
        <p:sp>
          <p:nvSpPr>
            <p:cNvPr id="38948" name="Oval 16"/>
            <p:cNvSpPr>
              <a:spLocks noChangeArrowheads="1"/>
            </p:cNvSpPr>
            <p:nvPr/>
          </p:nvSpPr>
          <p:spPr bwMode="auto">
            <a:xfrm>
              <a:off x="3552" y="3131"/>
              <a:ext cx="703" cy="697"/>
            </a:xfrm>
            <a:prstGeom prst="ellipse">
              <a:avLst/>
            </a:prstGeom>
            <a:solidFill>
              <a:srgbClr val="0000FF"/>
            </a:solidFill>
            <a:ln w="9525">
              <a:solidFill>
                <a:srgbClr val="0000FF"/>
              </a:solidFill>
              <a:round/>
              <a:headEnd/>
              <a:tailEnd/>
            </a:ln>
          </p:spPr>
          <p:txBody>
            <a:bodyPr/>
            <a:lstStyle/>
            <a:p>
              <a:endParaRPr lang="ru-RU"/>
            </a:p>
          </p:txBody>
        </p:sp>
        <p:sp>
          <p:nvSpPr>
            <p:cNvPr id="38949" name="Arc 17"/>
            <p:cNvSpPr>
              <a:spLocks/>
            </p:cNvSpPr>
            <p:nvPr/>
          </p:nvSpPr>
          <p:spPr bwMode="auto">
            <a:xfrm>
              <a:off x="2281" y="1041"/>
              <a:ext cx="3394" cy="1048"/>
            </a:xfrm>
            <a:custGeom>
              <a:avLst/>
              <a:gdLst>
                <a:gd name="T0" fmla="*/ 9 w 21600"/>
                <a:gd name="T1" fmla="*/ 0 h 17015"/>
                <a:gd name="T2" fmla="*/ 13 w 21600"/>
                <a:gd name="T3" fmla="*/ 0 h 17015"/>
                <a:gd name="T4" fmla="*/ 0 w 21600"/>
                <a:gd name="T5" fmla="*/ 0 h 17015"/>
                <a:gd name="T6" fmla="*/ 0 60000 65536"/>
                <a:gd name="T7" fmla="*/ 0 60000 65536"/>
                <a:gd name="T8" fmla="*/ 0 60000 65536"/>
                <a:gd name="T9" fmla="*/ 0 w 21600"/>
                <a:gd name="T10" fmla="*/ 0 h 17015"/>
                <a:gd name="T11" fmla="*/ 21600 w 21600"/>
                <a:gd name="T12" fmla="*/ 17015 h 17015"/>
              </a:gdLst>
              <a:ahLst/>
              <a:cxnLst>
                <a:cxn ang="T6">
                  <a:pos x="T0" y="T1"/>
                </a:cxn>
                <a:cxn ang="T7">
                  <a:pos x="T2" y="T3"/>
                </a:cxn>
                <a:cxn ang="T8">
                  <a:pos x="T4" y="T5"/>
                </a:cxn>
              </a:cxnLst>
              <a:rect l="T9" t="T10" r="T11" b="T12"/>
              <a:pathLst>
                <a:path w="21600" h="17015" fill="none" extrusionOk="0">
                  <a:moveTo>
                    <a:pt x="14690" y="-1"/>
                  </a:moveTo>
                  <a:cubicBezTo>
                    <a:pt x="19096" y="4087"/>
                    <a:pt x="21600" y="9825"/>
                    <a:pt x="21600" y="15835"/>
                  </a:cubicBezTo>
                  <a:cubicBezTo>
                    <a:pt x="21600" y="16228"/>
                    <a:pt x="21589" y="16622"/>
                    <a:pt x="21567" y="17014"/>
                  </a:cubicBezTo>
                </a:path>
                <a:path w="21600" h="17015" stroke="0" extrusionOk="0">
                  <a:moveTo>
                    <a:pt x="14690" y="-1"/>
                  </a:moveTo>
                  <a:cubicBezTo>
                    <a:pt x="19096" y="4087"/>
                    <a:pt x="21600" y="9825"/>
                    <a:pt x="21600" y="15835"/>
                  </a:cubicBezTo>
                  <a:cubicBezTo>
                    <a:pt x="21600" y="16228"/>
                    <a:pt x="21589" y="16622"/>
                    <a:pt x="21567" y="17014"/>
                  </a:cubicBezTo>
                  <a:lnTo>
                    <a:pt x="0" y="15835"/>
                  </a:lnTo>
                  <a:close/>
                </a:path>
              </a:pathLst>
            </a:custGeom>
            <a:noFill/>
            <a:ln w="9525">
              <a:solidFill>
                <a:srgbClr val="000000"/>
              </a:solidFill>
              <a:round/>
              <a:headEnd/>
              <a:tailEnd/>
            </a:ln>
          </p:spPr>
          <p:txBody>
            <a:bodyPr/>
            <a:lstStyle/>
            <a:p>
              <a:endParaRPr lang="ru-RU"/>
            </a:p>
          </p:txBody>
        </p:sp>
        <p:sp>
          <p:nvSpPr>
            <p:cNvPr id="38950" name="AutoShape 18"/>
            <p:cNvSpPr>
              <a:spLocks noChangeArrowheads="1"/>
            </p:cNvSpPr>
            <p:nvPr/>
          </p:nvSpPr>
          <p:spPr bwMode="auto">
            <a:xfrm>
              <a:off x="4258" y="5779"/>
              <a:ext cx="563" cy="558"/>
            </a:xfrm>
            <a:prstGeom prst="flowChartMerge">
              <a:avLst/>
            </a:prstGeom>
            <a:solidFill>
              <a:srgbClr val="FF00FF"/>
            </a:solidFill>
            <a:ln w="9525">
              <a:solidFill>
                <a:srgbClr val="000000"/>
              </a:solidFill>
              <a:miter lim="800000"/>
              <a:headEnd/>
              <a:tailEnd/>
            </a:ln>
          </p:spPr>
          <p:txBody>
            <a:bodyPr/>
            <a:lstStyle/>
            <a:p>
              <a:endParaRPr lang="ru-RU"/>
            </a:p>
          </p:txBody>
        </p:sp>
        <p:sp>
          <p:nvSpPr>
            <p:cNvPr id="38951" name="AutoShape 19"/>
            <p:cNvSpPr>
              <a:spLocks noChangeArrowheads="1"/>
            </p:cNvSpPr>
            <p:nvPr/>
          </p:nvSpPr>
          <p:spPr bwMode="auto">
            <a:xfrm>
              <a:off x="6799" y="5779"/>
              <a:ext cx="561" cy="558"/>
            </a:xfrm>
            <a:prstGeom prst="flowChartMerge">
              <a:avLst/>
            </a:prstGeom>
            <a:solidFill>
              <a:srgbClr val="FF00FF"/>
            </a:solidFill>
            <a:ln w="9525">
              <a:solidFill>
                <a:srgbClr val="000000"/>
              </a:solidFill>
              <a:miter lim="800000"/>
              <a:headEnd/>
              <a:tailEnd/>
            </a:ln>
          </p:spPr>
          <p:txBody>
            <a:bodyPr/>
            <a:lstStyle/>
            <a:p>
              <a:endParaRPr lang="ru-RU"/>
            </a:p>
          </p:txBody>
        </p:sp>
        <p:sp>
          <p:nvSpPr>
            <p:cNvPr id="38952" name="Oval 20"/>
            <p:cNvSpPr>
              <a:spLocks noChangeArrowheads="1"/>
            </p:cNvSpPr>
            <p:nvPr/>
          </p:nvSpPr>
          <p:spPr bwMode="auto">
            <a:xfrm>
              <a:off x="6940" y="901"/>
              <a:ext cx="280" cy="278"/>
            </a:xfrm>
            <a:prstGeom prst="ellipse">
              <a:avLst/>
            </a:prstGeom>
            <a:solidFill>
              <a:srgbClr val="993300"/>
            </a:solidFill>
            <a:ln w="9525">
              <a:solidFill>
                <a:srgbClr val="000000"/>
              </a:solidFill>
              <a:round/>
              <a:headEnd/>
              <a:tailEnd/>
            </a:ln>
          </p:spPr>
          <p:txBody>
            <a:bodyPr/>
            <a:lstStyle/>
            <a:p>
              <a:endParaRPr lang="ru-RU"/>
            </a:p>
          </p:txBody>
        </p:sp>
        <p:sp>
          <p:nvSpPr>
            <p:cNvPr id="38953" name="Oval 21"/>
            <p:cNvSpPr>
              <a:spLocks noChangeArrowheads="1"/>
            </p:cNvSpPr>
            <p:nvPr/>
          </p:nvSpPr>
          <p:spPr bwMode="auto">
            <a:xfrm>
              <a:off x="4399" y="901"/>
              <a:ext cx="280" cy="278"/>
            </a:xfrm>
            <a:prstGeom prst="ellipse">
              <a:avLst/>
            </a:prstGeom>
            <a:solidFill>
              <a:srgbClr val="993300"/>
            </a:solidFill>
            <a:ln w="9525">
              <a:solidFill>
                <a:srgbClr val="000000"/>
              </a:solidFill>
              <a:round/>
              <a:headEnd/>
              <a:tailEnd/>
            </a:ln>
          </p:spPr>
          <p:txBody>
            <a:bodyPr/>
            <a:lstStyle/>
            <a:p>
              <a:endParaRPr lang="ru-RU"/>
            </a:p>
          </p:txBody>
        </p:sp>
        <p:sp>
          <p:nvSpPr>
            <p:cNvPr id="38954" name="Arc 22"/>
            <p:cNvSpPr>
              <a:spLocks/>
            </p:cNvSpPr>
            <p:nvPr/>
          </p:nvSpPr>
          <p:spPr bwMode="auto">
            <a:xfrm rot="-5400000">
              <a:off x="5747" y="1224"/>
              <a:ext cx="1521" cy="1204"/>
            </a:xfrm>
            <a:custGeom>
              <a:avLst/>
              <a:gdLst>
                <a:gd name="T0" fmla="*/ 0 w 21351"/>
                <a:gd name="T1" fmla="*/ 0 h 20431"/>
                <a:gd name="T2" fmla="*/ 1 w 21351"/>
                <a:gd name="T3" fmla="*/ 0 h 20431"/>
                <a:gd name="T4" fmla="*/ 0 w 21351"/>
                <a:gd name="T5" fmla="*/ 0 h 20431"/>
                <a:gd name="T6" fmla="*/ 0 60000 65536"/>
                <a:gd name="T7" fmla="*/ 0 60000 65536"/>
                <a:gd name="T8" fmla="*/ 0 60000 65536"/>
                <a:gd name="T9" fmla="*/ 0 w 21351"/>
                <a:gd name="T10" fmla="*/ 0 h 20431"/>
                <a:gd name="T11" fmla="*/ 21351 w 21351"/>
                <a:gd name="T12" fmla="*/ 20431 h 20431"/>
              </a:gdLst>
              <a:ahLst/>
              <a:cxnLst>
                <a:cxn ang="T6">
                  <a:pos x="T0" y="T1"/>
                </a:cxn>
                <a:cxn ang="T7">
                  <a:pos x="T2" y="T3"/>
                </a:cxn>
                <a:cxn ang="T8">
                  <a:pos x="T4" y="T5"/>
                </a:cxn>
              </a:cxnLst>
              <a:rect l="T9" t="T10" r="T11" b="T12"/>
              <a:pathLst>
                <a:path w="21351" h="20431" fill="none" extrusionOk="0">
                  <a:moveTo>
                    <a:pt x="7008" y="-1"/>
                  </a:moveTo>
                  <a:cubicBezTo>
                    <a:pt x="14609" y="2606"/>
                    <a:pt x="20134" y="9218"/>
                    <a:pt x="21351" y="17161"/>
                  </a:cubicBezTo>
                </a:path>
                <a:path w="21351" h="20431" stroke="0" extrusionOk="0">
                  <a:moveTo>
                    <a:pt x="7008" y="-1"/>
                  </a:moveTo>
                  <a:cubicBezTo>
                    <a:pt x="14609" y="2606"/>
                    <a:pt x="20134" y="9218"/>
                    <a:pt x="21351" y="17161"/>
                  </a:cubicBezTo>
                  <a:lnTo>
                    <a:pt x="0" y="20431"/>
                  </a:lnTo>
                  <a:close/>
                </a:path>
              </a:pathLst>
            </a:custGeom>
            <a:noFill/>
            <a:ln w="9525">
              <a:solidFill>
                <a:srgbClr val="000000"/>
              </a:solidFill>
              <a:round/>
              <a:headEnd/>
              <a:tailEnd/>
            </a:ln>
          </p:spPr>
          <p:txBody>
            <a:bodyPr/>
            <a:lstStyle/>
            <a:p>
              <a:endParaRPr lang="ru-RU"/>
            </a:p>
          </p:txBody>
        </p:sp>
      </p:grpSp>
      <p:pic>
        <p:nvPicPr>
          <p:cNvPr id="38916" name="Picture 27" descr="fon-dlya-prezentacii-vesna-09"/>
          <p:cNvPicPr>
            <a:picLocks noChangeAspect="1" noChangeArrowheads="1"/>
          </p:cNvPicPr>
          <p:nvPr/>
        </p:nvPicPr>
        <p:blipFill>
          <a:blip r:embed="rId2" cstate="print"/>
          <a:srcRect/>
          <a:stretch>
            <a:fillRect/>
          </a:stretch>
        </p:blipFill>
        <p:spPr bwMode="auto">
          <a:xfrm>
            <a:off x="-234211" y="-89389"/>
            <a:ext cx="9525000" cy="7162800"/>
          </a:xfrm>
          <a:prstGeom prst="rect">
            <a:avLst/>
          </a:prstGeom>
          <a:noFill/>
          <a:ln w="9525">
            <a:noFill/>
            <a:miter lim="800000"/>
            <a:headEnd/>
            <a:tailEnd/>
          </a:ln>
        </p:spPr>
      </p:pic>
      <p:sp>
        <p:nvSpPr>
          <p:cNvPr id="38917" name="Text Box 28"/>
          <p:cNvSpPr txBox="1">
            <a:spLocks noChangeArrowheads="1"/>
          </p:cNvSpPr>
          <p:nvPr/>
        </p:nvSpPr>
        <p:spPr bwMode="auto">
          <a:xfrm>
            <a:off x="3400425" y="1720850"/>
            <a:ext cx="184150" cy="366713"/>
          </a:xfrm>
          <a:prstGeom prst="rect">
            <a:avLst/>
          </a:prstGeom>
          <a:noFill/>
          <a:ln w="9525">
            <a:noFill/>
            <a:miter lim="800000"/>
            <a:headEnd/>
            <a:tailEnd/>
          </a:ln>
        </p:spPr>
        <p:txBody>
          <a:bodyPr wrap="none">
            <a:spAutoFit/>
          </a:bodyPr>
          <a:lstStyle/>
          <a:p>
            <a:endParaRPr lang="ru-RU"/>
          </a:p>
        </p:txBody>
      </p:sp>
      <p:grpSp>
        <p:nvGrpSpPr>
          <p:cNvPr id="38918" name="Group 29"/>
          <p:cNvGrpSpPr>
            <a:grpSpLocks noChangeAspect="1"/>
          </p:cNvGrpSpPr>
          <p:nvPr/>
        </p:nvGrpSpPr>
        <p:grpSpPr bwMode="auto">
          <a:xfrm>
            <a:off x="1765263" y="1268760"/>
            <a:ext cx="6286500" cy="14085578"/>
            <a:chOff x="2281" y="-353"/>
            <a:chExt cx="7765" cy="19233"/>
          </a:xfrm>
        </p:grpSpPr>
        <p:sp>
          <p:nvSpPr>
            <p:cNvPr id="38919" name="AutoShape 30"/>
            <p:cNvSpPr>
              <a:spLocks noChangeAspect="1" noChangeArrowheads="1"/>
            </p:cNvSpPr>
            <p:nvPr/>
          </p:nvSpPr>
          <p:spPr bwMode="auto">
            <a:xfrm>
              <a:off x="2281" y="-353"/>
              <a:ext cx="7765" cy="19233"/>
            </a:xfrm>
            <a:prstGeom prst="rect">
              <a:avLst/>
            </a:prstGeom>
            <a:noFill/>
            <a:ln w="9525">
              <a:noFill/>
              <a:miter lim="800000"/>
              <a:headEnd/>
              <a:tailEnd/>
            </a:ln>
          </p:spPr>
          <p:txBody>
            <a:bodyPr/>
            <a:lstStyle/>
            <a:p>
              <a:endParaRPr lang="ru-RU"/>
            </a:p>
          </p:txBody>
        </p:sp>
        <p:sp>
          <p:nvSpPr>
            <p:cNvPr id="38920" name="Oval 31"/>
            <p:cNvSpPr>
              <a:spLocks noChangeArrowheads="1"/>
            </p:cNvSpPr>
            <p:nvPr/>
          </p:nvSpPr>
          <p:spPr bwMode="auto">
            <a:xfrm>
              <a:off x="5246" y="2154"/>
              <a:ext cx="1129" cy="1115"/>
            </a:xfrm>
            <a:prstGeom prst="ellipse">
              <a:avLst/>
            </a:prstGeom>
            <a:solidFill>
              <a:srgbClr val="FFFF00"/>
            </a:solidFill>
            <a:ln w="9525">
              <a:solidFill>
                <a:srgbClr val="000000"/>
              </a:solidFill>
              <a:round/>
              <a:headEnd/>
              <a:tailEnd/>
            </a:ln>
          </p:spPr>
          <p:txBody>
            <a:bodyPr/>
            <a:lstStyle/>
            <a:p>
              <a:endParaRPr lang="ru-RU"/>
            </a:p>
          </p:txBody>
        </p:sp>
        <p:sp>
          <p:nvSpPr>
            <p:cNvPr id="38921" name="Oval 32"/>
            <p:cNvSpPr>
              <a:spLocks noChangeArrowheads="1"/>
            </p:cNvSpPr>
            <p:nvPr/>
          </p:nvSpPr>
          <p:spPr bwMode="auto">
            <a:xfrm>
              <a:off x="5387" y="3271"/>
              <a:ext cx="846" cy="837"/>
            </a:xfrm>
            <a:prstGeom prst="ellipse">
              <a:avLst/>
            </a:prstGeom>
            <a:solidFill>
              <a:srgbClr val="FFFF00"/>
            </a:solidFill>
            <a:ln w="9525">
              <a:solidFill>
                <a:srgbClr val="000000"/>
              </a:solidFill>
              <a:round/>
              <a:headEnd/>
              <a:tailEnd/>
            </a:ln>
          </p:spPr>
          <p:txBody>
            <a:bodyPr/>
            <a:lstStyle/>
            <a:p>
              <a:endParaRPr lang="ru-RU"/>
            </a:p>
          </p:txBody>
        </p:sp>
        <p:sp>
          <p:nvSpPr>
            <p:cNvPr id="38922" name="Oval 33"/>
            <p:cNvSpPr>
              <a:spLocks noChangeArrowheads="1"/>
            </p:cNvSpPr>
            <p:nvPr/>
          </p:nvSpPr>
          <p:spPr bwMode="auto">
            <a:xfrm>
              <a:off x="5387" y="4107"/>
              <a:ext cx="846" cy="835"/>
            </a:xfrm>
            <a:prstGeom prst="ellipse">
              <a:avLst/>
            </a:prstGeom>
            <a:solidFill>
              <a:srgbClr val="FFFF00"/>
            </a:solidFill>
            <a:ln w="9525">
              <a:solidFill>
                <a:srgbClr val="000000"/>
              </a:solidFill>
              <a:round/>
              <a:headEnd/>
              <a:tailEnd/>
            </a:ln>
          </p:spPr>
          <p:txBody>
            <a:bodyPr/>
            <a:lstStyle/>
            <a:p>
              <a:endParaRPr lang="ru-RU"/>
            </a:p>
          </p:txBody>
        </p:sp>
        <p:sp>
          <p:nvSpPr>
            <p:cNvPr id="38923" name="Oval 34"/>
            <p:cNvSpPr>
              <a:spLocks noChangeArrowheads="1"/>
            </p:cNvSpPr>
            <p:nvPr/>
          </p:nvSpPr>
          <p:spPr bwMode="auto">
            <a:xfrm>
              <a:off x="5387" y="4943"/>
              <a:ext cx="845" cy="836"/>
            </a:xfrm>
            <a:prstGeom prst="ellipse">
              <a:avLst/>
            </a:prstGeom>
            <a:solidFill>
              <a:srgbClr val="FFFF00"/>
            </a:solidFill>
            <a:ln w="9525">
              <a:solidFill>
                <a:srgbClr val="000000"/>
              </a:solidFill>
              <a:round/>
              <a:headEnd/>
              <a:tailEnd/>
            </a:ln>
          </p:spPr>
          <p:txBody>
            <a:bodyPr/>
            <a:lstStyle/>
            <a:p>
              <a:endParaRPr lang="ru-RU"/>
            </a:p>
          </p:txBody>
        </p:sp>
        <p:sp>
          <p:nvSpPr>
            <p:cNvPr id="38924" name="Oval 35"/>
            <p:cNvSpPr>
              <a:spLocks noChangeArrowheads="1"/>
            </p:cNvSpPr>
            <p:nvPr/>
          </p:nvSpPr>
          <p:spPr bwMode="auto">
            <a:xfrm>
              <a:off x="5387" y="5779"/>
              <a:ext cx="846" cy="836"/>
            </a:xfrm>
            <a:prstGeom prst="ellipse">
              <a:avLst/>
            </a:prstGeom>
            <a:solidFill>
              <a:srgbClr val="FFFF00"/>
            </a:solidFill>
            <a:ln w="9525">
              <a:solidFill>
                <a:srgbClr val="000000"/>
              </a:solidFill>
              <a:round/>
              <a:headEnd/>
              <a:tailEnd/>
            </a:ln>
          </p:spPr>
          <p:txBody>
            <a:bodyPr/>
            <a:lstStyle/>
            <a:p>
              <a:endParaRPr lang="ru-RU"/>
            </a:p>
          </p:txBody>
        </p:sp>
        <p:sp>
          <p:nvSpPr>
            <p:cNvPr id="38925" name="AutoShape 36"/>
            <p:cNvSpPr>
              <a:spLocks noChangeArrowheads="1"/>
            </p:cNvSpPr>
            <p:nvPr/>
          </p:nvSpPr>
          <p:spPr bwMode="auto">
            <a:xfrm>
              <a:off x="6234" y="2156"/>
              <a:ext cx="2965" cy="2788"/>
            </a:xfrm>
            <a:prstGeom prst="diamond">
              <a:avLst/>
            </a:prstGeom>
            <a:solidFill>
              <a:srgbClr val="FF0000"/>
            </a:solidFill>
            <a:ln w="9525">
              <a:solidFill>
                <a:srgbClr val="000000"/>
              </a:solidFill>
              <a:miter lim="800000"/>
              <a:headEnd/>
              <a:tailEnd/>
            </a:ln>
          </p:spPr>
          <p:txBody>
            <a:bodyPr/>
            <a:lstStyle/>
            <a:p>
              <a:endParaRPr lang="ru-RU"/>
            </a:p>
          </p:txBody>
        </p:sp>
        <p:sp>
          <p:nvSpPr>
            <p:cNvPr id="38926" name="AutoShape 37"/>
            <p:cNvSpPr>
              <a:spLocks noChangeArrowheads="1"/>
            </p:cNvSpPr>
            <p:nvPr/>
          </p:nvSpPr>
          <p:spPr bwMode="auto">
            <a:xfrm>
              <a:off x="2422" y="2156"/>
              <a:ext cx="2965" cy="2788"/>
            </a:xfrm>
            <a:prstGeom prst="diamond">
              <a:avLst/>
            </a:prstGeom>
            <a:solidFill>
              <a:srgbClr val="FF0000"/>
            </a:solidFill>
            <a:ln w="9525">
              <a:solidFill>
                <a:srgbClr val="FF0000"/>
              </a:solidFill>
              <a:miter lim="800000"/>
              <a:headEnd/>
              <a:tailEnd/>
            </a:ln>
          </p:spPr>
          <p:txBody>
            <a:bodyPr/>
            <a:lstStyle/>
            <a:p>
              <a:endParaRPr lang="ru-RU"/>
            </a:p>
          </p:txBody>
        </p:sp>
        <p:sp>
          <p:nvSpPr>
            <p:cNvPr id="38927" name="AutoShape 38"/>
            <p:cNvSpPr>
              <a:spLocks noChangeArrowheads="1"/>
            </p:cNvSpPr>
            <p:nvPr/>
          </p:nvSpPr>
          <p:spPr bwMode="auto">
            <a:xfrm>
              <a:off x="3552" y="4804"/>
              <a:ext cx="1979" cy="1813"/>
            </a:xfrm>
            <a:prstGeom prst="diamond">
              <a:avLst/>
            </a:prstGeom>
            <a:solidFill>
              <a:srgbClr val="FF0000"/>
            </a:solidFill>
            <a:ln w="9525">
              <a:solidFill>
                <a:srgbClr val="000000"/>
              </a:solidFill>
              <a:miter lim="800000"/>
              <a:headEnd/>
              <a:tailEnd/>
            </a:ln>
          </p:spPr>
          <p:txBody>
            <a:bodyPr/>
            <a:lstStyle/>
            <a:p>
              <a:endParaRPr lang="ru-RU"/>
            </a:p>
          </p:txBody>
        </p:sp>
        <p:sp>
          <p:nvSpPr>
            <p:cNvPr id="38928" name="AutoShape 39"/>
            <p:cNvSpPr>
              <a:spLocks noChangeArrowheads="1"/>
            </p:cNvSpPr>
            <p:nvPr/>
          </p:nvSpPr>
          <p:spPr bwMode="auto">
            <a:xfrm>
              <a:off x="6093" y="4804"/>
              <a:ext cx="1978" cy="1814"/>
            </a:xfrm>
            <a:prstGeom prst="diamond">
              <a:avLst/>
            </a:prstGeom>
            <a:solidFill>
              <a:srgbClr val="FF0000"/>
            </a:solidFill>
            <a:ln w="9525">
              <a:solidFill>
                <a:srgbClr val="000000"/>
              </a:solidFill>
              <a:miter lim="800000"/>
              <a:headEnd/>
              <a:tailEnd/>
            </a:ln>
          </p:spPr>
          <p:txBody>
            <a:bodyPr/>
            <a:lstStyle/>
            <a:p>
              <a:endParaRPr lang="ru-RU"/>
            </a:p>
          </p:txBody>
        </p:sp>
        <p:sp>
          <p:nvSpPr>
            <p:cNvPr id="38929" name="Oval 40"/>
            <p:cNvSpPr>
              <a:spLocks noChangeArrowheads="1"/>
            </p:cNvSpPr>
            <p:nvPr/>
          </p:nvSpPr>
          <p:spPr bwMode="auto">
            <a:xfrm>
              <a:off x="7364" y="2992"/>
              <a:ext cx="705" cy="698"/>
            </a:xfrm>
            <a:prstGeom prst="ellipse">
              <a:avLst/>
            </a:prstGeom>
            <a:solidFill>
              <a:srgbClr val="0000FF"/>
            </a:solidFill>
            <a:ln w="9525">
              <a:solidFill>
                <a:srgbClr val="000000"/>
              </a:solidFill>
              <a:round/>
              <a:headEnd/>
              <a:tailEnd/>
            </a:ln>
          </p:spPr>
          <p:txBody>
            <a:bodyPr/>
            <a:lstStyle/>
            <a:p>
              <a:endParaRPr lang="ru-RU"/>
            </a:p>
          </p:txBody>
        </p:sp>
        <p:sp>
          <p:nvSpPr>
            <p:cNvPr id="38930" name="Oval 41"/>
            <p:cNvSpPr>
              <a:spLocks noChangeArrowheads="1"/>
            </p:cNvSpPr>
            <p:nvPr/>
          </p:nvSpPr>
          <p:spPr bwMode="auto">
            <a:xfrm>
              <a:off x="3552" y="3131"/>
              <a:ext cx="703" cy="697"/>
            </a:xfrm>
            <a:prstGeom prst="ellipse">
              <a:avLst/>
            </a:prstGeom>
            <a:solidFill>
              <a:srgbClr val="0000FF"/>
            </a:solidFill>
            <a:ln w="9525">
              <a:solidFill>
                <a:srgbClr val="0000FF"/>
              </a:solidFill>
              <a:round/>
              <a:headEnd/>
              <a:tailEnd/>
            </a:ln>
          </p:spPr>
          <p:txBody>
            <a:bodyPr/>
            <a:lstStyle/>
            <a:p>
              <a:endParaRPr lang="ru-RU"/>
            </a:p>
          </p:txBody>
        </p:sp>
        <p:sp>
          <p:nvSpPr>
            <p:cNvPr id="38931" name="Arc 42"/>
            <p:cNvSpPr>
              <a:spLocks/>
            </p:cNvSpPr>
            <p:nvPr/>
          </p:nvSpPr>
          <p:spPr bwMode="auto">
            <a:xfrm>
              <a:off x="2281" y="1041"/>
              <a:ext cx="3394" cy="1048"/>
            </a:xfrm>
            <a:custGeom>
              <a:avLst/>
              <a:gdLst>
                <a:gd name="T0" fmla="*/ 9 w 21600"/>
                <a:gd name="T1" fmla="*/ 0 h 17015"/>
                <a:gd name="T2" fmla="*/ 13 w 21600"/>
                <a:gd name="T3" fmla="*/ 0 h 17015"/>
                <a:gd name="T4" fmla="*/ 0 w 21600"/>
                <a:gd name="T5" fmla="*/ 0 h 17015"/>
                <a:gd name="T6" fmla="*/ 0 60000 65536"/>
                <a:gd name="T7" fmla="*/ 0 60000 65536"/>
                <a:gd name="T8" fmla="*/ 0 60000 65536"/>
                <a:gd name="T9" fmla="*/ 0 w 21600"/>
                <a:gd name="T10" fmla="*/ 0 h 17015"/>
                <a:gd name="T11" fmla="*/ 21600 w 21600"/>
                <a:gd name="T12" fmla="*/ 17015 h 17015"/>
              </a:gdLst>
              <a:ahLst/>
              <a:cxnLst>
                <a:cxn ang="T6">
                  <a:pos x="T0" y="T1"/>
                </a:cxn>
                <a:cxn ang="T7">
                  <a:pos x="T2" y="T3"/>
                </a:cxn>
                <a:cxn ang="T8">
                  <a:pos x="T4" y="T5"/>
                </a:cxn>
              </a:cxnLst>
              <a:rect l="T9" t="T10" r="T11" b="T12"/>
              <a:pathLst>
                <a:path w="21600" h="17015" fill="none" extrusionOk="0">
                  <a:moveTo>
                    <a:pt x="14690" y="-1"/>
                  </a:moveTo>
                  <a:cubicBezTo>
                    <a:pt x="19096" y="4087"/>
                    <a:pt x="21600" y="9825"/>
                    <a:pt x="21600" y="15835"/>
                  </a:cubicBezTo>
                  <a:cubicBezTo>
                    <a:pt x="21600" y="16228"/>
                    <a:pt x="21589" y="16622"/>
                    <a:pt x="21567" y="17014"/>
                  </a:cubicBezTo>
                </a:path>
                <a:path w="21600" h="17015" stroke="0" extrusionOk="0">
                  <a:moveTo>
                    <a:pt x="14690" y="-1"/>
                  </a:moveTo>
                  <a:cubicBezTo>
                    <a:pt x="19096" y="4087"/>
                    <a:pt x="21600" y="9825"/>
                    <a:pt x="21600" y="15835"/>
                  </a:cubicBezTo>
                  <a:cubicBezTo>
                    <a:pt x="21600" y="16228"/>
                    <a:pt x="21589" y="16622"/>
                    <a:pt x="21567" y="17014"/>
                  </a:cubicBezTo>
                  <a:lnTo>
                    <a:pt x="0" y="15835"/>
                  </a:lnTo>
                  <a:close/>
                </a:path>
              </a:pathLst>
            </a:custGeom>
            <a:noFill/>
            <a:ln w="9525">
              <a:solidFill>
                <a:srgbClr val="000000"/>
              </a:solidFill>
              <a:round/>
              <a:headEnd/>
              <a:tailEnd/>
            </a:ln>
          </p:spPr>
          <p:txBody>
            <a:bodyPr/>
            <a:lstStyle/>
            <a:p>
              <a:endParaRPr lang="ru-RU"/>
            </a:p>
          </p:txBody>
        </p:sp>
        <p:sp>
          <p:nvSpPr>
            <p:cNvPr id="38932" name="AutoShape 43"/>
            <p:cNvSpPr>
              <a:spLocks noChangeArrowheads="1"/>
            </p:cNvSpPr>
            <p:nvPr/>
          </p:nvSpPr>
          <p:spPr bwMode="auto">
            <a:xfrm>
              <a:off x="4258" y="5779"/>
              <a:ext cx="563" cy="558"/>
            </a:xfrm>
            <a:prstGeom prst="flowChartMerge">
              <a:avLst/>
            </a:prstGeom>
            <a:solidFill>
              <a:srgbClr val="FF00FF"/>
            </a:solidFill>
            <a:ln w="9525">
              <a:solidFill>
                <a:srgbClr val="000000"/>
              </a:solidFill>
              <a:miter lim="800000"/>
              <a:headEnd/>
              <a:tailEnd/>
            </a:ln>
          </p:spPr>
          <p:txBody>
            <a:bodyPr/>
            <a:lstStyle/>
            <a:p>
              <a:endParaRPr lang="ru-RU"/>
            </a:p>
          </p:txBody>
        </p:sp>
        <p:sp>
          <p:nvSpPr>
            <p:cNvPr id="38933" name="AutoShape 44"/>
            <p:cNvSpPr>
              <a:spLocks noChangeArrowheads="1"/>
            </p:cNvSpPr>
            <p:nvPr/>
          </p:nvSpPr>
          <p:spPr bwMode="auto">
            <a:xfrm>
              <a:off x="6799" y="5779"/>
              <a:ext cx="561" cy="558"/>
            </a:xfrm>
            <a:prstGeom prst="flowChartMerge">
              <a:avLst/>
            </a:prstGeom>
            <a:solidFill>
              <a:srgbClr val="FF00FF"/>
            </a:solidFill>
            <a:ln w="9525">
              <a:solidFill>
                <a:srgbClr val="000000"/>
              </a:solidFill>
              <a:miter lim="800000"/>
              <a:headEnd/>
              <a:tailEnd/>
            </a:ln>
          </p:spPr>
          <p:txBody>
            <a:bodyPr/>
            <a:lstStyle/>
            <a:p>
              <a:endParaRPr lang="ru-RU"/>
            </a:p>
          </p:txBody>
        </p:sp>
        <p:sp>
          <p:nvSpPr>
            <p:cNvPr id="38934" name="Oval 45"/>
            <p:cNvSpPr>
              <a:spLocks noChangeArrowheads="1"/>
            </p:cNvSpPr>
            <p:nvPr/>
          </p:nvSpPr>
          <p:spPr bwMode="auto">
            <a:xfrm>
              <a:off x="6940" y="901"/>
              <a:ext cx="280" cy="278"/>
            </a:xfrm>
            <a:prstGeom prst="ellipse">
              <a:avLst/>
            </a:prstGeom>
            <a:solidFill>
              <a:srgbClr val="993300"/>
            </a:solidFill>
            <a:ln w="9525">
              <a:solidFill>
                <a:srgbClr val="000000"/>
              </a:solidFill>
              <a:round/>
              <a:headEnd/>
              <a:tailEnd/>
            </a:ln>
          </p:spPr>
          <p:txBody>
            <a:bodyPr/>
            <a:lstStyle/>
            <a:p>
              <a:endParaRPr lang="ru-RU"/>
            </a:p>
          </p:txBody>
        </p:sp>
        <p:sp>
          <p:nvSpPr>
            <p:cNvPr id="38935" name="Oval 46"/>
            <p:cNvSpPr>
              <a:spLocks noChangeArrowheads="1"/>
            </p:cNvSpPr>
            <p:nvPr/>
          </p:nvSpPr>
          <p:spPr bwMode="auto">
            <a:xfrm>
              <a:off x="4399" y="901"/>
              <a:ext cx="280" cy="278"/>
            </a:xfrm>
            <a:prstGeom prst="ellipse">
              <a:avLst/>
            </a:prstGeom>
            <a:solidFill>
              <a:srgbClr val="993300"/>
            </a:solidFill>
            <a:ln w="9525">
              <a:solidFill>
                <a:srgbClr val="000000"/>
              </a:solidFill>
              <a:round/>
              <a:headEnd/>
              <a:tailEnd/>
            </a:ln>
          </p:spPr>
          <p:txBody>
            <a:bodyPr/>
            <a:lstStyle/>
            <a:p>
              <a:endParaRPr lang="ru-RU"/>
            </a:p>
          </p:txBody>
        </p:sp>
        <p:sp>
          <p:nvSpPr>
            <p:cNvPr id="38936" name="Arc 47"/>
            <p:cNvSpPr>
              <a:spLocks/>
            </p:cNvSpPr>
            <p:nvPr/>
          </p:nvSpPr>
          <p:spPr bwMode="auto">
            <a:xfrm rot="-5400000">
              <a:off x="5747" y="1224"/>
              <a:ext cx="1521" cy="1204"/>
            </a:xfrm>
            <a:custGeom>
              <a:avLst/>
              <a:gdLst>
                <a:gd name="T0" fmla="*/ 0 w 21351"/>
                <a:gd name="T1" fmla="*/ 0 h 20431"/>
                <a:gd name="T2" fmla="*/ 1 w 21351"/>
                <a:gd name="T3" fmla="*/ 0 h 20431"/>
                <a:gd name="T4" fmla="*/ 0 w 21351"/>
                <a:gd name="T5" fmla="*/ 0 h 20431"/>
                <a:gd name="T6" fmla="*/ 0 60000 65536"/>
                <a:gd name="T7" fmla="*/ 0 60000 65536"/>
                <a:gd name="T8" fmla="*/ 0 60000 65536"/>
                <a:gd name="T9" fmla="*/ 0 w 21351"/>
                <a:gd name="T10" fmla="*/ 0 h 20431"/>
                <a:gd name="T11" fmla="*/ 21351 w 21351"/>
                <a:gd name="T12" fmla="*/ 20431 h 20431"/>
              </a:gdLst>
              <a:ahLst/>
              <a:cxnLst>
                <a:cxn ang="T6">
                  <a:pos x="T0" y="T1"/>
                </a:cxn>
                <a:cxn ang="T7">
                  <a:pos x="T2" y="T3"/>
                </a:cxn>
                <a:cxn ang="T8">
                  <a:pos x="T4" y="T5"/>
                </a:cxn>
              </a:cxnLst>
              <a:rect l="T9" t="T10" r="T11" b="T12"/>
              <a:pathLst>
                <a:path w="21351" h="20431" fill="none" extrusionOk="0">
                  <a:moveTo>
                    <a:pt x="7008" y="-1"/>
                  </a:moveTo>
                  <a:cubicBezTo>
                    <a:pt x="14609" y="2606"/>
                    <a:pt x="20134" y="9218"/>
                    <a:pt x="21351" y="17161"/>
                  </a:cubicBezTo>
                </a:path>
                <a:path w="21351" h="20431" stroke="0" extrusionOk="0">
                  <a:moveTo>
                    <a:pt x="7008" y="-1"/>
                  </a:moveTo>
                  <a:cubicBezTo>
                    <a:pt x="14609" y="2606"/>
                    <a:pt x="20134" y="9218"/>
                    <a:pt x="21351" y="17161"/>
                  </a:cubicBezTo>
                  <a:lnTo>
                    <a:pt x="0" y="20431"/>
                  </a:lnTo>
                  <a:close/>
                </a:path>
              </a:pathLst>
            </a:custGeom>
            <a:noFill/>
            <a:ln w="9525">
              <a:solidFill>
                <a:srgbClr val="000000"/>
              </a:solidFill>
              <a:round/>
              <a:headEnd/>
              <a:tailEnd/>
            </a:ln>
          </p:spPr>
          <p:txBody>
            <a:bodyPr/>
            <a:lstStyle/>
            <a:p>
              <a:endParaRPr lang="ru-RU"/>
            </a:p>
          </p:txBody>
        </p:sp>
      </p:grpSp>
      <p:sp>
        <p:nvSpPr>
          <p:cNvPr id="2" name="TextBox 1"/>
          <p:cNvSpPr txBox="1"/>
          <p:nvPr/>
        </p:nvSpPr>
        <p:spPr>
          <a:xfrm>
            <a:off x="951449" y="945594"/>
            <a:ext cx="7426200" cy="584775"/>
          </a:xfrm>
          <a:prstGeom prst="rect">
            <a:avLst/>
          </a:prstGeom>
          <a:noFill/>
        </p:spPr>
        <p:txBody>
          <a:bodyPr wrap="none" rtlCol="0">
            <a:spAutoFit/>
          </a:bodyPr>
          <a:lstStyle/>
          <a:p>
            <a:r>
              <a:rPr lang="uk-UA" sz="3200" b="1" dirty="0" smtClean="0"/>
              <a:t>Робота з геометричним матеріалом</a:t>
            </a:r>
            <a:endParaRPr lang="uk-UA"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7" descr="fon-dlya-prezentacii-vesna-09"/>
          <p:cNvPicPr>
            <a:picLocks noChangeAspect="1" noChangeArrowheads="1"/>
          </p:cNvPicPr>
          <p:nvPr/>
        </p:nvPicPr>
        <p:blipFill>
          <a:blip r:embed="rId3" cstate="print"/>
          <a:srcRect/>
          <a:stretch>
            <a:fillRect/>
          </a:stretch>
        </p:blipFill>
        <p:spPr bwMode="auto">
          <a:xfrm>
            <a:off x="-234211" y="-89389"/>
            <a:ext cx="9525000" cy="7162800"/>
          </a:xfrm>
          <a:prstGeom prst="rect">
            <a:avLst/>
          </a:prstGeom>
          <a:noFill/>
          <a:ln w="9525">
            <a:noFill/>
            <a:miter lim="800000"/>
            <a:headEnd/>
            <a:tailEnd/>
          </a:ln>
        </p:spPr>
      </p:pic>
      <p:sp>
        <p:nvSpPr>
          <p:cNvPr id="39941" name="Rectangle 7"/>
          <p:cNvSpPr>
            <a:spLocks noChangeArrowheads="1"/>
          </p:cNvSpPr>
          <p:nvPr/>
        </p:nvSpPr>
        <p:spPr bwMode="auto">
          <a:xfrm>
            <a:off x="3276600" y="3068638"/>
            <a:ext cx="647700" cy="627062"/>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39942" name="Oval 11"/>
          <p:cNvSpPr>
            <a:spLocks noChangeArrowheads="1"/>
          </p:cNvSpPr>
          <p:nvPr/>
        </p:nvSpPr>
        <p:spPr bwMode="auto">
          <a:xfrm>
            <a:off x="2771775" y="4149725"/>
            <a:ext cx="576263" cy="554038"/>
          </a:xfrm>
          <a:prstGeom prst="ellipse">
            <a:avLst/>
          </a:prstGeom>
          <a:solidFill>
            <a:srgbClr val="FFFF00"/>
          </a:solidFill>
          <a:ln w="9525">
            <a:solidFill>
              <a:schemeClr val="tx1"/>
            </a:solidFill>
            <a:round/>
            <a:headEnd/>
            <a:tailEnd/>
          </a:ln>
        </p:spPr>
        <p:txBody>
          <a:bodyPr wrap="none" anchor="ctr"/>
          <a:lstStyle/>
          <a:p>
            <a:endParaRPr lang="ru-RU"/>
          </a:p>
        </p:txBody>
      </p:sp>
      <p:sp>
        <p:nvSpPr>
          <p:cNvPr id="39943" name="Rectangle 12"/>
          <p:cNvSpPr>
            <a:spLocks noChangeArrowheads="1"/>
          </p:cNvSpPr>
          <p:nvPr/>
        </p:nvSpPr>
        <p:spPr bwMode="auto">
          <a:xfrm>
            <a:off x="4067175" y="3068638"/>
            <a:ext cx="647700" cy="627062"/>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39944" name="Rectangle 13"/>
          <p:cNvSpPr>
            <a:spLocks noChangeArrowheads="1"/>
          </p:cNvSpPr>
          <p:nvPr/>
        </p:nvSpPr>
        <p:spPr bwMode="auto">
          <a:xfrm>
            <a:off x="4859338" y="3068638"/>
            <a:ext cx="647700" cy="627062"/>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39945" name="Rectangle 14"/>
          <p:cNvSpPr>
            <a:spLocks noChangeArrowheads="1"/>
          </p:cNvSpPr>
          <p:nvPr/>
        </p:nvSpPr>
        <p:spPr bwMode="auto">
          <a:xfrm>
            <a:off x="5651500" y="3068638"/>
            <a:ext cx="647700" cy="627062"/>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39946" name="Oval 15"/>
          <p:cNvSpPr>
            <a:spLocks noChangeArrowheads="1"/>
          </p:cNvSpPr>
          <p:nvPr/>
        </p:nvSpPr>
        <p:spPr bwMode="auto">
          <a:xfrm>
            <a:off x="3492500" y="4149725"/>
            <a:ext cx="576263" cy="554038"/>
          </a:xfrm>
          <a:prstGeom prst="ellipse">
            <a:avLst/>
          </a:prstGeom>
          <a:solidFill>
            <a:srgbClr val="FFFF00"/>
          </a:solidFill>
          <a:ln w="9525">
            <a:solidFill>
              <a:schemeClr val="tx1"/>
            </a:solidFill>
            <a:round/>
            <a:headEnd/>
            <a:tailEnd/>
          </a:ln>
        </p:spPr>
        <p:txBody>
          <a:bodyPr wrap="none" anchor="ctr"/>
          <a:lstStyle/>
          <a:p>
            <a:endParaRPr lang="ru-RU"/>
          </a:p>
        </p:txBody>
      </p:sp>
      <p:sp>
        <p:nvSpPr>
          <p:cNvPr id="39947" name="Oval 16"/>
          <p:cNvSpPr>
            <a:spLocks noChangeArrowheads="1"/>
          </p:cNvSpPr>
          <p:nvPr/>
        </p:nvSpPr>
        <p:spPr bwMode="auto">
          <a:xfrm>
            <a:off x="5651500" y="4149725"/>
            <a:ext cx="576263" cy="554038"/>
          </a:xfrm>
          <a:prstGeom prst="ellipse">
            <a:avLst/>
          </a:prstGeom>
          <a:solidFill>
            <a:srgbClr val="FFFF00"/>
          </a:solidFill>
          <a:ln w="9525">
            <a:solidFill>
              <a:schemeClr val="tx1"/>
            </a:solidFill>
            <a:round/>
            <a:headEnd/>
            <a:tailEnd/>
          </a:ln>
        </p:spPr>
        <p:txBody>
          <a:bodyPr wrap="none" anchor="ctr"/>
          <a:lstStyle/>
          <a:p>
            <a:endParaRPr lang="ru-RU"/>
          </a:p>
        </p:txBody>
      </p:sp>
      <p:sp>
        <p:nvSpPr>
          <p:cNvPr id="39948" name="Oval 17"/>
          <p:cNvSpPr>
            <a:spLocks noChangeArrowheads="1"/>
          </p:cNvSpPr>
          <p:nvPr/>
        </p:nvSpPr>
        <p:spPr bwMode="auto">
          <a:xfrm>
            <a:off x="4140200" y="4149725"/>
            <a:ext cx="576263" cy="554038"/>
          </a:xfrm>
          <a:prstGeom prst="ellipse">
            <a:avLst/>
          </a:prstGeom>
          <a:solidFill>
            <a:srgbClr val="FFFF00"/>
          </a:solidFill>
          <a:ln w="9525">
            <a:solidFill>
              <a:schemeClr val="tx1"/>
            </a:solidFill>
            <a:round/>
            <a:headEnd/>
            <a:tailEnd/>
          </a:ln>
        </p:spPr>
        <p:txBody>
          <a:bodyPr wrap="none" anchor="ctr"/>
          <a:lstStyle/>
          <a:p>
            <a:endParaRPr lang="ru-RU"/>
          </a:p>
        </p:txBody>
      </p:sp>
      <p:sp>
        <p:nvSpPr>
          <p:cNvPr id="39949" name="Oval 18"/>
          <p:cNvSpPr>
            <a:spLocks noChangeArrowheads="1"/>
          </p:cNvSpPr>
          <p:nvPr/>
        </p:nvSpPr>
        <p:spPr bwMode="auto">
          <a:xfrm>
            <a:off x="4932363" y="4149725"/>
            <a:ext cx="576262" cy="554038"/>
          </a:xfrm>
          <a:prstGeom prst="ellipse">
            <a:avLst/>
          </a:prstGeom>
          <a:solidFill>
            <a:srgbClr val="FFFF00"/>
          </a:solidFill>
          <a:ln w="9525">
            <a:solidFill>
              <a:schemeClr val="tx1"/>
            </a:solidFill>
            <a:round/>
            <a:headEnd/>
            <a:tailEnd/>
          </a:ln>
        </p:spPr>
        <p:txBody>
          <a:bodyPr wrap="none" anchor="ctr"/>
          <a:lstStyle/>
          <a:p>
            <a:endParaRPr lang="ru-RU"/>
          </a:p>
        </p:txBody>
      </p:sp>
      <p:sp>
        <p:nvSpPr>
          <p:cNvPr id="39950" name="Oval 19"/>
          <p:cNvSpPr>
            <a:spLocks noChangeArrowheads="1"/>
          </p:cNvSpPr>
          <p:nvPr/>
        </p:nvSpPr>
        <p:spPr bwMode="auto">
          <a:xfrm>
            <a:off x="6300788" y="4149725"/>
            <a:ext cx="576262" cy="554038"/>
          </a:xfrm>
          <a:prstGeom prst="ellipse">
            <a:avLst/>
          </a:prstGeom>
          <a:solidFill>
            <a:srgbClr val="FFFF00"/>
          </a:solidFill>
          <a:ln w="9525">
            <a:solidFill>
              <a:schemeClr val="tx1"/>
            </a:solidFill>
            <a:round/>
            <a:headEnd/>
            <a:tailEnd/>
          </a:ln>
        </p:spPr>
        <p:txBody>
          <a:bodyPr wrap="none" anchor="ctr"/>
          <a:lstStyle/>
          <a:p>
            <a:endParaRPr lang="ru-RU"/>
          </a:p>
        </p:txBody>
      </p:sp>
      <p:sp>
        <p:nvSpPr>
          <p:cNvPr id="2" name="Равнобедренный треугольник 1"/>
          <p:cNvSpPr/>
          <p:nvPr/>
        </p:nvSpPr>
        <p:spPr>
          <a:xfrm>
            <a:off x="1476375" y="4868863"/>
            <a:ext cx="900113" cy="647700"/>
          </a:xfrm>
          <a:prstGeom prst="triangle">
            <a:avLst>
              <a:gd name="adj" fmla="val 48819"/>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a:p>
        </p:txBody>
      </p:sp>
      <p:sp>
        <p:nvSpPr>
          <p:cNvPr id="39952" name="TextBox 2"/>
          <p:cNvSpPr txBox="1">
            <a:spLocks noChangeArrowheads="1"/>
          </p:cNvSpPr>
          <p:nvPr/>
        </p:nvSpPr>
        <p:spPr bwMode="auto">
          <a:xfrm>
            <a:off x="2413000" y="4878388"/>
            <a:ext cx="355600" cy="708025"/>
          </a:xfrm>
          <a:prstGeom prst="rect">
            <a:avLst/>
          </a:prstGeom>
          <a:noFill/>
          <a:ln w="9525">
            <a:noFill/>
            <a:miter lim="800000"/>
            <a:headEnd/>
            <a:tailEnd/>
          </a:ln>
        </p:spPr>
        <p:txBody>
          <a:bodyPr wrap="none">
            <a:spAutoFit/>
          </a:bodyPr>
          <a:lstStyle/>
          <a:p>
            <a:r>
              <a:rPr lang="uk-UA" sz="4000" b="1"/>
              <a:t>-</a:t>
            </a:r>
            <a:endParaRPr lang="ru-RU" sz="4000" b="1"/>
          </a:p>
        </p:txBody>
      </p:sp>
      <p:sp>
        <p:nvSpPr>
          <p:cNvPr id="39953" name="TextBox 3"/>
          <p:cNvSpPr txBox="1">
            <a:spLocks noChangeArrowheads="1"/>
          </p:cNvSpPr>
          <p:nvPr/>
        </p:nvSpPr>
        <p:spPr bwMode="auto">
          <a:xfrm>
            <a:off x="2768600" y="4491038"/>
            <a:ext cx="692150" cy="1446212"/>
          </a:xfrm>
          <a:prstGeom prst="rect">
            <a:avLst/>
          </a:prstGeom>
          <a:noFill/>
          <a:ln w="9525">
            <a:noFill/>
            <a:miter lim="800000"/>
            <a:headEnd/>
            <a:tailEnd/>
          </a:ln>
        </p:spPr>
        <p:txBody>
          <a:bodyPr>
            <a:spAutoFit/>
          </a:bodyPr>
          <a:lstStyle/>
          <a:p>
            <a:r>
              <a:rPr lang="uk-UA" sz="8800"/>
              <a:t>?</a:t>
            </a:r>
            <a:endParaRPr lang="ru-RU" sz="8800"/>
          </a:p>
        </p:txBody>
      </p:sp>
      <p:cxnSp>
        <p:nvCxnSpPr>
          <p:cNvPr id="6" name="Прямая соединительная линия 5"/>
          <p:cNvCxnSpPr/>
          <p:nvPr/>
        </p:nvCxnSpPr>
        <p:spPr>
          <a:xfrm flipV="1">
            <a:off x="7092950" y="5419725"/>
            <a:ext cx="1866900" cy="12700"/>
          </a:xfrm>
          <a:prstGeom prst="line">
            <a:avLst/>
          </a:prstGeom>
        </p:spPr>
        <p:style>
          <a:lnRef idx="3">
            <a:schemeClr val="dk1"/>
          </a:lnRef>
          <a:fillRef idx="0">
            <a:schemeClr val="dk1"/>
          </a:fillRef>
          <a:effectRef idx="2">
            <a:schemeClr val="dk1"/>
          </a:effectRef>
          <a:fontRef idx="minor">
            <a:schemeClr val="tx1"/>
          </a:fontRef>
        </p:style>
      </p:cxnSp>
      <p:cxnSp>
        <p:nvCxnSpPr>
          <p:cNvPr id="8" name="Прямая соединительная линия 7"/>
          <p:cNvCxnSpPr/>
          <p:nvPr/>
        </p:nvCxnSpPr>
        <p:spPr>
          <a:xfrm flipV="1">
            <a:off x="8983663" y="4479925"/>
            <a:ext cx="0" cy="952500"/>
          </a:xfrm>
          <a:prstGeom prst="line">
            <a:avLst/>
          </a:prstGeom>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H="1">
            <a:off x="7092950" y="4479925"/>
            <a:ext cx="18573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957" name="TextBox 10"/>
          <p:cNvSpPr txBox="1">
            <a:spLocks noChangeArrowheads="1"/>
          </p:cNvSpPr>
          <p:nvPr/>
        </p:nvSpPr>
        <p:spPr bwMode="auto">
          <a:xfrm>
            <a:off x="3492500" y="4760913"/>
            <a:ext cx="644525" cy="922337"/>
          </a:xfrm>
          <a:prstGeom prst="rect">
            <a:avLst/>
          </a:prstGeom>
          <a:noFill/>
          <a:ln w="9525">
            <a:noFill/>
            <a:miter lim="800000"/>
            <a:headEnd/>
            <a:tailEnd/>
          </a:ln>
        </p:spPr>
        <p:txBody>
          <a:bodyPr>
            <a:spAutoFit/>
          </a:bodyPr>
          <a:lstStyle/>
          <a:p>
            <a:r>
              <a:rPr lang="uk-UA" sz="5400" b="1"/>
              <a:t>,</a:t>
            </a:r>
            <a:endParaRPr lang="ru-RU" sz="5400" b="1"/>
          </a:p>
        </p:txBody>
      </p:sp>
      <p:sp>
        <p:nvSpPr>
          <p:cNvPr id="39958" name="TextBox 11"/>
          <p:cNvSpPr txBox="1">
            <a:spLocks noChangeArrowheads="1"/>
          </p:cNvSpPr>
          <p:nvPr/>
        </p:nvSpPr>
        <p:spPr bwMode="auto">
          <a:xfrm>
            <a:off x="3709988" y="5124450"/>
            <a:ext cx="3597275" cy="585788"/>
          </a:xfrm>
          <a:prstGeom prst="rect">
            <a:avLst/>
          </a:prstGeom>
          <a:noFill/>
          <a:ln w="9525">
            <a:noFill/>
            <a:miter lim="800000"/>
            <a:headEnd/>
            <a:tailEnd/>
          </a:ln>
        </p:spPr>
        <p:txBody>
          <a:bodyPr wrap="none">
            <a:spAutoFit/>
          </a:bodyPr>
          <a:lstStyle/>
          <a:p>
            <a:r>
              <a:rPr lang="uk-UA" sz="3200" b="1"/>
              <a:t>у  3 рази більше </a:t>
            </a:r>
            <a:endParaRPr lang="ru-RU" sz="3200" b="1"/>
          </a:p>
        </p:txBody>
      </p:sp>
      <p:sp>
        <p:nvSpPr>
          <p:cNvPr id="3" name="TextBox 2"/>
          <p:cNvSpPr txBox="1"/>
          <p:nvPr/>
        </p:nvSpPr>
        <p:spPr>
          <a:xfrm>
            <a:off x="291167" y="692696"/>
            <a:ext cx="8474244" cy="2462213"/>
          </a:xfrm>
          <a:prstGeom prst="rect">
            <a:avLst/>
          </a:prstGeom>
          <a:noFill/>
        </p:spPr>
        <p:txBody>
          <a:bodyPr wrap="none" rtlCol="0">
            <a:spAutoFit/>
          </a:bodyPr>
          <a:lstStyle/>
          <a:p>
            <a:pPr algn="ctr"/>
            <a:r>
              <a:rPr lang="uk-UA" sz="3600" b="1" dirty="0">
                <a:solidFill>
                  <a:schemeClr val="tx2"/>
                </a:solidFill>
              </a:rPr>
              <a:t>Задача №725.</a:t>
            </a:r>
          </a:p>
          <a:p>
            <a:pPr algn="ctr"/>
            <a:endParaRPr lang="ru-RU" sz="1600" b="1" dirty="0"/>
          </a:p>
          <a:p>
            <a:pPr algn="ctr"/>
            <a:r>
              <a:rPr lang="ru-RU" sz="2800" b="1" dirty="0" err="1"/>
              <a:t>Учень</a:t>
            </a:r>
            <a:r>
              <a:rPr lang="ru-RU" sz="2800" b="1" dirty="0"/>
              <a:t> </a:t>
            </a:r>
            <a:r>
              <a:rPr lang="ru-RU" sz="2800" b="1" dirty="0" err="1"/>
              <a:t>вирізав</a:t>
            </a:r>
            <a:r>
              <a:rPr lang="ru-RU" sz="2800" b="1" dirty="0"/>
              <a:t> з </a:t>
            </a:r>
            <a:r>
              <a:rPr lang="ru-RU" sz="2800" b="1" dirty="0" err="1"/>
              <a:t>паперу</a:t>
            </a:r>
            <a:r>
              <a:rPr lang="ru-RU" sz="2800" b="1" dirty="0"/>
              <a:t> 4 </a:t>
            </a:r>
            <a:r>
              <a:rPr lang="ru-RU" sz="2800" b="1" dirty="0" err="1"/>
              <a:t>квадрати</a:t>
            </a:r>
            <a:r>
              <a:rPr lang="ru-RU" sz="2800" b="1" dirty="0"/>
              <a:t>, 6 </a:t>
            </a:r>
            <a:r>
              <a:rPr lang="ru-RU" sz="2800" b="1" dirty="0" err="1"/>
              <a:t>кругів</a:t>
            </a:r>
            <a:r>
              <a:rPr lang="ru-RU" sz="2800" b="1" dirty="0"/>
              <a:t>, </a:t>
            </a:r>
          </a:p>
          <a:p>
            <a:pPr algn="ctr"/>
            <a:r>
              <a:rPr lang="ru-RU" sz="2800" b="1" dirty="0"/>
              <a:t>а </a:t>
            </a:r>
            <a:r>
              <a:rPr lang="ru-RU" sz="2800" b="1" dirty="0" err="1"/>
              <a:t>трикутників</a:t>
            </a:r>
            <a:r>
              <a:rPr lang="ru-RU" sz="2800" b="1" dirty="0"/>
              <a:t> – у 3 рази </a:t>
            </a:r>
            <a:r>
              <a:rPr lang="ru-RU" sz="2800" b="1" dirty="0" err="1"/>
              <a:t>більше</a:t>
            </a:r>
            <a:r>
              <a:rPr lang="ru-RU" sz="2800" b="1" dirty="0"/>
              <a:t>, </a:t>
            </a:r>
            <a:r>
              <a:rPr lang="ru-RU" sz="2800" b="1" dirty="0" err="1"/>
              <a:t>ніж</a:t>
            </a:r>
            <a:r>
              <a:rPr lang="ru-RU" sz="2800" b="1" dirty="0"/>
              <a:t> </a:t>
            </a:r>
            <a:r>
              <a:rPr lang="ru-RU" sz="2800" b="1" dirty="0" err="1"/>
              <a:t>кругів</a:t>
            </a:r>
            <a:r>
              <a:rPr lang="ru-RU" sz="2800" b="1" dirty="0"/>
              <a:t>. </a:t>
            </a:r>
          </a:p>
          <a:p>
            <a:pPr algn="ctr"/>
            <a:r>
              <a:rPr lang="ru-RU" sz="2800" b="1" dirty="0" err="1"/>
              <a:t>Скільки</a:t>
            </a:r>
            <a:r>
              <a:rPr lang="ru-RU" sz="2800" b="1" dirty="0"/>
              <a:t> </a:t>
            </a:r>
            <a:r>
              <a:rPr lang="ru-RU" sz="2800" b="1" dirty="0" err="1"/>
              <a:t>всього</a:t>
            </a:r>
            <a:r>
              <a:rPr lang="ru-RU" sz="2800" b="1" dirty="0"/>
              <a:t> </a:t>
            </a:r>
            <a:r>
              <a:rPr lang="ru-RU" sz="2800" b="1" dirty="0" err="1"/>
              <a:t>многокутників</a:t>
            </a:r>
            <a:r>
              <a:rPr lang="ru-RU" sz="2800" b="1" dirty="0"/>
              <a:t> </a:t>
            </a:r>
            <a:r>
              <a:rPr lang="ru-RU" sz="2800" b="1" dirty="0" err="1"/>
              <a:t>вирізав</a:t>
            </a:r>
            <a:r>
              <a:rPr lang="ru-RU" sz="2800" b="1" dirty="0"/>
              <a:t> </a:t>
            </a:r>
            <a:r>
              <a:rPr lang="ru-RU" sz="2800" b="1" dirty="0" err="1"/>
              <a:t>учень</a:t>
            </a:r>
            <a:r>
              <a:rPr lang="ru-RU" sz="2800" b="1" dirty="0"/>
              <a:t>? </a:t>
            </a:r>
          </a:p>
          <a:p>
            <a:endParaRPr lang="uk-U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7" descr="fon-dlya-prezentacii-vesna-09"/>
          <p:cNvPicPr>
            <a:picLocks noChangeAspect="1" noChangeArrowheads="1"/>
          </p:cNvPicPr>
          <p:nvPr/>
        </p:nvPicPr>
        <p:blipFill>
          <a:blip r:embed="rId3" cstate="print"/>
          <a:srcRect/>
          <a:stretch>
            <a:fillRect/>
          </a:stretch>
        </p:blipFill>
        <p:spPr bwMode="auto">
          <a:xfrm>
            <a:off x="-260350" y="90488"/>
            <a:ext cx="9525000" cy="7162800"/>
          </a:xfrm>
          <a:prstGeom prst="rect">
            <a:avLst/>
          </a:prstGeom>
          <a:noFill/>
          <a:ln w="9525">
            <a:noFill/>
            <a:miter lim="800000"/>
            <a:headEnd/>
            <a:tailEnd/>
          </a:ln>
        </p:spPr>
      </p:pic>
      <p:sp>
        <p:nvSpPr>
          <p:cNvPr id="41988" name="TextBox 6"/>
          <p:cNvSpPr txBox="1">
            <a:spLocks noChangeArrowheads="1"/>
          </p:cNvSpPr>
          <p:nvPr/>
        </p:nvSpPr>
        <p:spPr bwMode="auto">
          <a:xfrm>
            <a:off x="4502150" y="1989138"/>
            <a:ext cx="184150" cy="823912"/>
          </a:xfrm>
          <a:prstGeom prst="rect">
            <a:avLst/>
          </a:prstGeom>
          <a:noFill/>
          <a:ln w="9525">
            <a:noFill/>
            <a:miter lim="800000"/>
            <a:headEnd/>
            <a:tailEnd/>
          </a:ln>
        </p:spPr>
        <p:txBody>
          <a:bodyPr wrap="none">
            <a:spAutoFit/>
          </a:bodyPr>
          <a:lstStyle/>
          <a:p>
            <a:pPr algn="ctr"/>
            <a:endParaRPr lang="ru-RU" sz="4800" b="1">
              <a:solidFill>
                <a:srgbClr val="0000FF"/>
              </a:solidFill>
              <a:latin typeface="Calibri" pitchFamily="34" charset="0"/>
            </a:endParaRPr>
          </a:p>
        </p:txBody>
      </p:sp>
      <p:sp>
        <p:nvSpPr>
          <p:cNvPr id="41991" name="Text Box 10"/>
          <p:cNvSpPr txBox="1">
            <a:spLocks noChangeArrowheads="1"/>
          </p:cNvSpPr>
          <p:nvPr/>
        </p:nvSpPr>
        <p:spPr bwMode="auto">
          <a:xfrm>
            <a:off x="5127625" y="3305175"/>
            <a:ext cx="184150" cy="366713"/>
          </a:xfrm>
          <a:prstGeom prst="rect">
            <a:avLst/>
          </a:prstGeom>
          <a:noFill/>
          <a:ln w="9525">
            <a:noFill/>
            <a:miter lim="800000"/>
            <a:headEnd/>
            <a:tailEnd/>
          </a:ln>
        </p:spPr>
        <p:txBody>
          <a:bodyPr wrap="none">
            <a:spAutoFit/>
          </a:bodyPr>
          <a:lstStyle/>
          <a:p>
            <a:endParaRPr lang="ru-RU"/>
          </a:p>
        </p:txBody>
      </p:sp>
      <p:sp>
        <p:nvSpPr>
          <p:cNvPr id="41993" name="Text Box 12"/>
          <p:cNvSpPr txBox="1">
            <a:spLocks noChangeArrowheads="1"/>
          </p:cNvSpPr>
          <p:nvPr/>
        </p:nvSpPr>
        <p:spPr bwMode="auto">
          <a:xfrm>
            <a:off x="5004048" y="1888331"/>
            <a:ext cx="4376738" cy="3567113"/>
          </a:xfrm>
          <a:prstGeom prst="rect">
            <a:avLst/>
          </a:prstGeom>
          <a:noFill/>
          <a:ln w="9525">
            <a:noFill/>
            <a:miter lim="800000"/>
            <a:headEnd/>
            <a:tailEnd/>
          </a:ln>
        </p:spPr>
        <p:txBody>
          <a:bodyPr wrap="none">
            <a:spAutoFit/>
          </a:bodyPr>
          <a:lstStyle/>
          <a:p>
            <a:pPr algn="ctr"/>
            <a:r>
              <a:rPr lang="ru-RU" sz="2800" dirty="0">
                <a:solidFill>
                  <a:schemeClr val="tx2"/>
                </a:solidFill>
              </a:rPr>
              <a:t> </a:t>
            </a:r>
            <a:r>
              <a:rPr lang="ru-RU" sz="2800" b="1" dirty="0">
                <a:solidFill>
                  <a:schemeClr val="tx2"/>
                </a:solidFill>
              </a:rPr>
              <a:t>Павине око</a:t>
            </a:r>
          </a:p>
          <a:p>
            <a:pPr algn="ctr"/>
            <a:r>
              <a:rPr lang="ru-RU" sz="2000" b="1" dirty="0" err="1"/>
              <a:t>Широковідомий</a:t>
            </a:r>
            <a:r>
              <a:rPr lang="ru-RU" sz="2000" b="1" dirty="0"/>
              <a:t> </a:t>
            </a:r>
            <a:r>
              <a:rPr lang="ru-RU" sz="2000" b="1" dirty="0" err="1"/>
              <a:t>завдяки</a:t>
            </a:r>
            <a:r>
              <a:rPr lang="ru-RU" sz="2000" b="1" dirty="0"/>
              <a:t> </a:t>
            </a:r>
            <a:r>
              <a:rPr lang="ru-RU" sz="2000" b="1" dirty="0" err="1"/>
              <a:t>своєму</a:t>
            </a:r>
            <a:r>
              <a:rPr lang="ru-RU" sz="2000" b="1" dirty="0"/>
              <a:t> </a:t>
            </a:r>
          </a:p>
          <a:p>
            <a:pPr algn="ctr"/>
            <a:r>
              <a:rPr lang="ru-RU" sz="2000" b="1" dirty="0" err="1"/>
              <a:t>яскравому</a:t>
            </a:r>
            <a:r>
              <a:rPr lang="ru-RU" sz="2000" b="1" dirty="0"/>
              <a:t> </a:t>
            </a:r>
            <a:r>
              <a:rPr lang="ru-RU" sz="2000" b="1" dirty="0" err="1"/>
              <a:t>забарвленню</a:t>
            </a:r>
            <a:endParaRPr lang="ru-RU" sz="2000" b="1" dirty="0"/>
          </a:p>
          <a:p>
            <a:pPr algn="ctr"/>
            <a:r>
              <a:rPr lang="ru-RU" sz="2000" b="1" dirty="0"/>
              <a:t>та </a:t>
            </a:r>
            <a:r>
              <a:rPr lang="ru-RU" sz="2000" b="1" dirty="0" err="1"/>
              <a:t>доволі</a:t>
            </a:r>
            <a:r>
              <a:rPr lang="ru-RU" sz="2000" b="1" dirty="0"/>
              <a:t> великим </a:t>
            </a:r>
            <a:r>
              <a:rPr lang="ru-RU" sz="2000" b="1" dirty="0" err="1"/>
              <a:t>розмірам</a:t>
            </a:r>
            <a:endParaRPr lang="ru-RU" sz="2000" b="1" dirty="0"/>
          </a:p>
          <a:p>
            <a:pPr algn="ctr"/>
            <a:r>
              <a:rPr lang="ru-RU" sz="2000" b="1" dirty="0"/>
              <a:t> (</a:t>
            </a:r>
            <a:r>
              <a:rPr lang="ru-RU" sz="2000" b="1" dirty="0" err="1"/>
              <a:t>розмах</a:t>
            </a:r>
            <a:r>
              <a:rPr lang="ru-RU" sz="2000" b="1" dirty="0"/>
              <a:t> </a:t>
            </a:r>
            <a:r>
              <a:rPr lang="ru-RU" sz="2000" b="1" dirty="0" err="1"/>
              <a:t>крил</a:t>
            </a:r>
            <a:r>
              <a:rPr lang="ru-RU" sz="2000" b="1" dirty="0"/>
              <a:t> до 5 см).</a:t>
            </a:r>
          </a:p>
          <a:p>
            <a:pPr algn="ctr"/>
            <a:r>
              <a:rPr lang="ru-RU" dirty="0"/>
              <a:t> </a:t>
            </a:r>
            <a:r>
              <a:rPr lang="ru-RU" sz="2000" b="1" dirty="0" err="1"/>
              <a:t>Зимує</a:t>
            </a:r>
            <a:r>
              <a:rPr lang="ru-RU" sz="2000" b="1" dirty="0"/>
              <a:t> в </a:t>
            </a:r>
            <a:r>
              <a:rPr lang="ru-RU" sz="2000" b="1" dirty="0" err="1"/>
              <a:t>підвалах</a:t>
            </a:r>
            <a:r>
              <a:rPr lang="ru-RU" sz="2000" b="1" dirty="0"/>
              <a:t>, </a:t>
            </a:r>
            <a:r>
              <a:rPr lang="ru-RU" sz="2000" b="1" dirty="0" err="1"/>
              <a:t>печерах</a:t>
            </a:r>
            <a:r>
              <a:rPr lang="ru-RU" sz="2000" b="1" dirty="0"/>
              <a:t> ,</a:t>
            </a:r>
          </a:p>
          <a:p>
            <a:pPr algn="ctr"/>
            <a:r>
              <a:rPr lang="ru-RU" sz="2000" b="1" dirty="0" err="1"/>
              <a:t>зявляється</a:t>
            </a:r>
            <a:r>
              <a:rPr lang="ru-RU" sz="2000" b="1" dirty="0"/>
              <a:t> рано </a:t>
            </a:r>
            <a:r>
              <a:rPr lang="ru-RU" sz="2000" b="1" dirty="0" err="1"/>
              <a:t>навесні</a:t>
            </a:r>
            <a:r>
              <a:rPr lang="ru-RU" sz="2000" b="1" dirty="0"/>
              <a:t>, </a:t>
            </a:r>
          </a:p>
          <a:p>
            <a:pPr algn="ctr"/>
            <a:r>
              <a:rPr lang="ru-RU" sz="2000" b="1" dirty="0"/>
              <a:t>коли </a:t>
            </a:r>
            <a:r>
              <a:rPr lang="ru-RU" sz="2000" b="1" dirty="0" err="1"/>
              <a:t>виходить</a:t>
            </a:r>
            <a:r>
              <a:rPr lang="ru-RU" sz="2000" b="1" dirty="0"/>
              <a:t> </a:t>
            </a:r>
            <a:r>
              <a:rPr lang="ru-RU" sz="2000" b="1" dirty="0" err="1"/>
              <a:t>зі</a:t>
            </a:r>
            <a:r>
              <a:rPr lang="ru-RU" sz="2000" b="1" dirty="0"/>
              <a:t> </a:t>
            </a:r>
            <a:r>
              <a:rPr lang="ru-RU" sz="2000" b="1" dirty="0" err="1"/>
              <a:t>схованок</a:t>
            </a:r>
            <a:endParaRPr lang="ru-RU" sz="2000" b="1" dirty="0"/>
          </a:p>
          <a:p>
            <a:pPr algn="ctr"/>
            <a:r>
              <a:rPr lang="ru-RU" sz="2000" b="1" dirty="0"/>
              <a:t> для </a:t>
            </a:r>
            <a:r>
              <a:rPr lang="ru-RU" sz="2000" b="1" dirty="0" err="1"/>
              <a:t>відкладки</a:t>
            </a:r>
            <a:r>
              <a:rPr lang="ru-RU" sz="2000" b="1" dirty="0"/>
              <a:t> </a:t>
            </a:r>
            <a:r>
              <a:rPr lang="ru-RU" sz="2000" b="1" dirty="0" err="1"/>
              <a:t>яєць</a:t>
            </a:r>
            <a:r>
              <a:rPr lang="ru-RU" sz="2000" b="1" dirty="0"/>
              <a:t>.</a:t>
            </a:r>
          </a:p>
          <a:p>
            <a:pPr algn="ctr"/>
            <a:r>
              <a:rPr lang="ru-RU" sz="2000" b="1" dirty="0"/>
              <a:t> Самка </a:t>
            </a:r>
            <a:r>
              <a:rPr lang="ru-RU" sz="2000" b="1" dirty="0" err="1"/>
              <a:t>може</a:t>
            </a:r>
            <a:r>
              <a:rPr lang="ru-RU" sz="2000" b="1" dirty="0"/>
              <a:t> </a:t>
            </a:r>
            <a:r>
              <a:rPr lang="ru-RU" sz="2000" b="1" dirty="0" err="1"/>
              <a:t>відкладати</a:t>
            </a:r>
            <a:endParaRPr lang="ru-RU" sz="2000" b="1" dirty="0"/>
          </a:p>
          <a:p>
            <a:pPr algn="ctr"/>
            <a:r>
              <a:rPr lang="ru-RU" sz="2000" b="1" dirty="0"/>
              <a:t> до 500 </a:t>
            </a:r>
            <a:r>
              <a:rPr lang="ru-RU" sz="2000" b="1" dirty="0" err="1"/>
              <a:t>яєць</a:t>
            </a:r>
            <a:r>
              <a:rPr lang="ru-RU" sz="2000" b="1" dirty="0"/>
              <a:t> за одну кладку. </a:t>
            </a:r>
          </a:p>
        </p:txBody>
      </p:sp>
      <p:pic>
        <p:nvPicPr>
          <p:cNvPr id="8194" name="Picture 2" descr="Ð ÐµÐ·ÑÐ»ÑÑÐ°Ñ Ð¿Ð¾ÑÑÐºÑ Ð·Ð¾Ð±ÑÐ°Ð¶ÐµÐ½Ñ Ð·Ð° Ð·Ð°Ð¿Ð¸ÑÐ¾Ð¼ &quot;Ð¿Ð°Ð²Ð¸Ð½Ðµ Ð¾ÐºÐ¾&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4" y="2996952"/>
            <a:ext cx="4578796"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descr="fon-dlya-prezentacii-vesna-09"/>
          <p:cNvPicPr>
            <a:picLocks noChangeAspect="1" noChangeArrowheads="1"/>
          </p:cNvPicPr>
          <p:nvPr/>
        </p:nvPicPr>
        <p:blipFill>
          <a:blip r:embed="rId3" cstate="print"/>
          <a:srcRect/>
          <a:stretch>
            <a:fillRect/>
          </a:stretch>
        </p:blipFill>
        <p:spPr bwMode="auto">
          <a:xfrm>
            <a:off x="-260350" y="90488"/>
            <a:ext cx="9525000" cy="7162800"/>
          </a:xfrm>
          <a:prstGeom prst="rect">
            <a:avLst/>
          </a:prstGeom>
          <a:noFill/>
          <a:ln w="9525">
            <a:noFill/>
            <a:miter lim="800000"/>
            <a:headEnd/>
            <a:tailEnd/>
          </a:ln>
        </p:spPr>
      </p:pic>
      <p:sp>
        <p:nvSpPr>
          <p:cNvPr id="5" name="TextBox 4"/>
          <p:cNvSpPr txBox="1">
            <a:spLocks noChangeArrowheads="1"/>
          </p:cNvSpPr>
          <p:nvPr/>
        </p:nvSpPr>
        <p:spPr bwMode="auto">
          <a:xfrm>
            <a:off x="1403648" y="764704"/>
            <a:ext cx="7128792" cy="1815882"/>
          </a:xfrm>
          <a:prstGeom prst="rect">
            <a:avLst/>
          </a:prstGeom>
          <a:noFill/>
          <a:ln w="9525">
            <a:noFill/>
            <a:miter lim="800000"/>
            <a:headEnd/>
            <a:tailEnd/>
          </a:ln>
        </p:spPr>
        <p:txBody>
          <a:bodyPr wrap="square">
            <a:spAutoFit/>
          </a:bodyPr>
          <a:lstStyle/>
          <a:p>
            <a:pPr algn="ctr"/>
            <a:r>
              <a:rPr lang="uk-UA" sz="3600" b="1" dirty="0">
                <a:solidFill>
                  <a:srgbClr val="800080"/>
                </a:solidFill>
                <a:latin typeface="Calibri" pitchFamily="34" charset="0"/>
              </a:rPr>
              <a:t>Завдання </a:t>
            </a:r>
          </a:p>
          <a:p>
            <a:pPr algn="ctr"/>
            <a:r>
              <a:rPr lang="uk-UA" sz="3600" b="1" dirty="0">
                <a:solidFill>
                  <a:srgbClr val="800080"/>
                </a:solidFill>
                <a:latin typeface="Calibri" pitchFamily="34" charset="0"/>
              </a:rPr>
              <a:t>№727</a:t>
            </a:r>
          </a:p>
          <a:p>
            <a:pPr algn="ctr"/>
            <a:r>
              <a:rPr lang="uk-UA" sz="4000" b="1" dirty="0">
                <a:solidFill>
                  <a:schemeClr val="tx2"/>
                </a:solidFill>
                <a:latin typeface="Calibri" pitchFamily="34" charset="0"/>
              </a:rPr>
              <a:t>Самостійна </a:t>
            </a:r>
            <a:r>
              <a:rPr lang="uk-UA" sz="4000" b="1" dirty="0" smtClean="0">
                <a:solidFill>
                  <a:schemeClr val="tx2"/>
                </a:solidFill>
                <a:latin typeface="Calibri" pitchFamily="34" charset="0"/>
              </a:rPr>
              <a:t>робота</a:t>
            </a:r>
          </a:p>
        </p:txBody>
      </p:sp>
      <p:sp>
        <p:nvSpPr>
          <p:cNvPr id="2" name="TextBox 1"/>
          <p:cNvSpPr txBox="1"/>
          <p:nvPr/>
        </p:nvSpPr>
        <p:spPr>
          <a:xfrm>
            <a:off x="2195736" y="3212976"/>
            <a:ext cx="4608512" cy="2554545"/>
          </a:xfrm>
          <a:prstGeom prst="rect">
            <a:avLst/>
          </a:prstGeom>
          <a:noFill/>
        </p:spPr>
        <p:txBody>
          <a:bodyPr wrap="square" rtlCol="0">
            <a:spAutoFit/>
          </a:bodyPr>
          <a:lstStyle/>
          <a:p>
            <a:r>
              <a:rPr lang="uk-UA" sz="3200" b="1" dirty="0" smtClean="0"/>
              <a:t>Якщо а = 8</a:t>
            </a:r>
          </a:p>
          <a:p>
            <a:endParaRPr lang="uk-UA" sz="3200" b="1" dirty="0" smtClean="0"/>
          </a:p>
          <a:p>
            <a:r>
              <a:rPr lang="uk-UA" sz="3200" b="1" dirty="0" smtClean="0"/>
              <a:t>            а + 6 – а  </a:t>
            </a:r>
          </a:p>
          <a:p>
            <a:r>
              <a:rPr lang="uk-UA" sz="3200" b="1" dirty="0" smtClean="0"/>
              <a:t>     </a:t>
            </a:r>
          </a:p>
          <a:p>
            <a:r>
              <a:rPr lang="uk-UA" sz="3200" b="1" dirty="0" smtClean="0"/>
              <a:t> а : 4 + а         (а +7) : 5</a:t>
            </a:r>
            <a:endParaRPr lang="uk-UA" sz="3200" b="1" dirty="0"/>
          </a:p>
        </p:txBody>
      </p:sp>
      <p:pic>
        <p:nvPicPr>
          <p:cNvPr id="8" name="Picture 2" descr="Ð ÐµÐ·ÑÐ»ÑÑÐ°Ñ Ð¿Ð¾ÑÑÐºÑ Ð·Ð¾Ð±ÑÐ°Ð¶ÐµÐ½Ñ Ð·Ð° Ð·Ð°Ð¿Ð¸ÑÐ¾Ð¼ &quot;ÑÐ¸ÐºÑÐ¸ÐºÐ¸ ÐºÐ°ÑÑÐ¸Ð½Ðº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3914008"/>
            <a:ext cx="24482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Ð ÐµÐ·ÑÐ»ÑÑÐ°Ñ Ð¿Ð¾ÑÑÐºÑ Ð·Ð¾Ð±ÑÐ°Ð¶ÐµÐ½Ñ Ð·Ð° Ð·Ð°Ð¿Ð¸ÑÐ¾Ð¼ &quot;ÑÐ¸ÐºÑÐ¸ÐºÐ¸ ÐºÐ°ÑÑÐ¸Ð½ÐºÐ¸&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5329" y="3696049"/>
            <a:ext cx="2195736" cy="2717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u"/>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iterate type="lt">
                                    <p:tmPct val="0"/>
                                  </p:iterate>
                                  <p:childTnLst>
                                    <p:animClr clrSpc="rgb" dir="cw">
                                      <p:cBhvr override="childStyle">
                                        <p:cTn id="6" dur="5000" fill="hold"/>
                                        <p:tgtEl>
                                          <p:spTgt spid="5"/>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4505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ru-RU" smtClean="0">
              <a:latin typeface="Arial" charset="0"/>
            </a:endParaRPr>
          </a:p>
        </p:txBody>
      </p:sp>
      <p:sp>
        <p:nvSpPr>
          <p:cNvPr id="45059" name="Text Box 4"/>
          <p:cNvSpPr txBox="1">
            <a:spLocks noChangeArrowheads="1"/>
          </p:cNvSpPr>
          <p:nvPr/>
        </p:nvSpPr>
        <p:spPr bwMode="auto">
          <a:xfrm>
            <a:off x="4192588" y="3160713"/>
            <a:ext cx="2765425" cy="366712"/>
          </a:xfrm>
          <a:prstGeom prst="rect">
            <a:avLst/>
          </a:prstGeom>
          <a:noFill/>
          <a:ln w="9525">
            <a:noFill/>
            <a:miter lim="800000"/>
            <a:headEnd/>
            <a:tailEnd/>
          </a:ln>
        </p:spPr>
        <p:txBody>
          <a:bodyPr wrap="none">
            <a:spAutoFit/>
          </a:bodyPr>
          <a:lstStyle/>
          <a:p>
            <a:r>
              <a:rPr lang="uk-UA"/>
              <a:t>Метелик геометр фігури</a:t>
            </a:r>
            <a:endParaRPr lang="ru-RU"/>
          </a:p>
        </p:txBody>
      </p:sp>
      <p:pic>
        <p:nvPicPr>
          <p:cNvPr id="45060" name="Picture 5" descr="fon-dlya-prezentacii-vesna-09"/>
          <p:cNvPicPr>
            <a:picLocks noChangeAspect="1" noChangeArrowheads="1"/>
          </p:cNvPicPr>
          <p:nvPr/>
        </p:nvPicPr>
        <p:blipFill>
          <a:blip r:embed="rId2" cstate="print"/>
          <a:srcRect/>
          <a:stretch>
            <a:fillRect/>
          </a:stretch>
        </p:blipFill>
        <p:spPr bwMode="auto">
          <a:xfrm>
            <a:off x="-190500" y="-152400"/>
            <a:ext cx="9525000" cy="7162800"/>
          </a:xfrm>
          <a:prstGeom prst="rect">
            <a:avLst/>
          </a:prstGeom>
          <a:noFill/>
          <a:ln w="9525">
            <a:noFill/>
            <a:miter lim="800000"/>
            <a:headEnd/>
            <a:tailEnd/>
          </a:ln>
        </p:spPr>
      </p:pic>
      <p:pic>
        <p:nvPicPr>
          <p:cNvPr id="5" name="Picture 2" descr="C:\Users\Ryslan\Desktop\EaIkGyiGEuU.jpg"/>
          <p:cNvPicPr>
            <a:picLocks noChangeAspect="1" noChangeArrowheads="1"/>
          </p:cNvPicPr>
          <p:nvPr/>
        </p:nvPicPr>
        <p:blipFill>
          <a:blip r:embed="rId3" cstate="print"/>
          <a:srcRect/>
          <a:stretch>
            <a:fillRect/>
          </a:stretch>
        </p:blipFill>
        <p:spPr bwMode="auto">
          <a:xfrm>
            <a:off x="5543550" y="1268760"/>
            <a:ext cx="3600450" cy="3211586"/>
          </a:xfrm>
          <a:prstGeom prst="rect">
            <a:avLst/>
          </a:prstGeom>
          <a:noFill/>
          <a:ln w="9525">
            <a:noFill/>
            <a:miter lim="800000"/>
            <a:headEnd/>
            <a:tailEnd/>
          </a:ln>
        </p:spPr>
      </p:pic>
      <p:sp>
        <p:nvSpPr>
          <p:cNvPr id="45062" name="Text Box 7"/>
          <p:cNvSpPr txBox="1">
            <a:spLocks noChangeArrowheads="1"/>
          </p:cNvSpPr>
          <p:nvPr/>
        </p:nvSpPr>
        <p:spPr bwMode="auto">
          <a:xfrm>
            <a:off x="-280988" y="2179638"/>
            <a:ext cx="5951538" cy="5213350"/>
          </a:xfrm>
          <a:prstGeom prst="rect">
            <a:avLst/>
          </a:prstGeom>
          <a:noFill/>
          <a:ln w="9525">
            <a:noFill/>
            <a:miter lim="800000"/>
            <a:headEnd/>
            <a:tailEnd/>
          </a:ln>
        </p:spPr>
        <p:txBody>
          <a:bodyPr wrap="none">
            <a:spAutoFit/>
          </a:bodyPr>
          <a:lstStyle/>
          <a:p>
            <a:pPr algn="ctr"/>
            <a:r>
              <a:rPr lang="ru-RU" sz="2000" b="1" dirty="0" err="1">
                <a:solidFill>
                  <a:srgbClr val="FF0000"/>
                </a:solidFill>
              </a:rPr>
              <a:t>Їжачки</a:t>
            </a:r>
            <a:r>
              <a:rPr lang="ru-RU" sz="2000" b="1" dirty="0"/>
              <a:t>  – </a:t>
            </a:r>
            <a:r>
              <a:rPr lang="ru-RU" sz="2000" b="1" dirty="0" err="1"/>
              <a:t>це</a:t>
            </a:r>
            <a:r>
              <a:rPr lang="ru-RU" sz="2000" b="1" dirty="0"/>
              <a:t> </a:t>
            </a:r>
            <a:r>
              <a:rPr lang="ru-RU" sz="2000" b="1" dirty="0" err="1"/>
              <a:t>невеликі</a:t>
            </a:r>
            <a:r>
              <a:rPr lang="ru-RU" sz="2000" b="1" dirty="0"/>
              <a:t> </a:t>
            </a:r>
            <a:r>
              <a:rPr lang="ru-RU" sz="2000" b="1" dirty="0" err="1"/>
              <a:t>звірі</a:t>
            </a:r>
            <a:r>
              <a:rPr lang="ru-RU" sz="2000" b="1" dirty="0"/>
              <a:t>. </a:t>
            </a:r>
          </a:p>
          <a:p>
            <a:pPr algn="ctr"/>
            <a:r>
              <a:rPr lang="ru-RU" sz="2000" b="1" dirty="0"/>
              <a:t> </a:t>
            </a:r>
            <a:r>
              <a:rPr lang="ru-RU" sz="2000" b="1" dirty="0" err="1"/>
              <a:t>Довжина</a:t>
            </a:r>
            <a:r>
              <a:rPr lang="ru-RU" sz="2000" b="1" dirty="0"/>
              <a:t> </a:t>
            </a:r>
            <a:r>
              <a:rPr lang="ru-RU" sz="2000" b="1" dirty="0" err="1"/>
              <a:t>їх</a:t>
            </a:r>
            <a:r>
              <a:rPr lang="ru-RU" sz="2000" b="1" dirty="0"/>
              <a:t> </a:t>
            </a:r>
            <a:r>
              <a:rPr lang="ru-RU" sz="2000" b="1" dirty="0" err="1"/>
              <a:t>зазвичай</a:t>
            </a:r>
            <a:r>
              <a:rPr lang="ru-RU" sz="2000" b="1" dirty="0"/>
              <a:t> становить 20-30 см.</a:t>
            </a:r>
          </a:p>
          <a:p>
            <a:pPr algn="ctr"/>
            <a:r>
              <a:rPr lang="ru-RU" sz="2000" b="1" dirty="0"/>
              <a:t> Вага – 700-800 г.</a:t>
            </a:r>
          </a:p>
          <a:p>
            <a:pPr algn="ctr"/>
            <a:r>
              <a:rPr lang="ru-RU" sz="2000" b="1" dirty="0"/>
              <a:t> </a:t>
            </a:r>
            <a:r>
              <a:rPr lang="ru-RU" sz="2000" b="1" dirty="0" err="1"/>
              <a:t>Тривалість</a:t>
            </a:r>
            <a:r>
              <a:rPr lang="ru-RU" sz="2000" b="1" dirty="0"/>
              <a:t> </a:t>
            </a:r>
            <a:r>
              <a:rPr lang="ru-RU" sz="2000" b="1" dirty="0" err="1"/>
              <a:t>життя</a:t>
            </a:r>
            <a:r>
              <a:rPr lang="ru-RU" sz="2000" b="1" dirty="0"/>
              <a:t> – 4-7 </a:t>
            </a:r>
            <a:r>
              <a:rPr lang="ru-RU" sz="2000" b="1" dirty="0" err="1"/>
              <a:t>років</a:t>
            </a:r>
            <a:r>
              <a:rPr lang="ru-RU" sz="2000" b="1" dirty="0"/>
              <a:t>.</a:t>
            </a:r>
          </a:p>
          <a:p>
            <a:pPr algn="ctr"/>
            <a:r>
              <a:rPr lang="ru-RU" sz="2000" b="1" dirty="0"/>
              <a:t> </a:t>
            </a:r>
            <a:r>
              <a:rPr lang="ru-RU" sz="2000" b="1" dirty="0" err="1"/>
              <a:t>Їжачки</a:t>
            </a:r>
            <a:r>
              <a:rPr lang="ru-RU" sz="2000" b="1" dirty="0"/>
              <a:t> </a:t>
            </a:r>
            <a:r>
              <a:rPr lang="ru-RU" sz="2000" b="1" dirty="0" err="1"/>
              <a:t>мають</a:t>
            </a:r>
            <a:r>
              <a:rPr lang="ru-RU" sz="2000" b="1" dirty="0"/>
              <a:t> </a:t>
            </a:r>
            <a:r>
              <a:rPr lang="ru-RU" sz="2000" b="1" dirty="0" err="1"/>
              <a:t>поганий</a:t>
            </a:r>
            <a:r>
              <a:rPr lang="ru-RU" sz="2000" b="1" dirty="0"/>
              <a:t> </a:t>
            </a:r>
            <a:r>
              <a:rPr lang="ru-RU" sz="2000" b="1" dirty="0" err="1"/>
              <a:t>зір</a:t>
            </a:r>
            <a:r>
              <a:rPr lang="ru-RU" sz="2000" b="1" dirty="0"/>
              <a:t>, </a:t>
            </a:r>
          </a:p>
          <a:p>
            <a:pPr algn="ctr"/>
            <a:r>
              <a:rPr lang="ru-RU" sz="2000" b="1" dirty="0"/>
              <a:t>але </a:t>
            </a:r>
            <a:r>
              <a:rPr lang="ru-RU" sz="2000" b="1" dirty="0" err="1"/>
              <a:t>досить</a:t>
            </a:r>
            <a:r>
              <a:rPr lang="ru-RU" sz="2000" b="1" dirty="0"/>
              <a:t> хороший слух і нюх. </a:t>
            </a:r>
          </a:p>
          <a:p>
            <a:pPr algn="ctr"/>
            <a:r>
              <a:rPr lang="ru-RU" sz="2000" b="1" dirty="0"/>
              <a:t>На зиму вони </a:t>
            </a:r>
            <a:r>
              <a:rPr lang="ru-RU" sz="2000" b="1" dirty="0" err="1"/>
              <a:t>впадають</a:t>
            </a:r>
            <a:r>
              <a:rPr lang="ru-RU" sz="2000" b="1" dirty="0"/>
              <a:t> у </a:t>
            </a:r>
            <a:r>
              <a:rPr lang="ru-RU" sz="2000" b="1" dirty="0" err="1"/>
              <a:t>сплячку</a:t>
            </a:r>
            <a:r>
              <a:rPr lang="ru-RU" sz="2000" b="1" dirty="0"/>
              <a:t>. </a:t>
            </a:r>
          </a:p>
          <a:p>
            <a:pPr algn="ctr"/>
            <a:r>
              <a:rPr lang="ru-RU" sz="2000" b="1" dirty="0" err="1"/>
              <a:t>Їх</a:t>
            </a:r>
            <a:r>
              <a:rPr lang="ru-RU" sz="2000" b="1" dirty="0"/>
              <a:t> </a:t>
            </a:r>
            <a:r>
              <a:rPr lang="ru-RU" sz="2000" b="1" dirty="0" err="1"/>
              <a:t>серця</a:t>
            </a:r>
            <a:r>
              <a:rPr lang="ru-RU" sz="2000" b="1" dirty="0"/>
              <a:t> </a:t>
            </a:r>
            <a:r>
              <a:rPr lang="ru-RU" sz="2000" b="1" dirty="0" err="1"/>
              <a:t>сповільнюють</a:t>
            </a:r>
            <a:r>
              <a:rPr lang="ru-RU" sz="2000" b="1" dirty="0"/>
              <a:t> ритм</a:t>
            </a:r>
          </a:p>
          <a:p>
            <a:pPr algn="ctr"/>
            <a:r>
              <a:rPr lang="ru-RU" sz="2000" b="1" dirty="0"/>
              <a:t> </a:t>
            </a:r>
            <a:r>
              <a:rPr lang="ru-RU" sz="2000" b="1" dirty="0" err="1"/>
              <a:t>від</a:t>
            </a:r>
            <a:r>
              <a:rPr lang="ru-RU" sz="2000" b="1" dirty="0"/>
              <a:t> 180 </a:t>
            </a:r>
            <a:r>
              <a:rPr lang="ru-RU" sz="2000" b="1" dirty="0" err="1"/>
              <a:t>ударів</a:t>
            </a:r>
            <a:r>
              <a:rPr lang="ru-RU" sz="2000" b="1" dirty="0"/>
              <a:t> на </a:t>
            </a:r>
            <a:r>
              <a:rPr lang="ru-RU" sz="2000" b="1" dirty="0" err="1"/>
              <a:t>хвилину</a:t>
            </a:r>
            <a:r>
              <a:rPr lang="ru-RU" sz="2000" b="1" dirty="0"/>
              <a:t> до 20-60. </a:t>
            </a:r>
          </a:p>
          <a:p>
            <a:pPr algn="ctr"/>
            <a:r>
              <a:rPr lang="ru-RU" sz="2000" b="1" dirty="0"/>
              <a:t>А </a:t>
            </a:r>
            <a:r>
              <a:rPr lang="ru-RU" sz="2000" b="1" dirty="0" err="1"/>
              <a:t>вдихають</a:t>
            </a:r>
            <a:r>
              <a:rPr lang="ru-RU" sz="2000" b="1" dirty="0"/>
              <a:t> в </a:t>
            </a:r>
            <a:r>
              <a:rPr lang="ru-RU" sz="2000" b="1" dirty="0" err="1"/>
              <a:t>цей</a:t>
            </a:r>
            <a:r>
              <a:rPr lang="ru-RU" sz="2000" b="1" dirty="0"/>
              <a:t> </a:t>
            </a:r>
            <a:r>
              <a:rPr lang="ru-RU" sz="2000" b="1" dirty="0" err="1"/>
              <a:t>період</a:t>
            </a:r>
            <a:r>
              <a:rPr lang="ru-RU" sz="2000" b="1" dirty="0"/>
              <a:t> вони</a:t>
            </a:r>
          </a:p>
          <a:p>
            <a:pPr algn="ctr"/>
            <a:r>
              <a:rPr lang="ru-RU" sz="2000" b="1" dirty="0"/>
              <a:t> </a:t>
            </a:r>
            <a:r>
              <a:rPr lang="ru-RU" sz="2000" b="1" dirty="0" err="1"/>
              <a:t>всього</a:t>
            </a:r>
            <a:r>
              <a:rPr lang="ru-RU" sz="2000" b="1" dirty="0"/>
              <a:t> 1 раз в </a:t>
            </a:r>
            <a:r>
              <a:rPr lang="ru-RU" sz="2000" b="1" dirty="0" err="1"/>
              <a:t>хвилину</a:t>
            </a:r>
            <a:r>
              <a:rPr lang="ru-RU" sz="2000" b="1" dirty="0"/>
              <a:t>.</a:t>
            </a:r>
          </a:p>
          <a:p>
            <a:pPr algn="ctr"/>
            <a:r>
              <a:rPr lang="ru-RU" sz="2000" b="1" dirty="0" err="1"/>
              <a:t>Сплячка</a:t>
            </a:r>
            <a:r>
              <a:rPr lang="ru-RU" sz="2000" b="1" dirty="0"/>
              <a:t> </a:t>
            </a:r>
            <a:r>
              <a:rPr lang="ru-RU" sz="2000" b="1" dirty="0" err="1"/>
              <a:t>триває</a:t>
            </a:r>
            <a:r>
              <a:rPr lang="ru-RU" sz="2000" b="1" dirty="0"/>
              <a:t> в </a:t>
            </a:r>
            <a:r>
              <a:rPr lang="ru-RU" sz="2000" b="1" dirty="0" err="1"/>
              <a:t>період</a:t>
            </a:r>
            <a:r>
              <a:rPr lang="ru-RU" sz="2000" b="1" dirty="0"/>
              <a:t> з </a:t>
            </a:r>
            <a:r>
              <a:rPr lang="ru-RU" sz="2000" b="1" dirty="0" err="1"/>
              <a:t>жовтня</a:t>
            </a:r>
            <a:r>
              <a:rPr lang="ru-RU" sz="2000" b="1" dirty="0"/>
              <a:t> по </a:t>
            </a:r>
            <a:r>
              <a:rPr lang="ru-RU" sz="2000" b="1" dirty="0" err="1"/>
              <a:t>квітень</a:t>
            </a:r>
            <a:r>
              <a:rPr lang="ru-RU" sz="2000" b="1" dirty="0"/>
              <a:t>.</a:t>
            </a:r>
          </a:p>
          <a:p>
            <a:pPr algn="ctr"/>
            <a:r>
              <a:rPr lang="ru-RU" sz="2000" b="1" dirty="0"/>
              <a:t> З </a:t>
            </a:r>
            <a:r>
              <a:rPr lang="ru-RU" sz="2000" b="1" dirty="0" err="1"/>
              <a:t>нірки</a:t>
            </a:r>
            <a:r>
              <a:rPr lang="ru-RU" sz="2000" b="1" dirty="0"/>
              <a:t> </a:t>
            </a:r>
            <a:r>
              <a:rPr lang="ru-RU" sz="2000" b="1" dirty="0" err="1"/>
              <a:t>колючі</a:t>
            </a:r>
            <a:r>
              <a:rPr lang="ru-RU" sz="2000" b="1" dirty="0"/>
              <a:t> </a:t>
            </a:r>
            <a:r>
              <a:rPr lang="ru-RU" sz="2000" b="1" dirty="0" err="1"/>
              <a:t>звірятка</a:t>
            </a:r>
            <a:r>
              <a:rPr lang="ru-RU" sz="2000" b="1" dirty="0"/>
              <a:t> </a:t>
            </a:r>
            <a:r>
              <a:rPr lang="ru-RU" sz="2000" b="1" dirty="0" err="1"/>
              <a:t>виходять</a:t>
            </a:r>
            <a:r>
              <a:rPr lang="ru-RU" sz="2000" b="1" dirty="0"/>
              <a:t> </a:t>
            </a:r>
          </a:p>
          <a:p>
            <a:pPr algn="ctr"/>
            <a:r>
              <a:rPr lang="ru-RU" sz="2000" b="1" dirty="0"/>
              <a:t>при </a:t>
            </a:r>
            <a:r>
              <a:rPr lang="ru-RU" sz="2000" b="1" dirty="0" err="1"/>
              <a:t>температурі</a:t>
            </a:r>
            <a:r>
              <a:rPr lang="ru-RU" sz="2000" b="1" dirty="0"/>
              <a:t> </a:t>
            </a:r>
            <a:r>
              <a:rPr lang="ru-RU" sz="2000" b="1" dirty="0" err="1"/>
              <a:t>близько</a:t>
            </a:r>
            <a:r>
              <a:rPr lang="ru-RU" sz="2000" b="1" dirty="0"/>
              <a:t> 15 </a:t>
            </a:r>
            <a:r>
              <a:rPr lang="ru-RU" sz="2000" b="1" dirty="0" err="1"/>
              <a:t>градусів</a:t>
            </a:r>
            <a:r>
              <a:rPr lang="ru-RU" sz="2000" b="1" dirty="0"/>
              <a:t>.</a:t>
            </a:r>
          </a:p>
          <a:p>
            <a:pPr algn="ctr"/>
            <a:endParaRPr lang="ru-RU" sz="2000" b="1" dirty="0"/>
          </a:p>
          <a:p>
            <a:pPr algn="ctr"/>
            <a:endParaRPr lang="ru-RU" b="1" dirty="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4505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ru-RU" smtClean="0">
              <a:latin typeface="Arial" charset="0"/>
            </a:endParaRPr>
          </a:p>
        </p:txBody>
      </p:sp>
      <p:sp>
        <p:nvSpPr>
          <p:cNvPr id="45059" name="Text Box 4"/>
          <p:cNvSpPr txBox="1">
            <a:spLocks noChangeArrowheads="1"/>
          </p:cNvSpPr>
          <p:nvPr/>
        </p:nvSpPr>
        <p:spPr bwMode="auto">
          <a:xfrm>
            <a:off x="4192588" y="3160713"/>
            <a:ext cx="2765425" cy="366712"/>
          </a:xfrm>
          <a:prstGeom prst="rect">
            <a:avLst/>
          </a:prstGeom>
          <a:noFill/>
          <a:ln w="9525">
            <a:noFill/>
            <a:miter lim="800000"/>
            <a:headEnd/>
            <a:tailEnd/>
          </a:ln>
        </p:spPr>
        <p:txBody>
          <a:bodyPr wrap="none">
            <a:spAutoFit/>
          </a:bodyPr>
          <a:lstStyle/>
          <a:p>
            <a:r>
              <a:rPr lang="uk-UA"/>
              <a:t>Метелик геометр фігури</a:t>
            </a:r>
            <a:endParaRPr lang="ru-RU"/>
          </a:p>
        </p:txBody>
      </p:sp>
      <p:pic>
        <p:nvPicPr>
          <p:cNvPr id="45060" name="Picture 5" descr="fon-dlya-prezentacii-vesna-09"/>
          <p:cNvPicPr>
            <a:picLocks noChangeAspect="1" noChangeArrowheads="1"/>
          </p:cNvPicPr>
          <p:nvPr/>
        </p:nvPicPr>
        <p:blipFill>
          <a:blip r:embed="rId2" cstate="print"/>
          <a:srcRect/>
          <a:stretch>
            <a:fillRect/>
          </a:stretch>
        </p:blipFill>
        <p:spPr bwMode="auto">
          <a:xfrm>
            <a:off x="-190500" y="-152400"/>
            <a:ext cx="9525000" cy="7162800"/>
          </a:xfrm>
          <a:prstGeom prst="rect">
            <a:avLst/>
          </a:prstGeom>
          <a:noFill/>
          <a:ln w="9525">
            <a:noFill/>
            <a:miter lim="800000"/>
            <a:headEnd/>
            <a:tailEnd/>
          </a:ln>
        </p:spPr>
      </p:pic>
      <p:sp>
        <p:nvSpPr>
          <p:cNvPr id="8" name="pole tekstowe 7"/>
          <p:cNvSpPr txBox="1"/>
          <p:nvPr/>
        </p:nvSpPr>
        <p:spPr>
          <a:xfrm>
            <a:off x="2771800" y="620688"/>
            <a:ext cx="3986797" cy="646331"/>
          </a:xfrm>
          <a:prstGeom prst="rect">
            <a:avLst/>
          </a:prstGeom>
          <a:noFill/>
        </p:spPr>
        <p:txBody>
          <a:bodyPr wrap="none" rtlCol="0">
            <a:spAutoFit/>
          </a:bodyPr>
          <a:lstStyle/>
          <a:p>
            <a:r>
              <a:rPr lang="uk-UA" sz="3600" b="1" dirty="0" smtClean="0">
                <a:solidFill>
                  <a:schemeClr val="tx2"/>
                </a:solidFill>
              </a:rPr>
              <a:t>Робота в групах </a:t>
            </a:r>
            <a:endParaRPr lang="pl-PL" sz="3600" b="1" dirty="0">
              <a:solidFill>
                <a:schemeClr val="tx2"/>
              </a:solidFill>
            </a:endParaRPr>
          </a:p>
        </p:txBody>
      </p:sp>
      <p:sp>
        <p:nvSpPr>
          <p:cNvPr id="9" name="pole tekstowe 8"/>
          <p:cNvSpPr txBox="1"/>
          <p:nvPr/>
        </p:nvSpPr>
        <p:spPr>
          <a:xfrm>
            <a:off x="3131840" y="1268760"/>
            <a:ext cx="3095143" cy="584775"/>
          </a:xfrm>
          <a:prstGeom prst="rect">
            <a:avLst/>
          </a:prstGeom>
          <a:noFill/>
        </p:spPr>
        <p:txBody>
          <a:bodyPr wrap="none" rtlCol="0">
            <a:spAutoFit/>
          </a:bodyPr>
          <a:lstStyle/>
          <a:p>
            <a:r>
              <a:rPr lang="uk-UA" sz="3200" b="1" dirty="0" smtClean="0">
                <a:solidFill>
                  <a:schemeClr val="tx2"/>
                </a:solidFill>
              </a:rPr>
              <a:t>Задача  № 726</a:t>
            </a:r>
            <a:endParaRPr lang="pl-PL" sz="3200" b="1" dirty="0">
              <a:solidFill>
                <a:schemeClr val="tx2"/>
              </a:solidFill>
            </a:endParaRPr>
          </a:p>
        </p:txBody>
      </p:sp>
      <p:graphicFrame>
        <p:nvGraphicFramePr>
          <p:cNvPr id="11" name="Tabela 10"/>
          <p:cNvGraphicFramePr>
            <a:graphicFrameLocks noGrp="1"/>
          </p:cNvGraphicFramePr>
          <p:nvPr/>
        </p:nvGraphicFramePr>
        <p:xfrm>
          <a:off x="251520" y="2852936"/>
          <a:ext cx="8892480" cy="2068275"/>
        </p:xfrm>
        <a:graphic>
          <a:graphicData uri="http://schemas.openxmlformats.org/drawingml/2006/table">
            <a:tbl>
              <a:tblPr firstRow="1" bandRow="1">
                <a:tableStyleId>{5940675A-B579-460E-94D1-54222C63F5DA}</a:tableStyleId>
              </a:tblPr>
              <a:tblGrid>
                <a:gridCol w="2223120"/>
                <a:gridCol w="2223120"/>
                <a:gridCol w="2223120"/>
                <a:gridCol w="2223120"/>
              </a:tblGrid>
              <a:tr h="770909">
                <a:tc>
                  <a:txBody>
                    <a:bodyPr/>
                    <a:lstStyle/>
                    <a:p>
                      <a:r>
                        <a:rPr lang="uk-UA" sz="2400" b="1" dirty="0" smtClean="0"/>
                        <a:t>Купили </a:t>
                      </a:r>
                      <a:endParaRPr lang="pl-PL" sz="2400" b="1" dirty="0"/>
                    </a:p>
                  </a:txBody>
                  <a:tcPr/>
                </a:tc>
                <a:tc>
                  <a:txBody>
                    <a:bodyPr/>
                    <a:lstStyle/>
                    <a:p>
                      <a:r>
                        <a:rPr lang="uk-UA" sz="2400" b="1" dirty="0" smtClean="0"/>
                        <a:t>Ціна </a:t>
                      </a:r>
                      <a:endParaRPr lang="pl-PL" sz="2400" b="1" dirty="0"/>
                    </a:p>
                  </a:txBody>
                  <a:tcPr/>
                </a:tc>
                <a:tc>
                  <a:txBody>
                    <a:bodyPr/>
                    <a:lstStyle/>
                    <a:p>
                      <a:r>
                        <a:rPr lang="uk-UA" sz="2400" b="1" dirty="0" smtClean="0"/>
                        <a:t>Кількість </a:t>
                      </a:r>
                      <a:endParaRPr lang="pl-PL" sz="2400" b="1" dirty="0"/>
                    </a:p>
                  </a:txBody>
                  <a:tcPr/>
                </a:tc>
                <a:tc>
                  <a:txBody>
                    <a:bodyPr/>
                    <a:lstStyle/>
                    <a:p>
                      <a:r>
                        <a:rPr lang="uk-UA" sz="2400" b="1" dirty="0" smtClean="0"/>
                        <a:t>Вартість покупки</a:t>
                      </a:r>
                      <a:endParaRPr lang="pl-PL" sz="2400" b="1" dirty="0"/>
                    </a:p>
                  </a:txBody>
                  <a:tcPr/>
                </a:tc>
              </a:tr>
              <a:tr h="1245315">
                <a:tc>
                  <a:txBody>
                    <a:bodyPr/>
                    <a:lstStyle/>
                    <a:p>
                      <a:r>
                        <a:rPr lang="uk-UA" sz="2400" b="1" dirty="0" smtClean="0"/>
                        <a:t>Тарілки </a:t>
                      </a:r>
                    </a:p>
                    <a:p>
                      <a:endParaRPr lang="uk-UA" sz="2400" b="1" dirty="0" smtClean="0"/>
                    </a:p>
                    <a:p>
                      <a:r>
                        <a:rPr lang="uk-UA" sz="2400" b="1" dirty="0" smtClean="0"/>
                        <a:t>Миски </a:t>
                      </a:r>
                      <a:endParaRPr lang="pl-PL" sz="2400" b="1" dirty="0"/>
                    </a:p>
                  </a:txBody>
                  <a:tcPr/>
                </a:tc>
                <a:tc>
                  <a:txBody>
                    <a:bodyPr/>
                    <a:lstStyle/>
                    <a:p>
                      <a:pPr marL="342900" indent="-342900">
                        <a:buAutoNum type="arabicPlain" startAt="4"/>
                      </a:pPr>
                      <a:r>
                        <a:rPr lang="uk-UA" sz="2400" b="1" dirty="0" smtClean="0"/>
                        <a:t>грн</a:t>
                      </a:r>
                    </a:p>
                    <a:p>
                      <a:pPr marL="342900" indent="-342900">
                        <a:buAutoNum type="arabicPlain" startAt="4"/>
                      </a:pPr>
                      <a:endParaRPr lang="uk-UA" sz="2400" b="1" dirty="0" smtClean="0"/>
                    </a:p>
                    <a:p>
                      <a:r>
                        <a:rPr lang="uk-UA" sz="2400" b="1" dirty="0" smtClean="0"/>
                        <a:t>6    грн</a:t>
                      </a:r>
                      <a:endParaRPr lang="pl-PL" sz="2400" b="1" dirty="0"/>
                    </a:p>
                  </a:txBody>
                  <a:tcPr/>
                </a:tc>
                <a:tc>
                  <a:txBody>
                    <a:bodyPr/>
                    <a:lstStyle/>
                    <a:p>
                      <a:r>
                        <a:rPr lang="uk-UA" sz="2400" b="1" dirty="0" smtClean="0"/>
                        <a:t>5 шт.</a:t>
                      </a:r>
                    </a:p>
                    <a:p>
                      <a:endParaRPr lang="uk-UA" sz="2400" b="1" dirty="0" smtClean="0"/>
                    </a:p>
                    <a:p>
                      <a:r>
                        <a:rPr lang="uk-UA" sz="2400" b="1" dirty="0" smtClean="0"/>
                        <a:t>4 шт.</a:t>
                      </a:r>
                      <a:endParaRPr lang="pl-PL" sz="2400" b="1" dirty="0"/>
                    </a:p>
                  </a:txBody>
                  <a:tcPr/>
                </a:tc>
                <a:tc>
                  <a:txBody>
                    <a:bodyPr/>
                    <a:lstStyle/>
                    <a:p>
                      <a:endParaRPr lang="uk-UA" sz="2400" b="1" dirty="0" smtClean="0"/>
                    </a:p>
                    <a:p>
                      <a:r>
                        <a:rPr lang="uk-UA" sz="2400" b="1" dirty="0" smtClean="0"/>
                        <a:t>           ?</a:t>
                      </a:r>
                      <a:endParaRPr lang="pl-PL" sz="2400" b="1"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4505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ru-RU" smtClean="0">
              <a:latin typeface="Arial" charset="0"/>
            </a:endParaRPr>
          </a:p>
        </p:txBody>
      </p:sp>
      <p:sp>
        <p:nvSpPr>
          <p:cNvPr id="45059" name="Text Box 4"/>
          <p:cNvSpPr txBox="1">
            <a:spLocks noChangeArrowheads="1"/>
          </p:cNvSpPr>
          <p:nvPr/>
        </p:nvSpPr>
        <p:spPr bwMode="auto">
          <a:xfrm>
            <a:off x="4192588" y="3160713"/>
            <a:ext cx="2765425" cy="366712"/>
          </a:xfrm>
          <a:prstGeom prst="rect">
            <a:avLst/>
          </a:prstGeom>
          <a:noFill/>
          <a:ln w="9525">
            <a:noFill/>
            <a:miter lim="800000"/>
            <a:headEnd/>
            <a:tailEnd/>
          </a:ln>
        </p:spPr>
        <p:txBody>
          <a:bodyPr wrap="none">
            <a:spAutoFit/>
          </a:bodyPr>
          <a:lstStyle/>
          <a:p>
            <a:r>
              <a:rPr lang="uk-UA"/>
              <a:t>Метелик геометр фігури</a:t>
            </a:r>
            <a:endParaRPr lang="ru-RU"/>
          </a:p>
        </p:txBody>
      </p:sp>
      <p:pic>
        <p:nvPicPr>
          <p:cNvPr id="45060" name="Picture 5" descr="fon-dlya-prezentacii-vesna-09"/>
          <p:cNvPicPr>
            <a:picLocks noChangeAspect="1" noChangeArrowheads="1"/>
          </p:cNvPicPr>
          <p:nvPr/>
        </p:nvPicPr>
        <p:blipFill>
          <a:blip r:embed="rId2" cstate="print"/>
          <a:srcRect/>
          <a:stretch>
            <a:fillRect/>
          </a:stretch>
        </p:blipFill>
        <p:spPr bwMode="auto">
          <a:xfrm>
            <a:off x="-190500" y="-152400"/>
            <a:ext cx="9525000" cy="7162800"/>
          </a:xfrm>
          <a:prstGeom prst="rect">
            <a:avLst/>
          </a:prstGeom>
          <a:noFill/>
          <a:ln w="9525">
            <a:noFill/>
            <a:miter lim="800000"/>
            <a:headEnd/>
            <a:tailEnd/>
          </a:ln>
        </p:spPr>
      </p:pic>
      <p:pic>
        <p:nvPicPr>
          <p:cNvPr id="1026" name="Picture 2" descr="F:\77\a88e690e7128.jpg"/>
          <p:cNvPicPr>
            <a:picLocks noChangeAspect="1" noChangeArrowheads="1"/>
          </p:cNvPicPr>
          <p:nvPr/>
        </p:nvPicPr>
        <p:blipFill>
          <a:blip r:embed="rId3" cstate="print"/>
          <a:srcRect/>
          <a:stretch>
            <a:fillRect/>
          </a:stretch>
        </p:blipFill>
        <p:spPr bwMode="auto">
          <a:xfrm>
            <a:off x="2915816" y="-171399"/>
            <a:ext cx="4536504" cy="3168351"/>
          </a:xfrm>
          <a:prstGeom prst="rect">
            <a:avLst/>
          </a:prstGeom>
          <a:noFill/>
        </p:spPr>
      </p:pic>
      <p:sp>
        <p:nvSpPr>
          <p:cNvPr id="7" name="pole tekstowe 6"/>
          <p:cNvSpPr txBox="1"/>
          <p:nvPr/>
        </p:nvSpPr>
        <p:spPr>
          <a:xfrm>
            <a:off x="0" y="2996952"/>
            <a:ext cx="9361040" cy="4247317"/>
          </a:xfrm>
          <a:prstGeom prst="rect">
            <a:avLst/>
          </a:prstGeom>
          <a:noFill/>
        </p:spPr>
        <p:txBody>
          <a:bodyPr wrap="square" rtlCol="0">
            <a:spAutoFit/>
          </a:bodyPr>
          <a:lstStyle/>
          <a:p>
            <a:r>
              <a:rPr lang="ru-RU" dirty="0" smtClean="0"/>
              <a:t>Звичайна білка має довге тіло, пухнастий хвіст і довгі вушка. Вуха білки великі і витягнуті, іноді з пензликами на кінці. Лапки сильні, з міцними і гострими кігтями. Завдяки сильним лапам гризуни так легко лазять по деревах.</a:t>
            </a:r>
            <a:r>
              <a:rPr lang="pl-PL" dirty="0" smtClean="0"/>
              <a:t> </a:t>
            </a:r>
            <a:r>
              <a:rPr lang="pl-PL" dirty="0" err="1" smtClean="0"/>
              <a:t>Доросла</a:t>
            </a:r>
            <a:r>
              <a:rPr lang="pl-PL" dirty="0" smtClean="0"/>
              <a:t> </a:t>
            </a:r>
            <a:r>
              <a:rPr lang="pl-PL" dirty="0" err="1" smtClean="0"/>
              <a:t>білка</a:t>
            </a:r>
            <a:r>
              <a:rPr lang="pl-PL" dirty="0" smtClean="0"/>
              <a:t> </a:t>
            </a:r>
            <a:r>
              <a:rPr lang="pl-PL" dirty="0" err="1" smtClean="0"/>
              <a:t>має</a:t>
            </a:r>
            <a:r>
              <a:rPr lang="pl-PL" dirty="0" smtClean="0"/>
              <a:t> </a:t>
            </a:r>
            <a:r>
              <a:rPr lang="pl-PL" dirty="0" err="1" smtClean="0"/>
              <a:t>великий</a:t>
            </a:r>
            <a:r>
              <a:rPr lang="pl-PL" dirty="0" smtClean="0"/>
              <a:t> </a:t>
            </a:r>
            <a:r>
              <a:rPr lang="pl-PL" dirty="0" err="1" smtClean="0"/>
              <a:t>хвіст</a:t>
            </a:r>
            <a:r>
              <a:rPr lang="pl-PL" dirty="0" smtClean="0"/>
              <a:t>, </a:t>
            </a:r>
            <a:r>
              <a:rPr lang="pl-PL" dirty="0" err="1" smtClean="0"/>
              <a:t>який</a:t>
            </a:r>
            <a:r>
              <a:rPr lang="pl-PL" dirty="0" smtClean="0"/>
              <a:t> </a:t>
            </a:r>
            <a:r>
              <a:rPr lang="pl-PL" dirty="0" err="1" smtClean="0"/>
              <a:t>становить</a:t>
            </a:r>
            <a:r>
              <a:rPr lang="pl-PL" dirty="0" smtClean="0"/>
              <a:t> 2/3 </a:t>
            </a:r>
            <a:r>
              <a:rPr lang="pl-PL" dirty="0" err="1" smtClean="0"/>
              <a:t>всього</a:t>
            </a:r>
            <a:r>
              <a:rPr lang="pl-PL" dirty="0" smtClean="0"/>
              <a:t> </a:t>
            </a:r>
            <a:r>
              <a:rPr lang="pl-PL" dirty="0" err="1" smtClean="0"/>
              <a:t>тіла</a:t>
            </a:r>
            <a:r>
              <a:rPr lang="pl-PL" dirty="0" smtClean="0"/>
              <a:t> і </a:t>
            </a:r>
            <a:r>
              <a:rPr lang="pl-PL" dirty="0" err="1" smtClean="0"/>
              <a:t>служить</a:t>
            </a:r>
            <a:r>
              <a:rPr lang="pl-PL" dirty="0" smtClean="0"/>
              <a:t> </a:t>
            </a:r>
            <a:r>
              <a:rPr lang="pl-PL" dirty="0" err="1" smtClean="0"/>
              <a:t>їй</a:t>
            </a:r>
            <a:r>
              <a:rPr lang="pl-PL" dirty="0" smtClean="0"/>
              <a:t> «</a:t>
            </a:r>
            <a:r>
              <a:rPr lang="pl-PL" dirty="0" err="1" smtClean="0"/>
              <a:t>кермом</a:t>
            </a:r>
            <a:r>
              <a:rPr lang="pl-PL" dirty="0" smtClean="0"/>
              <a:t>» в </a:t>
            </a:r>
            <a:r>
              <a:rPr lang="pl-PL" dirty="0" err="1" smtClean="0"/>
              <a:t>польотах</a:t>
            </a:r>
            <a:r>
              <a:rPr lang="pl-PL" dirty="0" smtClean="0"/>
              <a:t>. </a:t>
            </a:r>
            <a:r>
              <a:rPr lang="pl-PL" dirty="0" err="1" smtClean="0"/>
              <a:t>Вона</a:t>
            </a:r>
            <a:r>
              <a:rPr lang="pl-PL" dirty="0" smtClean="0"/>
              <a:t> </a:t>
            </a:r>
            <a:r>
              <a:rPr lang="pl-PL" dirty="0" err="1" smtClean="0"/>
              <a:t>ловить</a:t>
            </a:r>
            <a:r>
              <a:rPr lang="pl-PL" dirty="0" smtClean="0"/>
              <a:t> </a:t>
            </a:r>
            <a:r>
              <a:rPr lang="pl-PL" dirty="0" err="1" smtClean="0"/>
              <a:t>їм</a:t>
            </a:r>
            <a:r>
              <a:rPr lang="pl-PL" dirty="0" smtClean="0"/>
              <a:t> </a:t>
            </a:r>
            <a:r>
              <a:rPr lang="pl-PL" dirty="0" err="1" smtClean="0"/>
              <a:t>потоки</a:t>
            </a:r>
            <a:r>
              <a:rPr lang="pl-PL" dirty="0" smtClean="0"/>
              <a:t> </a:t>
            </a:r>
            <a:r>
              <a:rPr lang="pl-PL" dirty="0" err="1" smtClean="0"/>
              <a:t>повітря</a:t>
            </a:r>
            <a:r>
              <a:rPr lang="pl-PL" dirty="0" smtClean="0"/>
              <a:t> і </a:t>
            </a:r>
            <a:r>
              <a:rPr lang="pl-PL" dirty="0" err="1" smtClean="0"/>
              <a:t>балансує</a:t>
            </a:r>
            <a:r>
              <a:rPr lang="pl-PL" dirty="0" smtClean="0"/>
              <a:t>. </a:t>
            </a:r>
            <a:r>
              <a:rPr lang="pl-PL" dirty="0" err="1" smtClean="0"/>
              <a:t>Також</a:t>
            </a:r>
            <a:r>
              <a:rPr lang="pl-PL" dirty="0" smtClean="0"/>
              <a:t> </a:t>
            </a:r>
            <a:r>
              <a:rPr lang="pl-PL" dirty="0" err="1" smtClean="0"/>
              <a:t>хвостом</a:t>
            </a:r>
            <a:r>
              <a:rPr lang="pl-PL" dirty="0" smtClean="0"/>
              <a:t> </a:t>
            </a:r>
            <a:r>
              <a:rPr lang="pl-PL" dirty="0" err="1" smtClean="0"/>
              <a:t>білки</a:t>
            </a:r>
            <a:r>
              <a:rPr lang="pl-PL" dirty="0" smtClean="0"/>
              <a:t> </a:t>
            </a:r>
            <a:r>
              <a:rPr lang="pl-PL" dirty="0" err="1" smtClean="0"/>
              <a:t>ховаються</a:t>
            </a:r>
            <a:r>
              <a:rPr lang="pl-PL" dirty="0" smtClean="0"/>
              <a:t>, </a:t>
            </a:r>
            <a:r>
              <a:rPr lang="pl-PL" dirty="0" err="1" smtClean="0"/>
              <a:t>коли</a:t>
            </a:r>
            <a:r>
              <a:rPr lang="pl-PL" dirty="0" smtClean="0"/>
              <a:t> </a:t>
            </a:r>
            <a:r>
              <a:rPr lang="pl-PL" dirty="0" err="1" smtClean="0"/>
              <a:t>сплять</a:t>
            </a:r>
            <a:r>
              <a:rPr lang="pl-PL" dirty="0" smtClean="0"/>
              <a:t>. </a:t>
            </a:r>
            <a:r>
              <a:rPr lang="pl-PL" dirty="0" err="1" smtClean="0"/>
              <a:t>Ці</a:t>
            </a:r>
            <a:r>
              <a:rPr lang="pl-PL" dirty="0" smtClean="0"/>
              <a:t> </a:t>
            </a:r>
            <a:r>
              <a:rPr lang="pl-PL" dirty="0" err="1" smtClean="0"/>
              <a:t>тваринки</a:t>
            </a:r>
            <a:r>
              <a:rPr lang="pl-PL" dirty="0" smtClean="0"/>
              <a:t> </a:t>
            </a:r>
            <a:r>
              <a:rPr lang="pl-PL" dirty="0" err="1" smtClean="0"/>
              <a:t>дуже</a:t>
            </a:r>
            <a:r>
              <a:rPr lang="pl-PL" dirty="0" smtClean="0"/>
              <a:t> </a:t>
            </a:r>
            <a:r>
              <a:rPr lang="pl-PL" dirty="0" err="1" smtClean="0"/>
              <a:t>уважні</a:t>
            </a:r>
            <a:r>
              <a:rPr lang="pl-PL" dirty="0" smtClean="0"/>
              <a:t> </a:t>
            </a:r>
            <a:r>
              <a:rPr lang="pl-PL" dirty="0" err="1" smtClean="0"/>
              <a:t>до</a:t>
            </a:r>
            <a:r>
              <a:rPr lang="pl-PL" dirty="0" smtClean="0"/>
              <a:t> </a:t>
            </a:r>
            <a:r>
              <a:rPr lang="pl-PL" dirty="0" err="1" smtClean="0"/>
              <a:t>даної</a:t>
            </a:r>
            <a:r>
              <a:rPr lang="pl-PL" dirty="0" smtClean="0"/>
              <a:t> </a:t>
            </a:r>
            <a:r>
              <a:rPr lang="pl-PL" dirty="0" err="1" smtClean="0"/>
              <a:t>частини</a:t>
            </a:r>
            <a:r>
              <a:rPr lang="pl-PL" dirty="0" smtClean="0"/>
              <a:t> </a:t>
            </a:r>
            <a:r>
              <a:rPr lang="pl-PL" dirty="0" err="1" smtClean="0"/>
              <a:t>свого</a:t>
            </a:r>
            <a:r>
              <a:rPr lang="pl-PL" dirty="0" smtClean="0"/>
              <a:t> </a:t>
            </a:r>
            <a:r>
              <a:rPr lang="pl-PL" dirty="0" err="1" smtClean="0"/>
              <a:t>тіла</a:t>
            </a:r>
            <a:r>
              <a:rPr lang="pl-PL" dirty="0" smtClean="0"/>
              <a:t>, </a:t>
            </a:r>
            <a:r>
              <a:rPr lang="pl-PL" dirty="0" err="1" smtClean="0"/>
              <a:t>саме</a:t>
            </a:r>
            <a:r>
              <a:rPr lang="pl-PL" dirty="0" smtClean="0"/>
              <a:t> </a:t>
            </a:r>
            <a:r>
              <a:rPr lang="pl-PL" dirty="0" err="1" smtClean="0"/>
              <a:t>хвіст</a:t>
            </a:r>
            <a:r>
              <a:rPr lang="pl-PL" dirty="0" smtClean="0"/>
              <a:t> </a:t>
            </a:r>
            <a:r>
              <a:rPr lang="pl-PL" dirty="0" err="1" smtClean="0"/>
              <a:t>білки</a:t>
            </a:r>
            <a:r>
              <a:rPr lang="pl-PL" dirty="0" smtClean="0"/>
              <a:t> є </a:t>
            </a:r>
            <a:r>
              <a:rPr lang="pl-PL" dirty="0" err="1" smtClean="0"/>
              <a:t>показником</a:t>
            </a:r>
            <a:r>
              <a:rPr lang="pl-PL" dirty="0" smtClean="0"/>
              <a:t> </a:t>
            </a:r>
            <a:r>
              <a:rPr lang="pl-PL" dirty="0" err="1" smtClean="0"/>
              <a:t>її</a:t>
            </a:r>
            <a:r>
              <a:rPr lang="pl-PL" dirty="0" smtClean="0"/>
              <a:t> </a:t>
            </a:r>
            <a:r>
              <a:rPr lang="pl-PL" dirty="0" err="1" smtClean="0"/>
              <a:t>здоров’я</a:t>
            </a:r>
            <a:r>
              <a:rPr lang="pl-PL" dirty="0" smtClean="0"/>
              <a:t>. В </a:t>
            </a:r>
            <a:r>
              <a:rPr lang="pl-PL" dirty="0" err="1" smtClean="0"/>
              <a:t>основному</a:t>
            </a:r>
            <a:r>
              <a:rPr lang="pl-PL" dirty="0" smtClean="0"/>
              <a:t>, </a:t>
            </a:r>
            <a:r>
              <a:rPr lang="pl-PL" dirty="0" err="1" smtClean="0"/>
              <a:t>білка</a:t>
            </a:r>
            <a:r>
              <a:rPr lang="pl-PL" dirty="0" smtClean="0"/>
              <a:t> </a:t>
            </a:r>
            <a:r>
              <a:rPr lang="pl-PL" dirty="0" err="1" smtClean="0"/>
              <a:t>харчується</a:t>
            </a:r>
            <a:r>
              <a:rPr lang="pl-PL" dirty="0" smtClean="0"/>
              <a:t> </a:t>
            </a:r>
            <a:r>
              <a:rPr lang="pl-PL" dirty="0" err="1" smtClean="0"/>
              <a:t>горіхами</a:t>
            </a:r>
            <a:r>
              <a:rPr lang="pl-PL" dirty="0" smtClean="0"/>
              <a:t>, </a:t>
            </a:r>
            <a:r>
              <a:rPr lang="pl-PL" dirty="0" err="1" smtClean="0"/>
              <a:t>жолудями</a:t>
            </a:r>
            <a:r>
              <a:rPr lang="pl-PL" dirty="0" smtClean="0"/>
              <a:t>, </a:t>
            </a:r>
            <a:r>
              <a:rPr lang="pl-PL" dirty="0" err="1" smtClean="0"/>
              <a:t>насінням</a:t>
            </a:r>
            <a:r>
              <a:rPr lang="pl-PL" dirty="0" smtClean="0"/>
              <a:t> </a:t>
            </a:r>
            <a:r>
              <a:rPr lang="pl-PL" dirty="0" err="1" smtClean="0"/>
              <a:t>хвойних</a:t>
            </a:r>
            <a:r>
              <a:rPr lang="pl-PL" dirty="0" smtClean="0"/>
              <a:t> </a:t>
            </a:r>
            <a:r>
              <a:rPr lang="pl-PL" dirty="0" err="1" smtClean="0"/>
              <a:t>дерев</a:t>
            </a:r>
            <a:r>
              <a:rPr lang="pl-PL" dirty="0" smtClean="0"/>
              <a:t>: </a:t>
            </a:r>
            <a:r>
              <a:rPr lang="pl-PL" dirty="0" err="1" smtClean="0"/>
              <a:t>їли</a:t>
            </a:r>
            <a:r>
              <a:rPr lang="pl-PL" dirty="0" smtClean="0"/>
              <a:t>, </a:t>
            </a:r>
            <a:r>
              <a:rPr lang="pl-PL" dirty="0" err="1" smtClean="0"/>
              <a:t>сосни</a:t>
            </a:r>
            <a:r>
              <a:rPr lang="pl-PL" dirty="0" smtClean="0"/>
              <a:t>, </a:t>
            </a:r>
            <a:r>
              <a:rPr lang="pl-PL" dirty="0" err="1" smtClean="0"/>
              <a:t>кедра</a:t>
            </a:r>
            <a:r>
              <a:rPr lang="pl-PL" dirty="0" smtClean="0"/>
              <a:t>, </a:t>
            </a:r>
            <a:r>
              <a:rPr lang="pl-PL" dirty="0" err="1" smtClean="0"/>
              <a:t>модрини</a:t>
            </a:r>
            <a:r>
              <a:rPr lang="pl-PL" dirty="0" smtClean="0"/>
              <a:t>, </a:t>
            </a:r>
            <a:r>
              <a:rPr lang="pl-PL" dirty="0" err="1" smtClean="0"/>
              <a:t>ялиці</a:t>
            </a:r>
            <a:r>
              <a:rPr lang="pl-PL" dirty="0" smtClean="0"/>
              <a:t>. </a:t>
            </a:r>
            <a:r>
              <a:rPr lang="pl-PL" dirty="0" err="1" smtClean="0"/>
              <a:t>Раціон</a:t>
            </a:r>
            <a:r>
              <a:rPr lang="pl-PL" dirty="0" smtClean="0"/>
              <a:t> </a:t>
            </a:r>
            <a:r>
              <a:rPr lang="pl-PL" dirty="0" err="1" smtClean="0"/>
              <a:t>білки</a:t>
            </a:r>
            <a:r>
              <a:rPr lang="pl-PL" dirty="0" smtClean="0"/>
              <a:t> </a:t>
            </a:r>
            <a:r>
              <a:rPr lang="pl-PL" dirty="0" err="1" smtClean="0"/>
              <a:t>включає</a:t>
            </a:r>
            <a:r>
              <a:rPr lang="pl-PL" dirty="0" smtClean="0"/>
              <a:t> в </a:t>
            </a:r>
            <a:r>
              <a:rPr lang="pl-PL" dirty="0" err="1" smtClean="0"/>
              <a:t>себе</a:t>
            </a:r>
            <a:r>
              <a:rPr lang="pl-PL" dirty="0" smtClean="0"/>
              <a:t> </a:t>
            </a:r>
            <a:r>
              <a:rPr lang="pl-PL" dirty="0" err="1" smtClean="0"/>
              <a:t>гриби</a:t>
            </a:r>
            <a:r>
              <a:rPr lang="pl-PL" dirty="0" smtClean="0"/>
              <a:t> і </a:t>
            </a:r>
            <a:r>
              <a:rPr lang="pl-PL" dirty="0" err="1" smtClean="0"/>
              <a:t>різні</a:t>
            </a:r>
            <a:r>
              <a:rPr lang="pl-PL" dirty="0" smtClean="0"/>
              <a:t> </a:t>
            </a:r>
            <a:r>
              <a:rPr lang="pl-PL" dirty="0" err="1" smtClean="0"/>
              <a:t>зерна</a:t>
            </a:r>
            <a:r>
              <a:rPr lang="pl-PL" dirty="0" smtClean="0"/>
              <a:t>. </a:t>
            </a:r>
            <a:r>
              <a:rPr lang="pl-PL" dirty="0" err="1" smtClean="0"/>
              <a:t>Крім</a:t>
            </a:r>
            <a:r>
              <a:rPr lang="pl-PL" dirty="0" smtClean="0"/>
              <a:t> </a:t>
            </a:r>
            <a:r>
              <a:rPr lang="pl-PL" dirty="0" err="1" smtClean="0"/>
              <a:t>рослинної</a:t>
            </a:r>
            <a:r>
              <a:rPr lang="pl-PL" dirty="0" smtClean="0"/>
              <a:t> </a:t>
            </a:r>
            <a:r>
              <a:rPr lang="pl-PL" dirty="0" err="1" smtClean="0"/>
              <a:t>їжі</a:t>
            </a:r>
            <a:r>
              <a:rPr lang="pl-PL" dirty="0" smtClean="0"/>
              <a:t> </a:t>
            </a:r>
            <a:r>
              <a:rPr lang="pl-PL" dirty="0" err="1" smtClean="0"/>
              <a:t>вона</a:t>
            </a:r>
            <a:r>
              <a:rPr lang="pl-PL" dirty="0" smtClean="0"/>
              <a:t> </a:t>
            </a:r>
            <a:r>
              <a:rPr lang="pl-PL" dirty="0" err="1" smtClean="0"/>
              <a:t>може</a:t>
            </a:r>
            <a:r>
              <a:rPr lang="pl-PL" dirty="0" smtClean="0"/>
              <a:t> </a:t>
            </a:r>
            <a:r>
              <a:rPr lang="pl-PL" dirty="0" err="1" smtClean="0"/>
              <a:t>харчуватися</a:t>
            </a:r>
            <a:r>
              <a:rPr lang="pl-PL" dirty="0" smtClean="0"/>
              <a:t> </a:t>
            </a:r>
            <a:r>
              <a:rPr lang="pl-PL" dirty="0" err="1" smtClean="0"/>
              <a:t>різними</a:t>
            </a:r>
            <a:r>
              <a:rPr lang="pl-PL" dirty="0" smtClean="0"/>
              <a:t> </a:t>
            </a:r>
            <a:r>
              <a:rPr lang="pl-PL" dirty="0" err="1" smtClean="0"/>
              <a:t>жуками</a:t>
            </a:r>
            <a:r>
              <a:rPr lang="pl-PL" dirty="0" smtClean="0"/>
              <a:t>, </a:t>
            </a:r>
            <a:r>
              <a:rPr lang="pl-PL" dirty="0" err="1" smtClean="0"/>
              <a:t>жабами</a:t>
            </a:r>
            <a:r>
              <a:rPr lang="pl-PL" dirty="0" smtClean="0"/>
              <a:t>, </a:t>
            </a:r>
            <a:r>
              <a:rPr lang="pl-PL" dirty="0" err="1" smtClean="0"/>
              <a:t>ящірками</a:t>
            </a:r>
            <a:r>
              <a:rPr lang="pl-PL" dirty="0" smtClean="0"/>
              <a:t>, </a:t>
            </a:r>
            <a:r>
              <a:rPr lang="pl-PL" dirty="0" err="1" smtClean="0"/>
              <a:t>пташенятами</a:t>
            </a:r>
            <a:r>
              <a:rPr lang="pl-PL" dirty="0" smtClean="0"/>
              <a:t> </a:t>
            </a:r>
            <a:r>
              <a:rPr lang="pl-PL" dirty="0" err="1" smtClean="0"/>
              <a:t>птахів</a:t>
            </a:r>
            <a:r>
              <a:rPr lang="pl-PL" dirty="0" smtClean="0"/>
              <a:t>.</a:t>
            </a:r>
            <a:r>
              <a:rPr lang="ru-RU" dirty="0" smtClean="0"/>
              <a:t> За тижневий період білка може з’їсти їжу масою, рівній масі власного тіла</a:t>
            </a:r>
            <a:r>
              <a:rPr lang="uk-UA" dirty="0" smtClean="0"/>
              <a:t>. </a:t>
            </a:r>
            <a:r>
              <a:rPr lang="ru-RU" dirty="0" smtClean="0"/>
              <a:t>Самець білки витрачає більше часу на догляд за своєю шубкою, ніж самка. Білка вважається найчистішим гризуном</a:t>
            </a:r>
            <a:r>
              <a:rPr lang="uk-UA" dirty="0" smtClean="0"/>
              <a:t>. </a:t>
            </a:r>
            <a:r>
              <a:rPr lang="ru-RU" dirty="0" smtClean="0"/>
              <a:t>При падінні з висоти до 30 метрів білка не отримає ніяких пошкоджень. Це відбувається завдяки будові тільця і ​​великим хвоста, який служить їй як парашут</a:t>
            </a:r>
            <a:endParaRPr lang="pl-PL" dirty="0" smtClean="0"/>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Группа 1"/>
          <p:cNvGrpSpPr>
            <a:grpSpLocks/>
          </p:cNvGrpSpPr>
          <p:nvPr/>
        </p:nvGrpSpPr>
        <p:grpSpPr bwMode="auto">
          <a:xfrm>
            <a:off x="1042988" y="-1466850"/>
            <a:ext cx="6715125" cy="3592513"/>
            <a:chOff x="607288" y="-815361"/>
            <a:chExt cx="7925152" cy="5283634"/>
          </a:xfrm>
        </p:grpSpPr>
        <p:sp>
          <p:nvSpPr>
            <p:cNvPr id="16390" name="Прямоугольник 4"/>
            <p:cNvSpPr>
              <a:spLocks noChangeArrowheads="1"/>
            </p:cNvSpPr>
            <p:nvPr/>
          </p:nvSpPr>
          <p:spPr bwMode="auto">
            <a:xfrm>
              <a:off x="607288" y="-815361"/>
              <a:ext cx="7925152" cy="539336"/>
            </a:xfrm>
            <a:prstGeom prst="rect">
              <a:avLst/>
            </a:prstGeom>
            <a:noFill/>
            <a:ln w="9525">
              <a:noFill/>
              <a:miter lim="800000"/>
              <a:headEnd/>
              <a:tailEnd/>
            </a:ln>
          </p:spPr>
          <p:txBody>
            <a:bodyPr>
              <a:spAutoFit/>
            </a:bodyPr>
            <a:lstStyle/>
            <a:p>
              <a:pPr algn="ctr"/>
              <a:endParaRPr lang="ru-RU">
                <a:solidFill>
                  <a:srgbClr val="77933C"/>
                </a:solidFill>
                <a:cs typeface="Arial" charset="0"/>
              </a:endParaRPr>
            </a:p>
          </p:txBody>
        </p:sp>
        <p:sp>
          <p:nvSpPr>
            <p:cNvPr id="16391" name="Прямоугольник 3"/>
            <p:cNvSpPr>
              <a:spLocks noChangeArrowheads="1"/>
            </p:cNvSpPr>
            <p:nvPr/>
          </p:nvSpPr>
          <p:spPr bwMode="auto">
            <a:xfrm>
              <a:off x="1366079" y="3884575"/>
              <a:ext cx="6491880" cy="583698"/>
            </a:xfrm>
            <a:prstGeom prst="rect">
              <a:avLst/>
            </a:prstGeom>
            <a:noFill/>
            <a:ln w="9525">
              <a:noFill/>
              <a:miter lim="800000"/>
              <a:headEnd/>
              <a:tailEnd/>
            </a:ln>
          </p:spPr>
          <p:txBody>
            <a:bodyPr>
              <a:spAutoFit/>
            </a:bodyPr>
            <a:lstStyle/>
            <a:p>
              <a:pPr algn="ctr"/>
              <a:endParaRPr lang="ru-RU" sz="2000">
                <a:solidFill>
                  <a:srgbClr val="77933C"/>
                </a:solidFill>
                <a:latin typeface="Monotype Corsiva" pitchFamily="66" charset="0"/>
                <a:cs typeface="Arial" charset="0"/>
              </a:endParaRPr>
            </a:p>
          </p:txBody>
        </p:sp>
      </p:grpSp>
      <p:sp>
        <p:nvSpPr>
          <p:cNvPr id="16386" name="TextBox 6"/>
          <p:cNvSpPr txBox="1">
            <a:spLocks noChangeArrowheads="1"/>
          </p:cNvSpPr>
          <p:nvPr/>
        </p:nvSpPr>
        <p:spPr bwMode="auto">
          <a:xfrm>
            <a:off x="1692275" y="1125538"/>
            <a:ext cx="5759450" cy="457200"/>
          </a:xfrm>
          <a:prstGeom prst="rect">
            <a:avLst/>
          </a:prstGeom>
          <a:noFill/>
          <a:ln w="9525">
            <a:noFill/>
            <a:miter lim="800000"/>
            <a:headEnd/>
            <a:tailEnd/>
          </a:ln>
        </p:spPr>
        <p:txBody>
          <a:bodyPr>
            <a:spAutoFit/>
          </a:bodyPr>
          <a:lstStyle/>
          <a:p>
            <a:pPr algn="ctr"/>
            <a:r>
              <a:rPr lang="ru-RU" sz="2400">
                <a:solidFill>
                  <a:srgbClr val="77933C"/>
                </a:solidFill>
                <a:latin typeface="Monotype Corsiva" pitchFamily="66" charset="0"/>
              </a:rPr>
              <a:t> </a:t>
            </a:r>
          </a:p>
        </p:txBody>
      </p:sp>
      <p:sp>
        <p:nvSpPr>
          <p:cNvPr id="16387" name="Text Box 6"/>
          <p:cNvSpPr txBox="1">
            <a:spLocks noChangeArrowheads="1"/>
          </p:cNvSpPr>
          <p:nvPr/>
        </p:nvSpPr>
        <p:spPr bwMode="auto">
          <a:xfrm>
            <a:off x="3471863" y="1865313"/>
            <a:ext cx="184150" cy="366712"/>
          </a:xfrm>
          <a:prstGeom prst="rect">
            <a:avLst/>
          </a:prstGeom>
          <a:noFill/>
          <a:ln w="9525">
            <a:noFill/>
            <a:miter lim="800000"/>
            <a:headEnd/>
            <a:tailEnd/>
          </a:ln>
        </p:spPr>
        <p:txBody>
          <a:bodyPr wrap="none">
            <a:spAutoFit/>
          </a:bodyPr>
          <a:lstStyle/>
          <a:p>
            <a:endParaRPr lang="ru-RU"/>
          </a:p>
        </p:txBody>
      </p:sp>
      <p:pic>
        <p:nvPicPr>
          <p:cNvPr id="16388" name="Picture 7" descr="fon-dlya-prezentacii-vesna-09"/>
          <p:cNvPicPr>
            <a:picLocks noChangeAspect="1" noChangeArrowheads="1"/>
          </p:cNvPicPr>
          <p:nvPr/>
        </p:nvPicPr>
        <p:blipFill>
          <a:blip r:embed="rId2" cstate="print"/>
          <a:srcRect/>
          <a:stretch>
            <a:fillRect/>
          </a:stretch>
        </p:blipFill>
        <p:spPr bwMode="auto">
          <a:xfrm>
            <a:off x="-180975" y="-171450"/>
            <a:ext cx="9525000" cy="7162800"/>
          </a:xfrm>
          <a:prstGeom prst="rect">
            <a:avLst/>
          </a:prstGeom>
          <a:noFill/>
          <a:ln w="9525">
            <a:noFill/>
            <a:miter lim="800000"/>
            <a:headEnd/>
            <a:tailEnd/>
          </a:ln>
        </p:spPr>
      </p:pic>
      <p:sp>
        <p:nvSpPr>
          <p:cNvPr id="16389" name="Text Box 8"/>
          <p:cNvSpPr txBox="1">
            <a:spLocks noChangeArrowheads="1"/>
          </p:cNvSpPr>
          <p:nvPr/>
        </p:nvSpPr>
        <p:spPr bwMode="auto">
          <a:xfrm>
            <a:off x="250825" y="549275"/>
            <a:ext cx="8893175" cy="5272088"/>
          </a:xfrm>
          <a:prstGeom prst="rect">
            <a:avLst/>
          </a:prstGeom>
          <a:noFill/>
          <a:ln w="9525">
            <a:noFill/>
            <a:miter lim="800000"/>
            <a:headEnd/>
            <a:tailEnd/>
          </a:ln>
        </p:spPr>
        <p:txBody>
          <a:bodyPr>
            <a:spAutoFit/>
          </a:bodyPr>
          <a:lstStyle/>
          <a:p>
            <a:pPr algn="ctr"/>
            <a:r>
              <a:rPr lang="ru-RU" sz="6000" b="1">
                <a:solidFill>
                  <a:schemeClr val="tx2"/>
                </a:solidFill>
              </a:rPr>
              <a:t>Психологічне налаштування:</a:t>
            </a:r>
          </a:p>
          <a:p>
            <a:pPr algn="ctr"/>
            <a:endParaRPr lang="uk-UA" sz="6000" b="1">
              <a:solidFill>
                <a:schemeClr val="tx2"/>
              </a:solidFill>
            </a:endParaRPr>
          </a:p>
          <a:p>
            <a:pPr algn="ctr"/>
            <a:r>
              <a:rPr lang="uk-UA" sz="3200" b="1">
                <a:solidFill>
                  <a:schemeClr val="hlink"/>
                </a:solidFill>
              </a:rPr>
              <a:t>Не просто слухали , а й чули .</a:t>
            </a:r>
          </a:p>
          <a:p>
            <a:pPr algn="ctr"/>
            <a:r>
              <a:rPr lang="uk-UA" sz="3200" b="1">
                <a:solidFill>
                  <a:schemeClr val="accent2"/>
                </a:solidFill>
              </a:rPr>
              <a:t>Не просто дивились, а й бачили.</a:t>
            </a:r>
          </a:p>
          <a:p>
            <a:pPr algn="ctr"/>
            <a:r>
              <a:rPr lang="uk-UA" sz="3200" b="1">
                <a:solidFill>
                  <a:srgbClr val="33CCFF"/>
                </a:solidFill>
              </a:rPr>
              <a:t>Не просто відповідали , а й міркували.</a:t>
            </a:r>
          </a:p>
          <a:p>
            <a:pPr algn="ctr"/>
            <a:r>
              <a:rPr lang="uk-UA" sz="3200" b="1">
                <a:solidFill>
                  <a:schemeClr val="hlink"/>
                </a:solidFill>
              </a:rPr>
              <a:t>Дружно й плідно працювали.</a:t>
            </a:r>
            <a:r>
              <a:rPr lang="uk-UA" sz="3200">
                <a:solidFill>
                  <a:schemeClr val="hlink"/>
                </a:solidFill>
              </a:rPr>
              <a:t> </a:t>
            </a:r>
            <a:endParaRPr lang="ru-RU" sz="3200" b="1">
              <a:solidFill>
                <a:schemeClr val="hlink"/>
              </a:solidFill>
            </a:endParaRPr>
          </a:p>
          <a:p>
            <a:endParaRPr lang="ru-RU" sz="3200" b="1">
              <a:solidFill>
                <a:schemeClr val="hlin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on-dlya-prezentacii-vesna-09"/>
          <p:cNvPicPr>
            <a:picLocks noChangeAspect="1" noChangeArrowheads="1"/>
          </p:cNvPicPr>
          <p:nvPr/>
        </p:nvPicPr>
        <p:blipFill>
          <a:blip r:embed="rId2" cstate="print"/>
          <a:srcRect/>
          <a:stretch>
            <a:fillRect/>
          </a:stretch>
        </p:blipFill>
        <p:spPr bwMode="auto">
          <a:xfrm>
            <a:off x="-190500" y="-152400"/>
            <a:ext cx="9525000" cy="7162800"/>
          </a:xfrm>
          <a:prstGeom prst="rect">
            <a:avLst/>
          </a:prstGeom>
          <a:noFill/>
          <a:ln w="9525">
            <a:noFill/>
            <a:miter lim="800000"/>
            <a:headEnd/>
            <a:tailEnd/>
          </a:ln>
        </p:spPr>
      </p:pic>
      <p:sp>
        <p:nvSpPr>
          <p:cNvPr id="46082" name="Text Box 4"/>
          <p:cNvSpPr txBox="1">
            <a:spLocks noChangeArrowheads="1"/>
          </p:cNvSpPr>
          <p:nvPr/>
        </p:nvSpPr>
        <p:spPr bwMode="auto">
          <a:xfrm>
            <a:off x="4192588" y="3160713"/>
            <a:ext cx="184150" cy="366712"/>
          </a:xfrm>
          <a:prstGeom prst="rect">
            <a:avLst/>
          </a:prstGeom>
          <a:noFill/>
          <a:ln w="9525">
            <a:noFill/>
            <a:miter lim="800000"/>
            <a:headEnd/>
            <a:tailEnd/>
          </a:ln>
        </p:spPr>
        <p:txBody>
          <a:bodyPr wrap="none">
            <a:spAutoFit/>
          </a:bodyPr>
          <a:lstStyle/>
          <a:p>
            <a:endParaRPr lang="ru-RU"/>
          </a:p>
        </p:txBody>
      </p:sp>
      <p:pic>
        <p:nvPicPr>
          <p:cNvPr id="46084" name="Picture 8" descr="giphy"/>
          <p:cNvPicPr>
            <a:picLocks noChangeAspect="1" noChangeArrowheads="1" noCrop="1"/>
          </p:cNvPicPr>
          <p:nvPr/>
        </p:nvPicPr>
        <p:blipFill>
          <a:blip r:embed="rId3" cstate="print"/>
          <a:srcRect/>
          <a:stretch>
            <a:fillRect/>
          </a:stretch>
        </p:blipFill>
        <p:spPr bwMode="auto">
          <a:xfrm>
            <a:off x="1331640" y="1758602"/>
            <a:ext cx="5184576" cy="4046661"/>
          </a:xfrm>
          <a:prstGeom prst="rect">
            <a:avLst/>
          </a:prstGeom>
          <a:noFill/>
          <a:ln w="9525">
            <a:noFill/>
            <a:miter lim="800000"/>
            <a:headEnd/>
            <a:tailEnd/>
          </a:ln>
        </p:spPr>
      </p:pic>
      <p:sp>
        <p:nvSpPr>
          <p:cNvPr id="46085" name="Rectangle 10"/>
          <p:cNvSpPr>
            <a:spLocks noChangeArrowheads="1"/>
          </p:cNvSpPr>
          <p:nvPr/>
        </p:nvSpPr>
        <p:spPr bwMode="auto">
          <a:xfrm>
            <a:off x="2383631" y="980728"/>
            <a:ext cx="4376737" cy="1555750"/>
          </a:xfrm>
          <a:prstGeom prst="rect">
            <a:avLst/>
          </a:prstGeom>
          <a:noFill/>
          <a:ln w="9525">
            <a:noFill/>
            <a:miter lim="800000"/>
            <a:headEnd/>
            <a:tailEnd/>
          </a:ln>
        </p:spPr>
        <p:txBody>
          <a:bodyPr wrap="none">
            <a:spAutoFit/>
          </a:bodyPr>
          <a:lstStyle/>
          <a:p>
            <a:pPr algn="ctr"/>
            <a:r>
              <a:rPr lang="uk-UA" sz="4800" b="1" dirty="0">
                <a:solidFill>
                  <a:schemeClr val="tx2"/>
                </a:solidFill>
              </a:rPr>
              <a:t>Гра </a:t>
            </a:r>
          </a:p>
          <a:p>
            <a:pPr algn="ctr"/>
            <a:r>
              <a:rPr lang="uk-UA" sz="4800" b="1" dirty="0">
                <a:solidFill>
                  <a:schemeClr val="tx2"/>
                </a:solidFill>
              </a:rPr>
              <a:t>“Букет квітів”</a:t>
            </a:r>
            <a:endParaRPr lang="ru-RU" sz="4800" b="1" dirty="0">
              <a:solidFill>
                <a:schemeClr val="tx2"/>
              </a:solidFill>
            </a:endParaRPr>
          </a:p>
        </p:txBody>
      </p:sp>
      <p:pic>
        <p:nvPicPr>
          <p:cNvPr id="8" name="Picture 2" descr="Ð ÐµÐ·ÑÐ»ÑÑÐ°Ñ Ð¿Ð¾ÑÑÐºÑ Ð·Ð¾Ð±ÑÐ°Ð¶ÐµÐ½Ñ Ð·Ð° Ð·Ð°Ð¿Ð¸ÑÐ¾Ð¼ &quot;ÑÐ¸ÐºÑÐ¸ÐºÐ¸ ÐºÐ°ÑÑÐ¸Ð½Ðº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29000"/>
            <a:ext cx="24482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Ð ÐµÐ·ÑÐ»ÑÑÐ°Ñ Ð¿Ð¾ÑÑÐºÑ Ð·Ð¾Ð±ÑÐ°Ð¶ÐµÐ½Ñ Ð·Ð° Ð·Ð°Ð¿Ð¸ÑÐ¾Ð¼ &quot;ÑÐ¸ÐºÑÐ¸ÐºÐ¸ ÐºÐ°ÑÑÐ¸Ð½ÐºÐ¸&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5329" y="3344069"/>
            <a:ext cx="2195736" cy="2717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fon-dlya-prezentacii-vesna-09"/>
          <p:cNvPicPr>
            <a:picLocks noChangeAspect="1" noChangeArrowheads="1"/>
          </p:cNvPicPr>
          <p:nvPr/>
        </p:nvPicPr>
        <p:blipFill>
          <a:blip r:embed="rId2" cstate="print"/>
          <a:srcRect/>
          <a:stretch>
            <a:fillRect/>
          </a:stretch>
        </p:blipFill>
        <p:spPr bwMode="auto">
          <a:xfrm>
            <a:off x="0" y="-77215"/>
            <a:ext cx="9525000" cy="7162800"/>
          </a:xfrm>
          <a:prstGeom prst="rect">
            <a:avLst/>
          </a:prstGeom>
          <a:noFill/>
          <a:ln w="9525">
            <a:noFill/>
            <a:miter lim="800000"/>
            <a:headEnd/>
            <a:tailEnd/>
          </a:ln>
        </p:spPr>
      </p:pic>
      <p:sp>
        <p:nvSpPr>
          <p:cNvPr id="47107" name="Text Box 4"/>
          <p:cNvSpPr txBox="1">
            <a:spLocks noChangeArrowheads="1"/>
          </p:cNvSpPr>
          <p:nvPr/>
        </p:nvSpPr>
        <p:spPr bwMode="auto">
          <a:xfrm>
            <a:off x="3543300" y="2439988"/>
            <a:ext cx="184150" cy="366712"/>
          </a:xfrm>
          <a:prstGeom prst="rect">
            <a:avLst/>
          </a:prstGeom>
          <a:noFill/>
          <a:ln w="9525">
            <a:noFill/>
            <a:miter lim="800000"/>
            <a:headEnd/>
            <a:tailEnd/>
          </a:ln>
        </p:spPr>
        <p:txBody>
          <a:bodyPr wrap="none">
            <a:spAutoFit/>
          </a:bodyPr>
          <a:lstStyle/>
          <a:p>
            <a:endParaRPr lang="ru-RU"/>
          </a:p>
        </p:txBody>
      </p:sp>
      <p:pic>
        <p:nvPicPr>
          <p:cNvPr id="47110" name="Picture 2" descr="D:\ДОКУМЕНТАЦИЯ\ПРЕЗЕНТАЦІЇ\шаблоны\анимация\Школа\5f643dbb88b0.png"/>
          <p:cNvPicPr>
            <a:picLocks noChangeAspect="1" noChangeArrowheads="1"/>
          </p:cNvPicPr>
          <p:nvPr/>
        </p:nvPicPr>
        <p:blipFill>
          <a:blip r:embed="rId3" cstate="print"/>
          <a:srcRect/>
          <a:stretch>
            <a:fillRect/>
          </a:stretch>
        </p:blipFill>
        <p:spPr bwMode="auto">
          <a:xfrm>
            <a:off x="1187450" y="4365625"/>
            <a:ext cx="4310063" cy="2659063"/>
          </a:xfrm>
          <a:prstGeom prst="rect">
            <a:avLst/>
          </a:prstGeom>
          <a:noFill/>
          <a:ln w="9525">
            <a:noFill/>
            <a:miter lim="800000"/>
            <a:headEnd/>
            <a:tailEnd/>
          </a:ln>
        </p:spPr>
      </p:pic>
      <p:sp>
        <p:nvSpPr>
          <p:cNvPr id="2" name="Прямоугольник 1"/>
          <p:cNvSpPr/>
          <p:nvPr/>
        </p:nvSpPr>
        <p:spPr>
          <a:xfrm>
            <a:off x="1691680" y="545852"/>
            <a:ext cx="6480720" cy="4154984"/>
          </a:xfrm>
          <a:prstGeom prst="rect">
            <a:avLst/>
          </a:prstGeom>
        </p:spPr>
        <p:txBody>
          <a:bodyPr wrap="square">
            <a:spAutoFit/>
          </a:bodyPr>
          <a:lstStyle/>
          <a:p>
            <a:pPr algn="ctr"/>
            <a:r>
              <a:rPr lang="uk-UA" sz="4000" b="1" dirty="0">
                <a:solidFill>
                  <a:schemeClr val="tx2"/>
                </a:solidFill>
              </a:rPr>
              <a:t>Гра “</a:t>
            </a:r>
            <a:r>
              <a:rPr lang="uk-UA" sz="4000" b="1" dirty="0" err="1">
                <a:solidFill>
                  <a:schemeClr val="tx2"/>
                </a:solidFill>
              </a:rPr>
              <a:t>Вихваляночка</a:t>
            </a:r>
            <a:r>
              <a:rPr lang="uk-UA" sz="4000" b="1" dirty="0">
                <a:solidFill>
                  <a:schemeClr val="tx2"/>
                </a:solidFill>
              </a:rPr>
              <a:t>”</a:t>
            </a:r>
          </a:p>
          <a:p>
            <a:pPr algn="ctr"/>
            <a:endParaRPr lang="ru-RU" sz="3200" b="1" dirty="0"/>
          </a:p>
          <a:p>
            <a:pPr algn="ctr"/>
            <a:r>
              <a:rPr lang="ru-RU" sz="3200" b="1" dirty="0" err="1">
                <a:solidFill>
                  <a:schemeClr val="accent2"/>
                </a:solidFill>
              </a:rPr>
              <a:t>Сьогодні</a:t>
            </a:r>
            <a:r>
              <a:rPr lang="ru-RU" sz="3200" b="1" dirty="0">
                <a:solidFill>
                  <a:schemeClr val="accent2"/>
                </a:solidFill>
              </a:rPr>
              <a:t> на </a:t>
            </a:r>
            <a:r>
              <a:rPr lang="ru-RU" sz="3200" b="1" dirty="0" err="1">
                <a:solidFill>
                  <a:schemeClr val="accent2"/>
                </a:solidFill>
              </a:rPr>
              <a:t>уроці</a:t>
            </a:r>
            <a:r>
              <a:rPr lang="ru-RU" sz="3200" b="1" dirty="0">
                <a:solidFill>
                  <a:schemeClr val="accent2"/>
                </a:solidFill>
              </a:rPr>
              <a:t> я </a:t>
            </a:r>
            <a:r>
              <a:rPr lang="ru-RU" sz="3200" b="1" dirty="0" err="1">
                <a:solidFill>
                  <a:schemeClr val="accent2"/>
                </a:solidFill>
              </a:rPr>
              <a:t>дізнався</a:t>
            </a:r>
            <a:r>
              <a:rPr lang="ru-RU" sz="3200" b="1" dirty="0">
                <a:solidFill>
                  <a:schemeClr val="accent2"/>
                </a:solidFill>
              </a:rPr>
              <a:t> (</a:t>
            </a:r>
            <a:r>
              <a:rPr lang="ru-RU" sz="3200" b="1" dirty="0" err="1">
                <a:solidFill>
                  <a:schemeClr val="accent2"/>
                </a:solidFill>
              </a:rPr>
              <a:t>лася</a:t>
            </a:r>
            <a:r>
              <a:rPr lang="ru-RU" sz="3200" b="1" dirty="0">
                <a:solidFill>
                  <a:schemeClr val="accent2"/>
                </a:solidFill>
              </a:rPr>
              <a:t>)…</a:t>
            </a:r>
            <a:br>
              <a:rPr lang="ru-RU" sz="3200" b="1" dirty="0">
                <a:solidFill>
                  <a:schemeClr val="accent2"/>
                </a:solidFill>
              </a:rPr>
            </a:br>
            <a:endParaRPr lang="ru-RU" sz="3200" b="1" dirty="0">
              <a:solidFill>
                <a:schemeClr val="accent2"/>
              </a:solidFill>
            </a:endParaRPr>
          </a:p>
          <a:p>
            <a:pPr algn="ctr"/>
            <a:r>
              <a:rPr lang="ru-RU" sz="3200" b="1" dirty="0">
                <a:solidFill>
                  <a:schemeClr val="hlink"/>
                </a:solidFill>
              </a:rPr>
              <a:t>Я </a:t>
            </a:r>
            <a:r>
              <a:rPr lang="ru-RU" sz="3200" b="1" dirty="0" err="1">
                <a:solidFill>
                  <a:schemeClr val="hlink"/>
                </a:solidFill>
              </a:rPr>
              <a:t>навчився</a:t>
            </a:r>
            <a:r>
              <a:rPr lang="ru-RU" sz="3200" b="1" dirty="0">
                <a:solidFill>
                  <a:schemeClr val="hlink"/>
                </a:solidFill>
              </a:rPr>
              <a:t> …</a:t>
            </a:r>
          </a:p>
          <a:p>
            <a:pPr algn="ctr"/>
            <a:endParaRPr lang="uk-UA" sz="3200" b="1" dirty="0">
              <a:solidFill>
                <a:schemeClr val="hlink"/>
              </a:solidFill>
            </a:endParaRPr>
          </a:p>
          <a:p>
            <a:pPr algn="ctr"/>
            <a:r>
              <a:rPr lang="uk-UA" sz="3200" b="1" dirty="0">
                <a:solidFill>
                  <a:schemeClr val="accent1"/>
                </a:solidFill>
              </a:rPr>
              <a:t>Мені сподобалось …</a:t>
            </a:r>
            <a:endParaRPr lang="ru-RU" sz="3200" b="1" dirty="0">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n-dlya-prezentacii-vesna-09"/>
          <p:cNvPicPr>
            <a:picLocks noChangeAspect="1" noChangeArrowheads="1"/>
          </p:cNvPicPr>
          <p:nvPr/>
        </p:nvPicPr>
        <p:blipFill>
          <a:blip r:embed="rId2" cstate="print"/>
          <a:srcRect/>
          <a:stretch>
            <a:fillRect/>
          </a:stretch>
        </p:blipFill>
        <p:spPr bwMode="auto">
          <a:xfrm>
            <a:off x="0" y="-77215"/>
            <a:ext cx="9525000" cy="7162800"/>
          </a:xfrm>
          <a:prstGeom prst="rect">
            <a:avLst/>
          </a:prstGeom>
          <a:noFill/>
          <a:ln w="9525">
            <a:noFill/>
            <a:miter lim="800000"/>
            <a:headEnd/>
            <a:tailEnd/>
          </a:ln>
        </p:spPr>
      </p:pic>
      <p:sp>
        <p:nvSpPr>
          <p:cNvPr id="49153" name="Rectangle 3"/>
          <p:cNvSpPr>
            <a:spLocks noGrp="1" noChangeArrowheads="1"/>
          </p:cNvSpPr>
          <p:nvPr>
            <p:ph type="body" idx="4294967295"/>
          </p:nvPr>
        </p:nvSpPr>
        <p:spPr bwMode="auto">
          <a:xfrm>
            <a:off x="468313" y="1125538"/>
            <a:ext cx="8229600" cy="4525962"/>
          </a:xfrm>
          <a:prstGeom prst="rect">
            <a:avLst/>
          </a:prstGeom>
          <a:noFill/>
          <a:ln>
            <a:miter lim="800000"/>
            <a:headEnd/>
            <a:tailEnd/>
          </a:ln>
        </p:spPr>
        <p:txBody>
          <a:bodyPr/>
          <a:lstStyle/>
          <a:p>
            <a:pPr algn="ctr">
              <a:buFont typeface="Arial" charset="0"/>
              <a:buNone/>
            </a:pPr>
            <a:r>
              <a:rPr lang="uk-UA" sz="4800" b="1" smtClean="0">
                <a:solidFill>
                  <a:schemeClr val="tx2"/>
                </a:solidFill>
              </a:rPr>
              <a:t>Домашнє завдання </a:t>
            </a:r>
            <a:endParaRPr lang="uk-UA" sz="4800" smtClean="0">
              <a:solidFill>
                <a:schemeClr val="tx2"/>
              </a:solidFill>
            </a:endParaRPr>
          </a:p>
          <a:p>
            <a:pPr algn="ctr">
              <a:buFont typeface="Arial" charset="0"/>
              <a:buNone/>
            </a:pPr>
            <a:r>
              <a:rPr lang="uk-UA" sz="4000" b="1" smtClean="0"/>
              <a:t>с.110, №728, 729.</a:t>
            </a:r>
            <a:endParaRPr lang="ru-RU" sz="4000" b="1" smtClean="0"/>
          </a:p>
        </p:txBody>
      </p:sp>
      <p:pic>
        <p:nvPicPr>
          <p:cNvPr id="5" name="Рисунок 4" descr="ÐÐ¾Ð²âÑÐ·Ð°Ð½Ðµ Ð·Ð¾Ð±ÑÐ°Ð¶ÐµÐ½Ð½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924944"/>
            <a:ext cx="3625850" cy="332803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n-dlya-prezentacii-vesna-09"/>
          <p:cNvPicPr>
            <a:picLocks noChangeAspect="1" noChangeArrowheads="1"/>
          </p:cNvPicPr>
          <p:nvPr/>
        </p:nvPicPr>
        <p:blipFill>
          <a:blip r:embed="rId2" cstate="print"/>
          <a:srcRect/>
          <a:stretch>
            <a:fillRect/>
          </a:stretch>
        </p:blipFill>
        <p:spPr bwMode="auto">
          <a:xfrm>
            <a:off x="0" y="-77215"/>
            <a:ext cx="9525000" cy="7162800"/>
          </a:xfrm>
          <a:prstGeom prst="rect">
            <a:avLst/>
          </a:prstGeom>
          <a:noFill/>
          <a:ln w="9525">
            <a:noFill/>
            <a:miter lim="800000"/>
            <a:headEnd/>
            <a:tailEnd/>
          </a:ln>
        </p:spPr>
      </p:pic>
      <p:sp>
        <p:nvSpPr>
          <p:cNvPr id="2" name="TextBox 1"/>
          <p:cNvSpPr txBox="1"/>
          <p:nvPr/>
        </p:nvSpPr>
        <p:spPr>
          <a:xfrm>
            <a:off x="2165819" y="1700808"/>
            <a:ext cx="5834226" cy="1015663"/>
          </a:xfrm>
          <a:prstGeom prst="rect">
            <a:avLst/>
          </a:prstGeom>
          <a:noFill/>
        </p:spPr>
        <p:txBody>
          <a:bodyPr wrap="none" rtlCol="0">
            <a:spAutoFit/>
          </a:bodyPr>
          <a:lstStyle/>
          <a:p>
            <a:r>
              <a:rPr lang="uk-UA" sz="6000" b="1" dirty="0" smtClean="0">
                <a:solidFill>
                  <a:srgbClr val="0070C0"/>
                </a:solidFill>
              </a:rPr>
              <a:t>Дякую  за урок</a:t>
            </a:r>
            <a:endParaRPr lang="uk-UA" sz="6000" b="1" dirty="0">
              <a:solidFill>
                <a:srgbClr val="0070C0"/>
              </a:solidFill>
            </a:endParaRPr>
          </a:p>
        </p:txBody>
      </p:sp>
      <p:pic>
        <p:nvPicPr>
          <p:cNvPr id="8" name="Рисунок 7" descr="ÐÐ¾Ð²âÑÐ·Ð°Ð½Ðµ Ð·Ð¾Ð±ÑÐ°Ð¶ÐµÐ½Ð½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924944"/>
            <a:ext cx="3625850" cy="332803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flipV="1">
            <a:off x="8172450" y="0"/>
            <a:ext cx="71438" cy="792163"/>
          </a:xfrm>
          <a:prstGeom prst="rect">
            <a:avLst/>
          </a:prstGeom>
          <a:noFill/>
          <a:ln>
            <a:miter lim="800000"/>
            <a:headEnd/>
            <a:tailEnd/>
          </a:ln>
        </p:spPr>
        <p:txBody>
          <a:bodyPr/>
          <a:lstStyle/>
          <a:p>
            <a:endParaRPr lang="ru-RU" sz="1800" smtClean="0"/>
          </a:p>
        </p:txBody>
      </p:sp>
      <p:pic>
        <p:nvPicPr>
          <p:cNvPr id="17410" name="Picture 7" descr="Cute-forest-spring-backgrounds"/>
          <p:cNvPicPr>
            <a:picLocks noChangeAspect="1" noChangeArrowheads="1"/>
          </p:cNvPicPr>
          <p:nvPr/>
        </p:nvPicPr>
        <p:blipFill>
          <a:blip r:embed="rId2" cstate="print"/>
          <a:srcRect/>
          <a:stretch>
            <a:fillRect/>
          </a:stretch>
        </p:blipFill>
        <p:spPr bwMode="auto">
          <a:xfrm>
            <a:off x="0" y="-171450"/>
            <a:ext cx="9144000" cy="7029450"/>
          </a:xfrm>
          <a:prstGeom prst="rect">
            <a:avLst/>
          </a:prstGeom>
          <a:noFill/>
          <a:ln w="9525">
            <a:noFill/>
            <a:miter lim="800000"/>
            <a:headEnd/>
            <a:tailEnd/>
          </a:ln>
        </p:spPr>
      </p:pic>
      <p:sp>
        <p:nvSpPr>
          <p:cNvPr id="17411" name="Text Box 8"/>
          <p:cNvSpPr txBox="1">
            <a:spLocks noChangeArrowheads="1"/>
          </p:cNvSpPr>
          <p:nvPr/>
        </p:nvSpPr>
        <p:spPr bwMode="auto">
          <a:xfrm>
            <a:off x="1908175" y="1341438"/>
            <a:ext cx="6261100" cy="3016250"/>
          </a:xfrm>
          <a:prstGeom prst="rect">
            <a:avLst/>
          </a:prstGeom>
          <a:noFill/>
          <a:ln w="9525">
            <a:noFill/>
            <a:miter lim="800000"/>
            <a:headEnd/>
            <a:tailEnd/>
          </a:ln>
        </p:spPr>
        <p:txBody>
          <a:bodyPr>
            <a:spAutoFit/>
          </a:bodyPr>
          <a:lstStyle/>
          <a:p>
            <a:pPr algn="ctr"/>
            <a:r>
              <a:rPr lang="uk-UA" sz="6000" b="1" dirty="0">
                <a:solidFill>
                  <a:schemeClr val="tx2"/>
                </a:solidFill>
              </a:rPr>
              <a:t>Девіз:</a:t>
            </a:r>
          </a:p>
          <a:p>
            <a:pPr algn="ctr"/>
            <a:endParaRPr lang="uk-UA" sz="4400" b="1" dirty="0">
              <a:solidFill>
                <a:schemeClr val="tx2"/>
              </a:solidFill>
            </a:endParaRPr>
          </a:p>
          <a:p>
            <a:pPr algn="ctr"/>
            <a:r>
              <a:rPr lang="uk-UA" sz="4400" b="1" dirty="0"/>
              <a:t>“Не кажи не </a:t>
            </a:r>
            <a:r>
              <a:rPr lang="uk-UA" sz="4400" b="1" dirty="0" err="1"/>
              <a:t>не</a:t>
            </a:r>
            <a:r>
              <a:rPr lang="uk-UA" sz="4400" b="1" dirty="0"/>
              <a:t> вмію , </a:t>
            </a:r>
          </a:p>
          <a:p>
            <a:pPr algn="ctr"/>
            <a:r>
              <a:rPr lang="uk-UA" sz="4400" b="1" dirty="0"/>
              <a:t>а кажи навчусь”.</a:t>
            </a:r>
            <a:r>
              <a:rPr lang="ru-RU" sz="4400" dirty="0"/>
              <a:t> </a:t>
            </a:r>
          </a:p>
        </p:txBody>
      </p:sp>
      <p:pic>
        <p:nvPicPr>
          <p:cNvPr id="5" name="Picture 4" descr="fon-dlya-prezentacii-vesna-09"/>
          <p:cNvPicPr>
            <a:picLocks noChangeAspect="1" noChangeArrowheads="1"/>
          </p:cNvPicPr>
          <p:nvPr/>
        </p:nvPicPr>
        <p:blipFill>
          <a:blip r:embed="rId3" cstate="print"/>
          <a:srcRect/>
          <a:stretch>
            <a:fillRect/>
          </a:stretch>
        </p:blipFill>
        <p:spPr bwMode="auto">
          <a:xfrm>
            <a:off x="-180975" y="0"/>
            <a:ext cx="9525000" cy="7162800"/>
          </a:xfrm>
          <a:prstGeom prst="rect">
            <a:avLst/>
          </a:prstGeom>
          <a:noFill/>
          <a:ln w="9525">
            <a:noFill/>
            <a:miter lim="800000"/>
            <a:headEnd/>
            <a:tailEnd/>
          </a:ln>
        </p:spPr>
      </p:pic>
      <p:sp>
        <p:nvSpPr>
          <p:cNvPr id="2" name="Прямоугольник 1"/>
          <p:cNvSpPr/>
          <p:nvPr/>
        </p:nvSpPr>
        <p:spPr>
          <a:xfrm>
            <a:off x="1547664" y="1700808"/>
            <a:ext cx="7056783" cy="3046988"/>
          </a:xfrm>
          <a:prstGeom prst="rect">
            <a:avLst/>
          </a:prstGeom>
        </p:spPr>
        <p:txBody>
          <a:bodyPr wrap="square">
            <a:spAutoFit/>
          </a:bodyPr>
          <a:lstStyle/>
          <a:p>
            <a:pPr algn="ctr"/>
            <a:r>
              <a:rPr lang="uk-UA" sz="4800" b="1" dirty="0">
                <a:solidFill>
                  <a:schemeClr val="tx2"/>
                </a:solidFill>
              </a:rPr>
              <a:t>Девіз:</a:t>
            </a:r>
          </a:p>
          <a:p>
            <a:pPr algn="ctr"/>
            <a:endParaRPr lang="uk-UA" sz="4800" b="1" dirty="0">
              <a:solidFill>
                <a:schemeClr val="tx2"/>
              </a:solidFill>
            </a:endParaRPr>
          </a:p>
          <a:p>
            <a:pPr algn="ctr"/>
            <a:r>
              <a:rPr lang="uk-UA" sz="4800" b="1" dirty="0"/>
              <a:t>“Не кажи не </a:t>
            </a:r>
            <a:r>
              <a:rPr lang="uk-UA" sz="4800" b="1" dirty="0" err="1"/>
              <a:t>не</a:t>
            </a:r>
            <a:r>
              <a:rPr lang="uk-UA" sz="4800" b="1" dirty="0"/>
              <a:t> вмію , </a:t>
            </a:r>
          </a:p>
          <a:p>
            <a:pPr algn="ctr"/>
            <a:r>
              <a:rPr lang="uk-UA" sz="4800" b="1" dirty="0"/>
              <a:t>а кажи навчусь”.</a:t>
            </a:r>
            <a:r>
              <a:rPr lang="ru-RU" sz="4800" b="1"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obrazets-slayda-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9" name="Picture 4" descr="fon-dlya-prezentacii-vesna-09"/>
          <p:cNvPicPr>
            <a:picLocks noChangeAspect="1" noChangeArrowheads="1"/>
          </p:cNvPicPr>
          <p:nvPr/>
        </p:nvPicPr>
        <p:blipFill>
          <a:blip r:embed="rId3" cstate="print"/>
          <a:srcRect/>
          <a:stretch>
            <a:fillRect/>
          </a:stretch>
        </p:blipFill>
        <p:spPr bwMode="auto">
          <a:xfrm>
            <a:off x="-28575" y="-28851"/>
            <a:ext cx="9525000" cy="7162800"/>
          </a:xfrm>
          <a:prstGeom prst="rect">
            <a:avLst/>
          </a:prstGeom>
          <a:noFill/>
          <a:ln w="9525">
            <a:noFill/>
            <a:miter lim="800000"/>
            <a:headEnd/>
            <a:tailEnd/>
          </a:ln>
        </p:spPr>
      </p:pic>
      <p:pic>
        <p:nvPicPr>
          <p:cNvPr id="11" name="Рисунок 10" descr="Ð ÐµÐ·ÑÐ»ÑÑÐ°Ñ Ð¿Ð¾ÑÑÐºÑ Ð·Ð¾Ð±ÑÐ°Ð¶ÐµÐ½Ñ Ð·Ð° Ð·Ð°Ð¿Ð¸ÑÐ¾Ð¼ &quot;ÑÐ¸ÐºÑÐ¸ÐºÐ¸&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785375"/>
            <a:ext cx="6768752" cy="430792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2463800" y="1431925"/>
            <a:ext cx="184150" cy="366713"/>
          </a:xfrm>
          <a:prstGeom prst="rect">
            <a:avLst/>
          </a:prstGeom>
          <a:noFill/>
          <a:ln w="9525">
            <a:noFill/>
            <a:miter lim="800000"/>
            <a:headEnd/>
            <a:tailEnd/>
          </a:ln>
        </p:spPr>
        <p:txBody>
          <a:bodyPr wrap="none">
            <a:spAutoFit/>
          </a:bodyPr>
          <a:lstStyle/>
          <a:p>
            <a:endParaRPr lang="ru-RU"/>
          </a:p>
        </p:txBody>
      </p:sp>
      <p:sp>
        <p:nvSpPr>
          <p:cNvPr id="19458" name="Text Box 6"/>
          <p:cNvSpPr txBox="1">
            <a:spLocks noChangeArrowheads="1"/>
          </p:cNvSpPr>
          <p:nvPr/>
        </p:nvSpPr>
        <p:spPr bwMode="auto">
          <a:xfrm>
            <a:off x="2535238" y="1576388"/>
            <a:ext cx="184150" cy="366712"/>
          </a:xfrm>
          <a:prstGeom prst="rect">
            <a:avLst/>
          </a:prstGeom>
          <a:noFill/>
          <a:ln w="9525">
            <a:noFill/>
            <a:miter lim="800000"/>
            <a:headEnd/>
            <a:tailEnd/>
          </a:ln>
        </p:spPr>
        <p:txBody>
          <a:bodyPr wrap="none">
            <a:spAutoFit/>
          </a:bodyPr>
          <a:lstStyle/>
          <a:p>
            <a:endParaRPr lang="ru-RU"/>
          </a:p>
        </p:txBody>
      </p:sp>
      <p:sp>
        <p:nvSpPr>
          <p:cNvPr id="19459" name="Text Box 9"/>
          <p:cNvSpPr txBox="1">
            <a:spLocks noChangeArrowheads="1"/>
          </p:cNvSpPr>
          <p:nvPr/>
        </p:nvSpPr>
        <p:spPr bwMode="auto">
          <a:xfrm>
            <a:off x="3400425" y="1065213"/>
            <a:ext cx="1724025" cy="366712"/>
          </a:xfrm>
          <a:prstGeom prst="rect">
            <a:avLst/>
          </a:prstGeom>
          <a:noFill/>
          <a:ln w="9525">
            <a:noFill/>
            <a:miter lim="800000"/>
            <a:headEnd/>
            <a:tailEnd/>
          </a:ln>
        </p:spPr>
        <p:txBody>
          <a:bodyPr wrap="none">
            <a:spAutoFit/>
          </a:bodyPr>
          <a:lstStyle/>
          <a:p>
            <a:r>
              <a:rPr lang="uk-UA" dirty="0"/>
              <a:t>Усний рахунок</a:t>
            </a:r>
            <a:endParaRPr lang="ru-RU" dirty="0"/>
          </a:p>
        </p:txBody>
      </p:sp>
      <p:pic>
        <p:nvPicPr>
          <p:cNvPr id="7" name="Picture 4" descr="fon-dlya-prezentacii-vesna-09"/>
          <p:cNvPicPr>
            <a:picLocks noChangeAspect="1" noChangeArrowheads="1"/>
          </p:cNvPicPr>
          <p:nvPr/>
        </p:nvPicPr>
        <p:blipFill>
          <a:blip r:embed="rId2" cstate="print"/>
          <a:srcRect/>
          <a:stretch>
            <a:fillRect/>
          </a:stretch>
        </p:blipFill>
        <p:spPr bwMode="auto">
          <a:xfrm>
            <a:off x="-28575" y="-28851"/>
            <a:ext cx="9525000" cy="7162800"/>
          </a:xfrm>
          <a:prstGeom prst="rect">
            <a:avLst/>
          </a:prstGeom>
          <a:noFill/>
          <a:ln w="9525">
            <a:noFill/>
            <a:miter lim="800000"/>
            <a:headEnd/>
            <a:tailEnd/>
          </a:ln>
        </p:spPr>
      </p:pic>
      <p:sp>
        <p:nvSpPr>
          <p:cNvPr id="2" name="TextBox 1"/>
          <p:cNvSpPr txBox="1"/>
          <p:nvPr/>
        </p:nvSpPr>
        <p:spPr>
          <a:xfrm>
            <a:off x="1979712" y="908705"/>
            <a:ext cx="6902146" cy="1877437"/>
          </a:xfrm>
          <a:prstGeom prst="rect">
            <a:avLst/>
          </a:prstGeom>
          <a:noFill/>
        </p:spPr>
        <p:txBody>
          <a:bodyPr wrap="none" rtlCol="0">
            <a:spAutoFit/>
          </a:bodyPr>
          <a:lstStyle/>
          <a:p>
            <a:r>
              <a:rPr lang="uk-UA" sz="3200" b="1" dirty="0" smtClean="0"/>
              <a:t>Перевірка домашнього завдання</a:t>
            </a:r>
          </a:p>
          <a:p>
            <a:endParaRPr lang="uk-UA" sz="2800" b="1" dirty="0"/>
          </a:p>
          <a:p>
            <a:r>
              <a:rPr lang="uk-UA" sz="2800" b="1" dirty="0" smtClean="0"/>
              <a:t>Вправа 718</a:t>
            </a:r>
          </a:p>
          <a:p>
            <a:endParaRPr lang="uk-UA" sz="2800" b="1" dirty="0"/>
          </a:p>
        </p:txBody>
      </p:sp>
      <p:graphicFrame>
        <p:nvGraphicFramePr>
          <p:cNvPr id="4" name="Таблица 3"/>
          <p:cNvGraphicFramePr>
            <a:graphicFrameLocks noGrp="1"/>
          </p:cNvGraphicFramePr>
          <p:nvPr>
            <p:extLst>
              <p:ext uri="{D42A27DB-BD31-4B8C-83A1-F6EECF244321}">
                <p14:modId xmlns:p14="http://schemas.microsoft.com/office/powerpoint/2010/main" val="1028911561"/>
              </p:ext>
            </p:extLst>
          </p:nvPr>
        </p:nvGraphicFramePr>
        <p:xfrm>
          <a:off x="1685925" y="2415302"/>
          <a:ext cx="6096000" cy="741680"/>
        </p:xfrm>
        <a:graphic>
          <a:graphicData uri="http://schemas.openxmlformats.org/drawingml/2006/table">
            <a:tbl>
              <a:tblPr firstRow="1" bandRow="1">
                <a:tableStyleId>{5940675A-B579-460E-94D1-54222C63F5DA}</a:tableStyleId>
              </a:tblPr>
              <a:tblGrid>
                <a:gridCol w="762000"/>
                <a:gridCol w="762000"/>
                <a:gridCol w="762000"/>
                <a:gridCol w="762000"/>
                <a:gridCol w="762000"/>
                <a:gridCol w="762000"/>
                <a:gridCol w="762000"/>
                <a:gridCol w="762000"/>
              </a:tblGrid>
              <a:tr h="370840">
                <a:tc>
                  <a:txBody>
                    <a:bodyPr/>
                    <a:lstStyle/>
                    <a:p>
                      <a:r>
                        <a:rPr lang="uk-UA" dirty="0" smtClean="0"/>
                        <a:t>20</a:t>
                      </a:r>
                      <a:endParaRPr lang="uk-UA" dirty="0"/>
                    </a:p>
                  </a:txBody>
                  <a:tcPr/>
                </a:tc>
                <a:tc>
                  <a:txBody>
                    <a:bodyPr/>
                    <a:lstStyle/>
                    <a:p>
                      <a:r>
                        <a:rPr lang="uk-UA" dirty="0" smtClean="0"/>
                        <a:t>45</a:t>
                      </a:r>
                      <a:endParaRPr lang="uk-UA" dirty="0"/>
                    </a:p>
                  </a:txBody>
                  <a:tcPr/>
                </a:tc>
                <a:tc>
                  <a:txBody>
                    <a:bodyPr/>
                    <a:lstStyle/>
                    <a:p>
                      <a:r>
                        <a:rPr lang="uk-UA" dirty="0" smtClean="0"/>
                        <a:t>24</a:t>
                      </a:r>
                      <a:endParaRPr lang="uk-UA" dirty="0"/>
                    </a:p>
                  </a:txBody>
                  <a:tcPr/>
                </a:tc>
                <a:tc>
                  <a:txBody>
                    <a:bodyPr/>
                    <a:lstStyle/>
                    <a:p>
                      <a:r>
                        <a:rPr lang="uk-UA" dirty="0" smtClean="0"/>
                        <a:t>5</a:t>
                      </a:r>
                      <a:endParaRPr lang="uk-UA" dirty="0"/>
                    </a:p>
                  </a:txBody>
                  <a:tcPr/>
                </a:tc>
                <a:tc>
                  <a:txBody>
                    <a:bodyPr/>
                    <a:lstStyle/>
                    <a:p>
                      <a:r>
                        <a:rPr lang="uk-UA" dirty="0" smtClean="0"/>
                        <a:t>9</a:t>
                      </a:r>
                      <a:endParaRPr lang="uk-UA" dirty="0"/>
                    </a:p>
                  </a:txBody>
                  <a:tcPr/>
                </a:tc>
                <a:tc>
                  <a:txBody>
                    <a:bodyPr/>
                    <a:lstStyle/>
                    <a:p>
                      <a:r>
                        <a:rPr lang="uk-UA" dirty="0" smtClean="0"/>
                        <a:t>15</a:t>
                      </a:r>
                      <a:endParaRPr lang="uk-UA" dirty="0"/>
                    </a:p>
                  </a:txBody>
                  <a:tcPr/>
                </a:tc>
                <a:tc>
                  <a:txBody>
                    <a:bodyPr/>
                    <a:lstStyle/>
                    <a:p>
                      <a:r>
                        <a:rPr lang="uk-UA" dirty="0" smtClean="0"/>
                        <a:t>21</a:t>
                      </a:r>
                      <a:endParaRPr lang="uk-UA" dirty="0"/>
                    </a:p>
                  </a:txBody>
                  <a:tcPr/>
                </a:tc>
                <a:tc>
                  <a:txBody>
                    <a:bodyPr/>
                    <a:lstStyle/>
                    <a:p>
                      <a:r>
                        <a:rPr lang="uk-UA" dirty="0" smtClean="0"/>
                        <a:t>3</a:t>
                      </a:r>
                      <a:endParaRPr lang="uk-UA" dirty="0"/>
                    </a:p>
                  </a:txBody>
                  <a:tcPr/>
                </a:tc>
              </a:tr>
              <a:tr h="370840">
                <a:tc>
                  <a:txBody>
                    <a:bodyPr/>
                    <a:lstStyle/>
                    <a:p>
                      <a:r>
                        <a:rPr lang="uk-UA" dirty="0" smtClean="0"/>
                        <a:t>І</a:t>
                      </a:r>
                      <a:endParaRPr lang="uk-UA" dirty="0"/>
                    </a:p>
                  </a:txBody>
                  <a:tcPr/>
                </a:tc>
                <a:tc>
                  <a:txBody>
                    <a:bodyPr/>
                    <a:lstStyle/>
                    <a:p>
                      <a:r>
                        <a:rPr lang="uk-UA" dirty="0" smtClean="0"/>
                        <a:t>О</a:t>
                      </a:r>
                      <a:endParaRPr lang="uk-UA" dirty="0"/>
                    </a:p>
                  </a:txBody>
                  <a:tcPr/>
                </a:tc>
                <a:tc>
                  <a:txBody>
                    <a:bodyPr/>
                    <a:lstStyle/>
                    <a:p>
                      <a:r>
                        <a:rPr lang="uk-UA" dirty="0" smtClean="0"/>
                        <a:t>Н</a:t>
                      </a:r>
                      <a:endParaRPr lang="uk-UA" dirty="0"/>
                    </a:p>
                  </a:txBody>
                  <a:tcPr/>
                </a:tc>
                <a:tc>
                  <a:txBody>
                    <a:bodyPr/>
                    <a:lstStyle/>
                    <a:p>
                      <a:r>
                        <a:rPr lang="uk-UA" dirty="0" smtClean="0"/>
                        <a:t>І</a:t>
                      </a:r>
                      <a:endParaRPr lang="uk-UA" dirty="0"/>
                    </a:p>
                  </a:txBody>
                  <a:tcPr/>
                </a:tc>
                <a:tc>
                  <a:txBody>
                    <a:bodyPr/>
                    <a:lstStyle/>
                    <a:p>
                      <a:r>
                        <a:rPr lang="uk-UA" dirty="0" smtClean="0"/>
                        <a:t>Д</a:t>
                      </a:r>
                      <a:endParaRPr lang="uk-UA" dirty="0"/>
                    </a:p>
                  </a:txBody>
                  <a:tcPr/>
                </a:tc>
                <a:tc>
                  <a:txBody>
                    <a:bodyPr/>
                    <a:lstStyle/>
                    <a:p>
                      <a:r>
                        <a:rPr lang="uk-UA" dirty="0" smtClean="0"/>
                        <a:t>М</a:t>
                      </a:r>
                      <a:endParaRPr lang="uk-UA" dirty="0"/>
                    </a:p>
                  </a:txBody>
                  <a:tcPr/>
                </a:tc>
                <a:tc>
                  <a:txBody>
                    <a:bodyPr/>
                    <a:lstStyle/>
                    <a:p>
                      <a:r>
                        <a:rPr lang="uk-UA" dirty="0" smtClean="0"/>
                        <a:t>Н</a:t>
                      </a:r>
                      <a:endParaRPr lang="uk-UA" dirty="0"/>
                    </a:p>
                  </a:txBody>
                  <a:tcPr/>
                </a:tc>
                <a:tc>
                  <a:txBody>
                    <a:bodyPr/>
                    <a:lstStyle/>
                    <a:p>
                      <a:r>
                        <a:rPr lang="uk-UA" dirty="0" smtClean="0"/>
                        <a:t>В </a:t>
                      </a:r>
                      <a:endParaRPr lang="uk-UA" dirty="0"/>
                    </a:p>
                  </a:txBody>
                  <a:tcPr/>
                </a:tc>
              </a:tr>
            </a:tbl>
          </a:graphicData>
        </a:graphic>
      </p:graphicFrame>
      <p:sp>
        <p:nvSpPr>
          <p:cNvPr id="5" name="TextBox 4"/>
          <p:cNvSpPr txBox="1"/>
          <p:nvPr/>
        </p:nvSpPr>
        <p:spPr>
          <a:xfrm>
            <a:off x="1619672" y="3552549"/>
            <a:ext cx="6500241" cy="1692771"/>
          </a:xfrm>
          <a:prstGeom prst="rect">
            <a:avLst/>
          </a:prstGeom>
          <a:noFill/>
        </p:spPr>
        <p:txBody>
          <a:bodyPr wrap="none" rtlCol="0">
            <a:spAutoFit/>
          </a:bodyPr>
          <a:lstStyle/>
          <a:p>
            <a:r>
              <a:rPr lang="uk-UA" sz="2800" b="1" dirty="0" smtClean="0"/>
              <a:t>Задача  719</a:t>
            </a:r>
          </a:p>
          <a:p>
            <a:r>
              <a:rPr lang="uk-UA" sz="2800" b="1" dirty="0" smtClean="0"/>
              <a:t>-</a:t>
            </a:r>
            <a:r>
              <a:rPr lang="uk-UA" sz="2400" b="1" dirty="0" smtClean="0"/>
              <a:t> Скільки помідорів залишилося ?</a:t>
            </a:r>
          </a:p>
          <a:p>
            <a:r>
              <a:rPr lang="uk-UA" sz="2400" b="1" dirty="0" smtClean="0"/>
              <a:t>- Скількома способами можна розв’язати</a:t>
            </a:r>
          </a:p>
          <a:p>
            <a:r>
              <a:rPr lang="uk-UA" sz="2400" b="1" dirty="0" smtClean="0"/>
              <a:t>     дану задачу?  Зачитайте.</a:t>
            </a:r>
            <a:endParaRPr lang="uk-UA"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ru-RU" smtClean="0"/>
          </a:p>
        </p:txBody>
      </p:sp>
      <p:sp>
        <p:nvSpPr>
          <p:cNvPr id="20482" name="Rectangle 3"/>
          <p:cNvSpPr>
            <a:spLocks noGrp="1" noChangeArrowheads="1"/>
          </p:cNvSpPr>
          <p:nvPr>
            <p:ph type="body" idx="4294967295"/>
          </p:nvPr>
        </p:nvSpPr>
        <p:spPr bwMode="auto">
          <a:xfrm>
            <a:off x="457200" y="0"/>
            <a:ext cx="8229600" cy="6126163"/>
          </a:xfrm>
          <a:prstGeom prst="rect">
            <a:avLst/>
          </a:prstGeom>
          <a:noFill/>
          <a:ln>
            <a:miter lim="800000"/>
            <a:headEnd/>
            <a:tailEnd/>
          </a:ln>
        </p:spPr>
        <p:txBody>
          <a:bodyPr/>
          <a:lstStyle/>
          <a:p>
            <a:endParaRPr lang="ru-RU" smtClean="0"/>
          </a:p>
        </p:txBody>
      </p:sp>
      <p:pic>
        <p:nvPicPr>
          <p:cNvPr id="20483" name="Picture 4" descr="obrazets-slayda-1"/>
          <p:cNvPicPr>
            <a:picLocks noChangeAspect="1" noChangeArrowheads="1"/>
          </p:cNvPicPr>
          <p:nvPr/>
        </p:nvPicPr>
        <p:blipFill>
          <a:blip r:embed="rId2" cstate="print"/>
          <a:srcRect/>
          <a:stretch>
            <a:fillRect/>
          </a:stretch>
        </p:blipFill>
        <p:spPr bwMode="auto">
          <a:xfrm>
            <a:off x="0" y="-531813"/>
            <a:ext cx="9144000" cy="7273926"/>
          </a:xfrm>
          <a:prstGeom prst="rect">
            <a:avLst/>
          </a:prstGeom>
          <a:noFill/>
          <a:ln w="9525">
            <a:noFill/>
            <a:miter lim="800000"/>
            <a:headEnd/>
            <a:tailEnd/>
          </a:ln>
        </p:spPr>
      </p:pic>
      <p:pic>
        <p:nvPicPr>
          <p:cNvPr id="20484" name="Picture 5" descr="exact_90x84_7d82fdffde8325ba2ce0f91bea0b1352"/>
          <p:cNvPicPr>
            <a:picLocks noChangeAspect="1" noChangeArrowheads="1"/>
          </p:cNvPicPr>
          <p:nvPr/>
        </p:nvPicPr>
        <p:blipFill>
          <a:blip r:embed="rId3" cstate="print"/>
          <a:srcRect/>
          <a:stretch>
            <a:fillRect/>
          </a:stretch>
        </p:blipFill>
        <p:spPr bwMode="auto">
          <a:xfrm>
            <a:off x="755650" y="1700213"/>
            <a:ext cx="2305050" cy="2376487"/>
          </a:xfrm>
          <a:prstGeom prst="rect">
            <a:avLst/>
          </a:prstGeom>
          <a:noFill/>
          <a:ln w="9525">
            <a:noFill/>
            <a:miter lim="800000"/>
            <a:headEnd/>
            <a:tailEnd/>
          </a:ln>
        </p:spPr>
      </p:pic>
      <p:pic>
        <p:nvPicPr>
          <p:cNvPr id="20485" name="Picture 6" descr="exact_90x84_239648db4c07ded0fff9c72df7032223"/>
          <p:cNvPicPr>
            <a:picLocks noChangeAspect="1" noChangeArrowheads="1"/>
          </p:cNvPicPr>
          <p:nvPr/>
        </p:nvPicPr>
        <p:blipFill>
          <a:blip r:embed="rId4" cstate="print"/>
          <a:srcRect/>
          <a:stretch>
            <a:fillRect/>
          </a:stretch>
        </p:blipFill>
        <p:spPr bwMode="auto">
          <a:xfrm>
            <a:off x="5940425" y="1700213"/>
            <a:ext cx="2520950" cy="2376487"/>
          </a:xfrm>
          <a:prstGeom prst="rect">
            <a:avLst/>
          </a:prstGeom>
          <a:noFill/>
          <a:ln w="9525">
            <a:noFill/>
            <a:miter lim="800000"/>
            <a:headEnd/>
            <a:tailEnd/>
          </a:ln>
        </p:spPr>
      </p:pic>
      <p:sp>
        <p:nvSpPr>
          <p:cNvPr id="20486" name="Text Box 7"/>
          <p:cNvSpPr txBox="1">
            <a:spLocks noChangeArrowheads="1"/>
          </p:cNvSpPr>
          <p:nvPr/>
        </p:nvSpPr>
        <p:spPr bwMode="auto">
          <a:xfrm>
            <a:off x="5200650" y="1431925"/>
            <a:ext cx="1458913" cy="366713"/>
          </a:xfrm>
          <a:prstGeom prst="rect">
            <a:avLst/>
          </a:prstGeom>
          <a:noFill/>
          <a:ln w="9525">
            <a:noFill/>
            <a:miter lim="800000"/>
            <a:headEnd/>
            <a:tailEnd/>
          </a:ln>
        </p:spPr>
        <p:txBody>
          <a:bodyPr>
            <a:spAutoFit/>
          </a:bodyPr>
          <a:lstStyle/>
          <a:p>
            <a:pPr algn="r"/>
            <a:endParaRPr lang="ru-RU"/>
          </a:p>
        </p:txBody>
      </p:sp>
      <p:sp>
        <p:nvSpPr>
          <p:cNvPr id="20487" name="Text Box 8"/>
          <p:cNvSpPr txBox="1">
            <a:spLocks noChangeArrowheads="1"/>
          </p:cNvSpPr>
          <p:nvPr/>
        </p:nvSpPr>
        <p:spPr bwMode="auto">
          <a:xfrm>
            <a:off x="1722438" y="571500"/>
            <a:ext cx="5454650" cy="641350"/>
          </a:xfrm>
          <a:prstGeom prst="rect">
            <a:avLst/>
          </a:prstGeom>
          <a:noFill/>
          <a:ln w="9525">
            <a:noFill/>
            <a:miter lim="800000"/>
            <a:headEnd/>
            <a:tailEnd/>
          </a:ln>
        </p:spPr>
        <p:txBody>
          <a:bodyPr wrap="none">
            <a:spAutoFit/>
          </a:bodyPr>
          <a:lstStyle/>
          <a:p>
            <a:pPr algn="ctr"/>
            <a:r>
              <a:rPr lang="uk-UA" sz="3600" b="1">
                <a:solidFill>
                  <a:schemeClr val="tx2"/>
                </a:solidFill>
              </a:rPr>
              <a:t>Каліграфічна хвилинка</a:t>
            </a:r>
            <a:endParaRPr lang="ru-RU" sz="3600" b="1">
              <a:solidFill>
                <a:schemeClr val="tx2"/>
              </a:solidFill>
            </a:endParaRPr>
          </a:p>
        </p:txBody>
      </p:sp>
      <p:sp>
        <p:nvSpPr>
          <p:cNvPr id="20488" name="Text Box 9"/>
          <p:cNvSpPr txBox="1">
            <a:spLocks noChangeArrowheads="1"/>
          </p:cNvSpPr>
          <p:nvPr/>
        </p:nvSpPr>
        <p:spPr bwMode="auto">
          <a:xfrm>
            <a:off x="3779838" y="2133600"/>
            <a:ext cx="1314450" cy="1311275"/>
          </a:xfrm>
          <a:prstGeom prst="rect">
            <a:avLst/>
          </a:prstGeom>
          <a:noFill/>
          <a:ln w="9525">
            <a:noFill/>
            <a:miter lim="800000"/>
            <a:headEnd/>
            <a:tailEnd/>
          </a:ln>
        </p:spPr>
        <p:txBody>
          <a:bodyPr wrap="none">
            <a:spAutoFit/>
          </a:bodyPr>
          <a:lstStyle/>
          <a:p>
            <a:r>
              <a:rPr lang="uk-UA" sz="8000" b="1"/>
              <a:t>70</a:t>
            </a:r>
            <a:endParaRPr lang="ru-RU" sz="8000" b="1"/>
          </a:p>
        </p:txBody>
      </p:sp>
      <p:sp>
        <p:nvSpPr>
          <p:cNvPr id="20489" name="Text Box 10"/>
          <p:cNvSpPr txBox="1">
            <a:spLocks noChangeArrowheads="1"/>
          </p:cNvSpPr>
          <p:nvPr/>
        </p:nvSpPr>
        <p:spPr bwMode="auto">
          <a:xfrm>
            <a:off x="4211638" y="4097338"/>
            <a:ext cx="1800225" cy="1311275"/>
          </a:xfrm>
          <a:prstGeom prst="rect">
            <a:avLst/>
          </a:prstGeom>
          <a:noFill/>
          <a:ln w="9525">
            <a:noFill/>
            <a:miter lim="800000"/>
            <a:headEnd/>
            <a:tailEnd/>
          </a:ln>
        </p:spPr>
        <p:txBody>
          <a:bodyPr>
            <a:spAutoFit/>
          </a:bodyPr>
          <a:lstStyle/>
          <a:p>
            <a:r>
              <a:rPr lang="uk-UA" sz="8000" b="1"/>
              <a:t>60</a:t>
            </a:r>
            <a:endParaRPr lang="ru-RU" sz="8000" b="1"/>
          </a:p>
        </p:txBody>
      </p:sp>
      <p:pic>
        <p:nvPicPr>
          <p:cNvPr id="11" name="Picture 4" descr="fon-dlya-prezentacii-vesna-09"/>
          <p:cNvPicPr>
            <a:picLocks noChangeAspect="1" noChangeArrowheads="1"/>
          </p:cNvPicPr>
          <p:nvPr/>
        </p:nvPicPr>
        <p:blipFill>
          <a:blip r:embed="rId5" cstate="print"/>
          <a:srcRect/>
          <a:stretch>
            <a:fillRect/>
          </a:stretch>
        </p:blipFill>
        <p:spPr bwMode="auto">
          <a:xfrm>
            <a:off x="-190500" y="-531814"/>
            <a:ext cx="9525000" cy="7389813"/>
          </a:xfrm>
          <a:prstGeom prst="rect">
            <a:avLst/>
          </a:prstGeom>
          <a:noFill/>
          <a:ln w="9525">
            <a:noFill/>
            <a:miter lim="800000"/>
            <a:headEnd/>
            <a:tailEnd/>
          </a:ln>
        </p:spPr>
      </p:pic>
      <p:sp>
        <p:nvSpPr>
          <p:cNvPr id="2" name="TextBox 1"/>
          <p:cNvSpPr txBox="1"/>
          <p:nvPr/>
        </p:nvSpPr>
        <p:spPr>
          <a:xfrm>
            <a:off x="1385876" y="872519"/>
            <a:ext cx="7578612" cy="4585871"/>
          </a:xfrm>
          <a:prstGeom prst="rect">
            <a:avLst/>
          </a:prstGeom>
          <a:noFill/>
        </p:spPr>
        <p:txBody>
          <a:bodyPr wrap="square" rtlCol="0">
            <a:spAutoFit/>
          </a:bodyPr>
          <a:lstStyle/>
          <a:p>
            <a:pPr algn="ctr"/>
            <a:r>
              <a:rPr lang="uk-UA" sz="3600" b="1" dirty="0" smtClean="0"/>
              <a:t>Мозковий  штурм</a:t>
            </a:r>
          </a:p>
          <a:p>
            <a:pPr algn="ctr"/>
            <a:endParaRPr lang="uk-UA" sz="3600" b="1" dirty="0" smtClean="0"/>
          </a:p>
          <a:p>
            <a:r>
              <a:rPr lang="ru-RU" sz="2000" dirty="0" smtClean="0"/>
              <a:t>- Як </a:t>
            </a:r>
            <a:r>
              <a:rPr lang="ru-RU" sz="2000" dirty="0" err="1"/>
              <a:t>називаються</a:t>
            </a:r>
            <a:r>
              <a:rPr lang="ru-RU" sz="2000" dirty="0"/>
              <a:t> числа при </a:t>
            </a:r>
            <a:r>
              <a:rPr lang="ru-RU" sz="2000" dirty="0" err="1"/>
              <a:t>додаванні</a:t>
            </a:r>
            <a:r>
              <a:rPr lang="ru-RU" sz="2000" dirty="0"/>
              <a:t>? (при </a:t>
            </a:r>
            <a:r>
              <a:rPr lang="ru-RU" sz="2000" dirty="0" err="1"/>
              <a:t>відніманні</a:t>
            </a:r>
            <a:r>
              <a:rPr lang="ru-RU" sz="2000" dirty="0"/>
              <a:t>, </a:t>
            </a:r>
            <a:r>
              <a:rPr lang="ru-RU" sz="2000" dirty="0" err="1"/>
              <a:t>множенні</a:t>
            </a:r>
            <a:r>
              <a:rPr lang="ru-RU" sz="2000" dirty="0"/>
              <a:t>, </a:t>
            </a:r>
            <a:r>
              <a:rPr lang="ru-RU" sz="2000" dirty="0" err="1"/>
              <a:t>діленні</a:t>
            </a:r>
            <a:r>
              <a:rPr lang="ru-RU" sz="2000" dirty="0"/>
              <a:t>) </a:t>
            </a:r>
            <a:r>
              <a:rPr lang="uk-UA" sz="2000" dirty="0"/>
              <a:t>.</a:t>
            </a:r>
          </a:p>
          <a:p>
            <a:r>
              <a:rPr lang="uk-UA" sz="2000" dirty="0" smtClean="0"/>
              <a:t>- </a:t>
            </a:r>
            <a:r>
              <a:rPr lang="ru-RU" sz="2000" dirty="0" smtClean="0"/>
              <a:t>Яку </a:t>
            </a:r>
            <a:r>
              <a:rPr lang="ru-RU" sz="2000" dirty="0" err="1"/>
              <a:t>дію</a:t>
            </a:r>
            <a:r>
              <a:rPr lang="ru-RU" sz="2000" dirty="0"/>
              <a:t> </a:t>
            </a:r>
            <a:r>
              <a:rPr lang="ru-RU" sz="2000" dirty="0" err="1"/>
              <a:t>виконаємо</a:t>
            </a:r>
            <a:r>
              <a:rPr lang="ru-RU" sz="2000" dirty="0"/>
              <a:t>, </a:t>
            </a:r>
            <a:r>
              <a:rPr lang="ru-RU" sz="2000" dirty="0" err="1"/>
              <a:t>якщо</a:t>
            </a:r>
            <a:r>
              <a:rPr lang="ru-RU" sz="2000" dirty="0"/>
              <a:t> сказано: « у …рази </a:t>
            </a:r>
            <a:r>
              <a:rPr lang="ru-RU" sz="2000" dirty="0" err="1"/>
              <a:t>більше</a:t>
            </a:r>
            <a:r>
              <a:rPr lang="ru-RU" sz="2000" dirty="0"/>
              <a:t>», « у… рази </a:t>
            </a:r>
            <a:r>
              <a:rPr lang="ru-RU" sz="2000" dirty="0" err="1"/>
              <a:t>менше</a:t>
            </a:r>
            <a:r>
              <a:rPr lang="ru-RU" sz="2000" dirty="0"/>
              <a:t>»?</a:t>
            </a:r>
            <a:endParaRPr lang="uk-UA" sz="2000" dirty="0"/>
          </a:p>
          <a:p>
            <a:pPr lvl="0"/>
            <a:r>
              <a:rPr lang="ru-RU" sz="2000" dirty="0" smtClean="0"/>
              <a:t>- </a:t>
            </a:r>
            <a:r>
              <a:rPr lang="ru-RU" sz="2000" dirty="0" err="1" smtClean="0"/>
              <a:t>Додавання</a:t>
            </a:r>
            <a:r>
              <a:rPr lang="ru-RU" sz="2000" dirty="0" smtClean="0"/>
              <a:t> </a:t>
            </a:r>
            <a:r>
              <a:rPr lang="ru-RU" sz="2000" dirty="0" err="1"/>
              <a:t>однакових</a:t>
            </a:r>
            <a:r>
              <a:rPr lang="ru-RU" sz="2000" dirty="0"/>
              <a:t> </a:t>
            </a:r>
            <a:r>
              <a:rPr lang="ru-RU" sz="2000" dirty="0" err="1"/>
              <a:t>доданків</a:t>
            </a:r>
            <a:r>
              <a:rPr lang="ru-RU" sz="2000" dirty="0"/>
              <a:t> </a:t>
            </a:r>
            <a:r>
              <a:rPr lang="ru-RU" sz="2000" dirty="0" err="1"/>
              <a:t>називається</a:t>
            </a:r>
            <a:r>
              <a:rPr lang="ru-RU" sz="2000" dirty="0"/>
              <a:t>…( </a:t>
            </a:r>
            <a:r>
              <a:rPr lang="ru-RU" sz="2000" dirty="0" err="1"/>
              <a:t>множенням</a:t>
            </a:r>
            <a:r>
              <a:rPr lang="ru-RU" sz="2000" dirty="0"/>
              <a:t>).</a:t>
            </a:r>
            <a:endParaRPr lang="uk-UA" sz="2000" dirty="0"/>
          </a:p>
          <a:p>
            <a:pPr lvl="0"/>
            <a:r>
              <a:rPr lang="ru-RU" sz="2000" dirty="0" smtClean="0"/>
              <a:t>- Число</a:t>
            </a:r>
            <a:r>
              <a:rPr lang="ru-RU" sz="2000" dirty="0"/>
              <a:t>, яке </a:t>
            </a:r>
            <a:r>
              <a:rPr lang="ru-RU" sz="2000" dirty="0" err="1"/>
              <a:t>дістають</a:t>
            </a:r>
            <a:r>
              <a:rPr lang="ru-RU" sz="2000" dirty="0"/>
              <a:t> при </a:t>
            </a:r>
            <a:r>
              <a:rPr lang="ru-RU" sz="2000" dirty="0" err="1"/>
              <a:t>множенні</a:t>
            </a:r>
            <a:r>
              <a:rPr lang="ru-RU" sz="2000" dirty="0"/>
              <a:t>, </a:t>
            </a:r>
            <a:r>
              <a:rPr lang="ru-RU" sz="2000" dirty="0" err="1"/>
              <a:t>називають</a:t>
            </a:r>
            <a:r>
              <a:rPr lang="ru-RU" sz="2000" dirty="0"/>
              <a:t>…( </a:t>
            </a:r>
            <a:r>
              <a:rPr lang="ru-RU" sz="2000" dirty="0" err="1"/>
              <a:t>добутком</a:t>
            </a:r>
            <a:r>
              <a:rPr lang="ru-RU" sz="2000" dirty="0"/>
              <a:t>).</a:t>
            </a:r>
            <a:endParaRPr lang="uk-UA" sz="2000" dirty="0"/>
          </a:p>
          <a:p>
            <a:pPr lvl="0"/>
            <a:r>
              <a:rPr lang="ru-RU" sz="2000" dirty="0" smtClean="0"/>
              <a:t>- Числа</a:t>
            </a:r>
            <a:r>
              <a:rPr lang="ru-RU" sz="2000" dirty="0"/>
              <a:t>, </a:t>
            </a:r>
            <a:r>
              <a:rPr lang="ru-RU" sz="2000" dirty="0" err="1"/>
              <a:t>які</a:t>
            </a:r>
            <a:r>
              <a:rPr lang="ru-RU" sz="2000" dirty="0"/>
              <a:t> </a:t>
            </a:r>
            <a:r>
              <a:rPr lang="ru-RU" sz="2000" dirty="0" err="1"/>
              <a:t>множать</a:t>
            </a:r>
            <a:r>
              <a:rPr lang="ru-RU" sz="2000" dirty="0"/>
              <a:t>, </a:t>
            </a:r>
            <a:r>
              <a:rPr lang="ru-RU" sz="2000" dirty="0" err="1"/>
              <a:t>називають</a:t>
            </a:r>
            <a:r>
              <a:rPr lang="ru-RU" sz="2000" dirty="0"/>
              <a:t>…(</a:t>
            </a:r>
            <a:r>
              <a:rPr lang="ru-RU" sz="2000" dirty="0" err="1"/>
              <a:t>множниками</a:t>
            </a:r>
            <a:r>
              <a:rPr lang="ru-RU" sz="2000" dirty="0"/>
              <a:t>).</a:t>
            </a:r>
            <a:endParaRPr lang="uk-UA" sz="2000" dirty="0"/>
          </a:p>
          <a:p>
            <a:pPr lvl="0"/>
            <a:r>
              <a:rPr lang="ru-RU" sz="2000" dirty="0" smtClean="0"/>
              <a:t>- </a:t>
            </a:r>
            <a:r>
              <a:rPr lang="ru-RU" sz="2000" dirty="0" err="1" smtClean="0"/>
              <a:t>Чи</a:t>
            </a:r>
            <a:r>
              <a:rPr lang="ru-RU" sz="2000" dirty="0" smtClean="0"/>
              <a:t> </a:t>
            </a:r>
            <a:r>
              <a:rPr lang="ru-RU" sz="2000" dirty="0" err="1"/>
              <a:t>зміниться</a:t>
            </a:r>
            <a:r>
              <a:rPr lang="ru-RU" sz="2000" dirty="0"/>
              <a:t> </a:t>
            </a:r>
            <a:r>
              <a:rPr lang="ru-RU" sz="2000" dirty="0" err="1"/>
              <a:t>добуток</a:t>
            </a:r>
            <a:r>
              <a:rPr lang="ru-RU" sz="2000" dirty="0"/>
              <a:t>, </a:t>
            </a:r>
            <a:r>
              <a:rPr lang="ru-RU" sz="2000" dirty="0" err="1"/>
              <a:t>якщо</a:t>
            </a:r>
            <a:r>
              <a:rPr lang="ru-RU" sz="2000" dirty="0"/>
              <a:t> ми </a:t>
            </a:r>
            <a:r>
              <a:rPr lang="ru-RU" sz="2000" dirty="0" err="1"/>
              <a:t>множники</a:t>
            </a:r>
            <a:r>
              <a:rPr lang="ru-RU" sz="2000" dirty="0"/>
              <a:t> </a:t>
            </a:r>
            <a:r>
              <a:rPr lang="ru-RU" sz="2000" dirty="0" err="1"/>
              <a:t>поміняємо</a:t>
            </a:r>
            <a:r>
              <a:rPr lang="ru-RU" sz="2000" dirty="0"/>
              <a:t> </a:t>
            </a:r>
            <a:r>
              <a:rPr lang="ru-RU" sz="2000" dirty="0" err="1"/>
              <a:t>місцями</a:t>
            </a:r>
            <a:r>
              <a:rPr lang="ru-RU" sz="2000" dirty="0"/>
              <a:t>? </a:t>
            </a:r>
            <a:endParaRPr lang="uk-UA" sz="2000" dirty="0"/>
          </a:p>
          <a:p>
            <a:r>
              <a:rPr lang="ru-RU" sz="2000" dirty="0"/>
              <a:t>– </a:t>
            </a:r>
            <a:r>
              <a:rPr lang="ru-RU" sz="2000" dirty="0" err="1"/>
              <a:t>Що</a:t>
            </a:r>
            <a:r>
              <a:rPr lang="ru-RU" sz="2000" dirty="0"/>
              <a:t> </a:t>
            </a:r>
            <a:r>
              <a:rPr lang="ru-RU" sz="2000" dirty="0" err="1"/>
              <a:t>показує</a:t>
            </a:r>
            <a:r>
              <a:rPr lang="ru-RU" sz="2000" dirty="0"/>
              <a:t> перший </a:t>
            </a:r>
            <a:r>
              <a:rPr lang="ru-RU" sz="2000" dirty="0" err="1"/>
              <a:t>множник</a:t>
            </a:r>
            <a:r>
              <a:rPr lang="ru-RU" sz="2000" dirty="0"/>
              <a:t>? </a:t>
            </a:r>
            <a:r>
              <a:rPr lang="ru-RU" sz="2000" dirty="0" err="1"/>
              <a:t>Другий</a:t>
            </a:r>
            <a:r>
              <a:rPr lang="ru-RU" sz="2000" dirty="0"/>
              <a:t>?</a:t>
            </a:r>
            <a:endParaRPr lang="uk-UA" sz="2000" dirty="0"/>
          </a:p>
          <a:p>
            <a:endParaRPr lang="uk-U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blinds(horizontal)">
                                      <p:cBhvr>
                                        <p:cTn id="19" dur="500"/>
                                        <p:tgtEl>
                                          <p:spTgt spid="2048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0489"/>
                                        </p:tgtEl>
                                        <p:attrNameLst>
                                          <p:attrName>style.visibility</p:attrName>
                                        </p:attrNameLst>
                                      </p:cBhvr>
                                      <p:to>
                                        <p:strVal val="visible"/>
                                      </p:to>
                                    </p:set>
                                    <p:animEffect transition="in" filter="blinds(horizontal)">
                                      <p:cBhvr>
                                        <p:cTn id="24"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n-dlya-prezentacii-vesna-09"/>
          <p:cNvPicPr>
            <a:picLocks noChangeAspect="1" noChangeArrowheads="1"/>
          </p:cNvPicPr>
          <p:nvPr/>
        </p:nvPicPr>
        <p:blipFill>
          <a:blip r:embed="rId2" cstate="print"/>
          <a:srcRect/>
          <a:stretch>
            <a:fillRect/>
          </a:stretch>
        </p:blipFill>
        <p:spPr bwMode="auto">
          <a:xfrm>
            <a:off x="-190500" y="-531814"/>
            <a:ext cx="9525000" cy="7389813"/>
          </a:xfrm>
          <a:prstGeom prst="rect">
            <a:avLst/>
          </a:prstGeom>
          <a:noFill/>
          <a:ln w="9525">
            <a:noFill/>
            <a:miter lim="800000"/>
            <a:headEnd/>
            <a:tailEnd/>
          </a:ln>
        </p:spPr>
      </p:pic>
      <p:sp>
        <p:nvSpPr>
          <p:cNvPr id="3" name="TextBox 2"/>
          <p:cNvSpPr txBox="1"/>
          <p:nvPr/>
        </p:nvSpPr>
        <p:spPr>
          <a:xfrm>
            <a:off x="2699792" y="81498"/>
            <a:ext cx="3522696" cy="646331"/>
          </a:xfrm>
          <a:prstGeom prst="rect">
            <a:avLst/>
          </a:prstGeom>
          <a:noFill/>
        </p:spPr>
        <p:txBody>
          <a:bodyPr wrap="none" rtlCol="0">
            <a:spAutoFit/>
          </a:bodyPr>
          <a:lstStyle/>
          <a:p>
            <a:r>
              <a:rPr lang="uk-UA" sz="3600" b="1" dirty="0" smtClean="0"/>
              <a:t>Усний рахунок</a:t>
            </a:r>
            <a:endParaRPr lang="uk-UA" sz="3600" b="1" dirty="0"/>
          </a:p>
        </p:txBody>
      </p:sp>
      <p:sp>
        <p:nvSpPr>
          <p:cNvPr id="4" name="TextBox 3"/>
          <p:cNvSpPr txBox="1"/>
          <p:nvPr/>
        </p:nvSpPr>
        <p:spPr>
          <a:xfrm>
            <a:off x="1691680" y="727829"/>
            <a:ext cx="6768752" cy="6186309"/>
          </a:xfrm>
          <a:prstGeom prst="rect">
            <a:avLst/>
          </a:prstGeom>
          <a:noFill/>
        </p:spPr>
        <p:txBody>
          <a:bodyPr wrap="square" rtlCol="0">
            <a:spAutoFit/>
          </a:bodyPr>
          <a:lstStyle/>
          <a:p>
            <a:r>
              <a:rPr lang="uk-UA" b="1" dirty="0"/>
              <a:t>1)</a:t>
            </a:r>
            <a:r>
              <a:rPr lang="uk-UA" dirty="0"/>
              <a:t>А сердиті п'ять індиків</a:t>
            </a:r>
          </a:p>
          <a:p>
            <a:r>
              <a:rPr lang="uk-UA" dirty="0"/>
              <a:t>Взули нові черевики</a:t>
            </a:r>
          </a:p>
          <a:p>
            <a:r>
              <a:rPr lang="uk-UA" dirty="0"/>
              <a:t>Рипу, рипу, походжають</a:t>
            </a:r>
          </a:p>
          <a:p>
            <a:r>
              <a:rPr lang="uk-UA" dirty="0"/>
              <a:t>Скільки всіх — вони не знають  </a:t>
            </a:r>
            <a:endParaRPr lang="uk-UA" dirty="0" smtClean="0"/>
          </a:p>
          <a:p>
            <a:r>
              <a:rPr lang="uk-UA" dirty="0" smtClean="0"/>
              <a:t> </a:t>
            </a:r>
            <a:r>
              <a:rPr lang="uk-UA" dirty="0"/>
              <a:t>(2 ∙ 5 = 10)</a:t>
            </a:r>
          </a:p>
          <a:p>
            <a:r>
              <a:rPr lang="uk-UA" b="1" dirty="0" smtClean="0"/>
              <a:t>                                                2)</a:t>
            </a:r>
            <a:r>
              <a:rPr lang="uk-UA" dirty="0" smtClean="0"/>
              <a:t>Дві </a:t>
            </a:r>
            <a:r>
              <a:rPr lang="uk-UA" dirty="0"/>
              <a:t>маленькі сестрички</a:t>
            </a:r>
          </a:p>
          <a:p>
            <a:r>
              <a:rPr lang="uk-UA" dirty="0" smtClean="0"/>
              <a:t>                                                   Заплели </a:t>
            </a:r>
            <a:r>
              <a:rPr lang="uk-UA" dirty="0"/>
              <a:t>по 2 косички.</a:t>
            </a:r>
          </a:p>
          <a:p>
            <a:r>
              <a:rPr lang="uk-UA" dirty="0" smtClean="0"/>
              <a:t>                                                   Порахуйте</a:t>
            </a:r>
            <a:r>
              <a:rPr lang="uk-UA" dirty="0"/>
              <a:t>, любі малята,</a:t>
            </a:r>
          </a:p>
          <a:p>
            <a:r>
              <a:rPr lang="uk-UA" dirty="0" smtClean="0"/>
              <a:t>                                                   Скільки </a:t>
            </a:r>
            <a:r>
              <a:rPr lang="uk-UA" dirty="0"/>
              <a:t>косичок мають дівчата! </a:t>
            </a:r>
            <a:endParaRPr lang="uk-UA" dirty="0" smtClean="0"/>
          </a:p>
          <a:p>
            <a:r>
              <a:rPr lang="uk-UA" dirty="0" smtClean="0"/>
              <a:t>                                                   (</a:t>
            </a:r>
            <a:r>
              <a:rPr lang="uk-UA" dirty="0"/>
              <a:t>2 ∙ 2 = 4</a:t>
            </a:r>
            <a:r>
              <a:rPr lang="uk-UA" dirty="0" smtClean="0"/>
              <a:t>)</a:t>
            </a:r>
          </a:p>
          <a:p>
            <a:r>
              <a:rPr lang="uk-UA" b="1" dirty="0"/>
              <a:t>3)</a:t>
            </a:r>
            <a:r>
              <a:rPr lang="uk-UA" dirty="0"/>
              <a:t>Зайчик за годину</a:t>
            </a:r>
          </a:p>
          <a:p>
            <a:r>
              <a:rPr lang="uk-UA" dirty="0" err="1"/>
              <a:t>З'їда</a:t>
            </a:r>
            <a:r>
              <a:rPr lang="uk-UA" dirty="0"/>
              <a:t> три капустини.</a:t>
            </a:r>
          </a:p>
          <a:p>
            <a:r>
              <a:rPr lang="uk-UA" dirty="0"/>
              <a:t>Скільки капустин</a:t>
            </a:r>
          </a:p>
          <a:p>
            <a:r>
              <a:rPr lang="uk-UA" dirty="0"/>
              <a:t>З'їсть зайчик за 8 годин? </a:t>
            </a:r>
            <a:endParaRPr lang="uk-UA" dirty="0" smtClean="0"/>
          </a:p>
          <a:p>
            <a:r>
              <a:rPr lang="uk-UA" dirty="0" smtClean="0"/>
              <a:t>(</a:t>
            </a:r>
            <a:r>
              <a:rPr lang="uk-UA" dirty="0"/>
              <a:t>3 ∙ 8 = 24)</a:t>
            </a:r>
          </a:p>
          <a:p>
            <a:r>
              <a:rPr lang="uk-UA" dirty="0" smtClean="0"/>
              <a:t>                                                   </a:t>
            </a:r>
            <a:r>
              <a:rPr lang="uk-UA" b="1" dirty="0" smtClean="0"/>
              <a:t>4)</a:t>
            </a:r>
            <a:r>
              <a:rPr lang="uk-UA" dirty="0" smtClean="0"/>
              <a:t>Квітки </a:t>
            </a:r>
            <a:r>
              <a:rPr lang="uk-UA" dirty="0"/>
              <a:t>дівчинка збирала </a:t>
            </a:r>
          </a:p>
          <a:p>
            <a:r>
              <a:rPr lang="uk-UA" dirty="0" smtClean="0"/>
              <a:t>                                                       І </a:t>
            </a:r>
            <a:r>
              <a:rPr lang="uk-UA" dirty="0"/>
              <a:t>в букетик їх складала.</a:t>
            </a:r>
          </a:p>
          <a:p>
            <a:r>
              <a:rPr lang="uk-UA" dirty="0" smtClean="0"/>
              <a:t>                                                       5 </a:t>
            </a:r>
            <a:r>
              <a:rPr lang="uk-UA" dirty="0"/>
              <a:t>букетів по три квітки,</a:t>
            </a:r>
          </a:p>
          <a:p>
            <a:r>
              <a:rPr lang="uk-UA" dirty="0" smtClean="0"/>
              <a:t>                                                       Скільки </a:t>
            </a:r>
            <a:r>
              <a:rPr lang="uk-UA" dirty="0"/>
              <a:t>всього квітів, дітки? </a:t>
            </a:r>
            <a:endParaRPr lang="uk-UA" dirty="0" smtClean="0"/>
          </a:p>
          <a:p>
            <a:r>
              <a:rPr lang="uk-UA" dirty="0" smtClean="0"/>
              <a:t>                                                        (</a:t>
            </a:r>
            <a:r>
              <a:rPr lang="uk-UA" dirty="0"/>
              <a:t>З ∙ 5 = 15)</a:t>
            </a:r>
          </a:p>
          <a:p>
            <a:endParaRPr lang="uk-UA" dirty="0"/>
          </a:p>
          <a:p>
            <a:endParaRPr lang="uk-UA" dirty="0"/>
          </a:p>
        </p:txBody>
      </p:sp>
    </p:spTree>
    <p:extLst>
      <p:ext uri="{BB962C8B-B14F-4D97-AF65-F5344CB8AC3E}">
        <p14:creationId xmlns:p14="http://schemas.microsoft.com/office/powerpoint/2010/main" val="188133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on-dlya-prezentacii-vesna-09"/>
          <p:cNvPicPr>
            <a:picLocks noChangeAspect="1" noChangeArrowheads="1"/>
          </p:cNvPicPr>
          <p:nvPr/>
        </p:nvPicPr>
        <p:blipFill>
          <a:blip r:embed="rId2" cstate="print"/>
          <a:srcRect/>
          <a:stretch>
            <a:fillRect/>
          </a:stretch>
        </p:blipFill>
        <p:spPr bwMode="auto">
          <a:xfrm>
            <a:off x="-190500" y="-531814"/>
            <a:ext cx="9525000" cy="7389813"/>
          </a:xfrm>
          <a:prstGeom prst="rect">
            <a:avLst/>
          </a:prstGeom>
          <a:noFill/>
          <a:ln w="9525">
            <a:noFill/>
            <a:miter lim="800000"/>
            <a:headEnd/>
            <a:tailEnd/>
          </a:ln>
        </p:spPr>
      </p:pic>
      <p:sp>
        <p:nvSpPr>
          <p:cNvPr id="4" name="TextBox 3"/>
          <p:cNvSpPr txBox="1"/>
          <p:nvPr/>
        </p:nvSpPr>
        <p:spPr>
          <a:xfrm>
            <a:off x="1331640" y="404664"/>
            <a:ext cx="7812360" cy="5078313"/>
          </a:xfrm>
          <a:prstGeom prst="rect">
            <a:avLst/>
          </a:prstGeom>
          <a:noFill/>
        </p:spPr>
        <p:txBody>
          <a:bodyPr wrap="square" rtlCol="0">
            <a:spAutoFit/>
          </a:bodyPr>
          <a:lstStyle/>
          <a:p>
            <a:r>
              <a:rPr lang="uk-UA" b="1" dirty="0" smtClean="0"/>
              <a:t>     5</a:t>
            </a:r>
            <a:r>
              <a:rPr lang="uk-UA" dirty="0" smtClean="0"/>
              <a:t>)Йшли </a:t>
            </a:r>
            <a:r>
              <a:rPr lang="uk-UA" dirty="0"/>
              <a:t>4 їжаки,</a:t>
            </a:r>
          </a:p>
          <a:p>
            <a:r>
              <a:rPr lang="uk-UA" dirty="0" smtClean="0"/>
              <a:t>        Несли </a:t>
            </a:r>
            <a:r>
              <a:rPr lang="uk-UA" dirty="0"/>
              <a:t>по 3 буряки.</a:t>
            </a:r>
          </a:p>
          <a:p>
            <a:r>
              <a:rPr lang="uk-UA" dirty="0" smtClean="0"/>
              <a:t>        А </a:t>
            </a:r>
            <a:r>
              <a:rPr lang="uk-UA" dirty="0"/>
              <a:t>ви їм допоможіть,</a:t>
            </a:r>
          </a:p>
          <a:p>
            <a:r>
              <a:rPr lang="uk-UA" dirty="0" smtClean="0"/>
              <a:t>        Буряки </a:t>
            </a:r>
            <a:r>
              <a:rPr lang="uk-UA" dirty="0"/>
              <a:t>ті полічіть. </a:t>
            </a:r>
            <a:endParaRPr lang="uk-UA" dirty="0" smtClean="0"/>
          </a:p>
          <a:p>
            <a:r>
              <a:rPr lang="uk-UA" dirty="0" smtClean="0"/>
              <a:t>        </a:t>
            </a:r>
            <a:r>
              <a:rPr lang="uk-UA" dirty="0"/>
              <a:t>(3 ∙ 4 = 12)</a:t>
            </a:r>
          </a:p>
          <a:p>
            <a:r>
              <a:rPr lang="uk-UA" b="1" dirty="0" smtClean="0"/>
              <a:t>                                                       6)</a:t>
            </a:r>
            <a:r>
              <a:rPr lang="uk-UA" dirty="0" smtClean="0"/>
              <a:t>Павлик </a:t>
            </a:r>
            <a:r>
              <a:rPr lang="uk-UA" dirty="0"/>
              <a:t>зрізав 7 тюльпанів</a:t>
            </a:r>
          </a:p>
          <a:p>
            <a:r>
              <a:rPr lang="uk-UA" dirty="0" smtClean="0"/>
              <a:t>                                                          І </a:t>
            </a:r>
            <a:r>
              <a:rPr lang="uk-UA" dirty="0"/>
              <a:t>8 — Надійка. </a:t>
            </a:r>
          </a:p>
          <a:p>
            <a:r>
              <a:rPr lang="uk-UA" dirty="0" smtClean="0"/>
              <a:t>                                                          Поставили </a:t>
            </a:r>
            <a:r>
              <a:rPr lang="uk-UA" dirty="0"/>
              <a:t>їх в 3 вази </a:t>
            </a:r>
          </a:p>
          <a:p>
            <a:r>
              <a:rPr lang="uk-UA" dirty="0" smtClean="0"/>
              <a:t>                                                          Порівну </a:t>
            </a:r>
            <a:r>
              <a:rPr lang="uk-UA" dirty="0"/>
              <a:t>— по скільки?  </a:t>
            </a:r>
            <a:r>
              <a:rPr lang="uk-UA" dirty="0" smtClean="0"/>
              <a:t>(</a:t>
            </a:r>
            <a:r>
              <a:rPr lang="uk-UA" dirty="0"/>
              <a:t>7 + 8) : 3 = </a:t>
            </a:r>
            <a:r>
              <a:rPr lang="uk-UA" dirty="0" smtClean="0"/>
              <a:t>5</a:t>
            </a:r>
          </a:p>
          <a:p>
            <a:r>
              <a:rPr lang="uk-UA" b="1" dirty="0"/>
              <a:t>7)</a:t>
            </a:r>
            <a:r>
              <a:rPr lang="uk-UA" dirty="0"/>
              <a:t>На зиму матуся - лисиця,</a:t>
            </a:r>
          </a:p>
          <a:p>
            <a:r>
              <a:rPr lang="uk-UA" dirty="0"/>
              <a:t>Сплела для діток рукавиці.</a:t>
            </a:r>
          </a:p>
          <a:p>
            <a:r>
              <a:rPr lang="uk-UA" dirty="0"/>
              <a:t>Кожна маленька лисичка</a:t>
            </a:r>
          </a:p>
          <a:p>
            <a:r>
              <a:rPr lang="uk-UA" dirty="0"/>
              <a:t>Отримала дві рукавички.</a:t>
            </a:r>
          </a:p>
          <a:p>
            <a:r>
              <a:rPr lang="uk-UA" dirty="0"/>
              <a:t>Скільки всього рукавичок, </a:t>
            </a:r>
          </a:p>
          <a:p>
            <a:r>
              <a:rPr lang="uk-UA" dirty="0"/>
              <a:t>Якщо у мами 5 доньок - лисичок? </a:t>
            </a:r>
            <a:endParaRPr lang="uk-UA" dirty="0" smtClean="0"/>
          </a:p>
          <a:p>
            <a:r>
              <a:rPr lang="uk-UA" dirty="0" smtClean="0"/>
              <a:t>(</a:t>
            </a:r>
            <a:r>
              <a:rPr lang="uk-UA" dirty="0"/>
              <a:t>2 ∙ 5 = 10</a:t>
            </a:r>
            <a:r>
              <a:rPr lang="uk-UA" dirty="0" smtClean="0"/>
              <a:t>)</a:t>
            </a:r>
            <a:endParaRPr lang="uk-UA" dirty="0"/>
          </a:p>
          <a:p>
            <a:endParaRPr lang="uk-UA" dirty="0"/>
          </a:p>
          <a:p>
            <a:endParaRPr lang="uk-UA" dirty="0"/>
          </a:p>
        </p:txBody>
      </p:sp>
    </p:spTree>
    <p:extLst>
      <p:ext uri="{BB962C8B-B14F-4D97-AF65-F5344CB8AC3E}">
        <p14:creationId xmlns:p14="http://schemas.microsoft.com/office/powerpoint/2010/main" val="4050698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76923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1064</Words>
  <Application>Microsoft Office PowerPoint</Application>
  <PresentationFormat>Экран (4:3)</PresentationFormat>
  <Paragraphs>255</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Математичний диктант  Самоперевірка 6   6  16   36  46  96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Шаблон Фокиной Л. П.</dc:creator>
  <cp:lastModifiedBy>sluvkaoksana@gmail.com</cp:lastModifiedBy>
  <cp:revision>76</cp:revision>
  <dcterms:created xsi:type="dcterms:W3CDTF">2014-07-06T18:18:01Z</dcterms:created>
  <dcterms:modified xsi:type="dcterms:W3CDTF">2021-12-28T18:07:09Z</dcterms:modified>
</cp:coreProperties>
</file>