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60" r:id="rId2"/>
    <p:sldId id="276" r:id="rId3"/>
    <p:sldId id="299" r:id="rId4"/>
    <p:sldId id="298" r:id="rId5"/>
    <p:sldId id="277" r:id="rId6"/>
    <p:sldId id="278" r:id="rId7"/>
    <p:sldId id="279" r:id="rId8"/>
    <p:sldId id="280" r:id="rId9"/>
    <p:sldId id="263" r:id="rId10"/>
    <p:sldId id="296" r:id="rId11"/>
    <p:sldId id="261" r:id="rId12"/>
    <p:sldId id="266" r:id="rId13"/>
    <p:sldId id="283" r:id="rId14"/>
    <p:sldId id="284" r:id="rId15"/>
    <p:sldId id="285" r:id="rId16"/>
    <p:sldId id="300" r:id="rId17"/>
    <p:sldId id="286" r:id="rId18"/>
    <p:sldId id="294" r:id="rId19"/>
    <p:sldId id="288" r:id="rId20"/>
    <p:sldId id="289" r:id="rId21"/>
    <p:sldId id="290" r:id="rId22"/>
    <p:sldId id="291" r:id="rId23"/>
    <p:sldId id="292" r:id="rId24"/>
    <p:sldId id="297" r:id="rId25"/>
    <p:sldId id="269" r:id="rId26"/>
    <p:sldId id="301" r:id="rId27"/>
    <p:sldId id="295" r:id="rId28"/>
    <p:sldId id="293" r:id="rId29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1EB8"/>
    <a:srgbClr val="000099"/>
    <a:srgbClr val="0000FF"/>
    <a:srgbClr val="54B6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2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123685-ECE1-4F17-9A12-A805FAE8E5B2}" type="datetimeFigureOut">
              <a:rPr lang="ru-RU" smtClean="0"/>
              <a:pPr/>
              <a:t>28.12.2021</a:t>
            </a:fld>
            <a:endParaRPr lang="ru-RU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BBFCF8-50D8-4440-B1DF-6E9C61CF40F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78451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pPr/>
              <a:t>28.12.2021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pPr/>
              <a:t>28.12.2021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pPr/>
              <a:t>28.12.2021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pPr/>
              <a:t>28.12.2021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pPr/>
              <a:t>28.12.2021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pPr/>
              <a:t>28.12.2021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pPr/>
              <a:t>28.12.2021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pPr/>
              <a:t>28.12.2021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pPr/>
              <a:t>28.12.2021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pPr/>
              <a:t>28.12.2021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pPr/>
              <a:t>28.12.2021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5000">
              <a:srgbClr val="AEC3E9"/>
            </a:gs>
            <a:gs pos="0">
              <a:srgbClr val="54B6B8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0A66AE-81F5-474A-B74B-EE41E9320F19}" type="datetimeFigureOut">
              <a:rPr lang="uk-UA" smtClean="0"/>
              <a:pPr/>
              <a:t>28.12.2021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4F593F-0D5B-4CF0-BEE2-6583C73E7271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4.jpeg"/><Relationship Id="rId7" Type="http://schemas.openxmlformats.org/officeDocument/2006/relationships/image" Target="../media/image28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7.png"/><Relationship Id="rId4" Type="http://schemas.openxmlformats.org/officeDocument/2006/relationships/image" Target="../media/image1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0b7d0b8d0bcd0b0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0871" y="429734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04664"/>
            <a:ext cx="7774632" cy="1728192"/>
          </a:xfrm>
        </p:spPr>
        <p:txBody>
          <a:bodyPr>
            <a:noAutofit/>
          </a:bodyPr>
          <a:lstStyle/>
          <a:p>
            <a:r>
              <a:rPr lang="ru-RU" sz="6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ru-RU" sz="6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ru-RU" sz="4000" b="1" i="1" dirty="0" err="1" smtClean="0">
                <a:ln w="19050" cmpd="sng">
                  <a:solidFill>
                    <a:srgbClr val="000099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ea typeface="Arial Unicode MS" pitchFamily="34" charset="-128"/>
                <a:cs typeface="Arial" pitchFamily="34" charset="0"/>
              </a:rPr>
              <a:t>Розвиток</a:t>
            </a:r>
            <a:r>
              <a:rPr lang="ru-RU" sz="4000" b="1" i="1" dirty="0" smtClean="0">
                <a:ln w="19050" cmpd="sng">
                  <a:solidFill>
                    <a:srgbClr val="000099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ru-RU" sz="4000" b="1" i="1" dirty="0" err="1" smtClean="0">
                <a:ln w="19050" cmpd="sng">
                  <a:solidFill>
                    <a:srgbClr val="000099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ea typeface="Arial Unicode MS" pitchFamily="34" charset="-128"/>
                <a:cs typeface="Arial" pitchFamily="34" charset="0"/>
              </a:rPr>
              <a:t>мовлення</a:t>
            </a:r>
            <a:r>
              <a:rPr lang="ru-RU" sz="4000" b="1" i="1" dirty="0" smtClean="0">
                <a:ln w="19050" cmpd="sng">
                  <a:solidFill>
                    <a:srgbClr val="000099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ea typeface="Arial Unicode MS" pitchFamily="34" charset="-128"/>
                <a:cs typeface="Arial" pitchFamily="34" charset="0"/>
              </a:rPr>
              <a:t> – </a:t>
            </a:r>
            <a:r>
              <a:rPr lang="ru-RU" sz="4000" b="1" i="1" dirty="0" err="1" smtClean="0">
                <a:ln w="19050" cmpd="sng">
                  <a:solidFill>
                    <a:srgbClr val="000099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ea typeface="Arial Unicode MS" pitchFamily="34" charset="-128"/>
                <a:cs typeface="Arial" pitchFamily="34" charset="0"/>
              </a:rPr>
              <a:t>розповідаємо</a:t>
            </a:r>
            <a:r>
              <a:rPr lang="ru-RU" sz="4000" b="1" i="1" dirty="0" smtClean="0">
                <a:ln w="19050" cmpd="sng">
                  <a:solidFill>
                    <a:srgbClr val="000099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ea typeface="Arial Unicode MS" pitchFamily="34" charset="-128"/>
                <a:cs typeface="Arial" pitchFamily="34" charset="0"/>
              </a:rPr>
              <a:t>  про </a:t>
            </a:r>
            <a:r>
              <a:rPr lang="ru-RU" sz="4000" b="1" i="1" dirty="0" err="1" smtClean="0">
                <a:ln w="19050" cmpd="sng">
                  <a:solidFill>
                    <a:srgbClr val="000099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ea typeface="Arial Unicode MS" pitchFamily="34" charset="-128"/>
                <a:cs typeface="Arial" pitchFamily="34" charset="0"/>
              </a:rPr>
              <a:t>допомогу</a:t>
            </a:r>
            <a:r>
              <a:rPr lang="ru-RU" sz="4000" b="1" i="1" dirty="0">
                <a:ln w="19050" cmpd="sng">
                  <a:solidFill>
                    <a:srgbClr val="000099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ea typeface="Arial Unicode MS" pitchFamily="34" charset="-128"/>
                <a:cs typeface="Arial" pitchFamily="34" charset="0"/>
              </a:rPr>
              <a:t/>
            </a:r>
            <a:br>
              <a:rPr lang="ru-RU" sz="4000" b="1" i="1" dirty="0">
                <a:ln w="19050" cmpd="sng">
                  <a:solidFill>
                    <a:srgbClr val="000099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ea typeface="Arial Unicode MS" pitchFamily="34" charset="-128"/>
                <a:cs typeface="Arial" pitchFamily="34" charset="0"/>
              </a:rPr>
            </a:br>
            <a:r>
              <a:rPr lang="ru-RU" sz="4000" b="1" i="1" dirty="0" smtClean="0">
                <a:ln w="19050" cmpd="sng">
                  <a:solidFill>
                    <a:srgbClr val="000099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ea typeface="Arial Unicode MS" pitchFamily="34" charset="-128"/>
                <a:cs typeface="Arial" pitchFamily="34" charset="0"/>
              </a:rPr>
              <a:t>пташкам </a:t>
            </a:r>
            <a:endParaRPr lang="uk-UA" sz="4800" i="1" dirty="0">
              <a:ln w="19050" cmpd="sng">
                <a:solidFill>
                  <a:srgbClr val="000099"/>
                </a:solidFill>
                <a:prstDash val="solid"/>
                <a:miter lim="800000"/>
              </a:ln>
              <a:solidFill>
                <a:schemeClr val="bg1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844" y="3053016"/>
            <a:ext cx="3669156" cy="3240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D:\птахи\0_1eeee_9d011f33_orig.jpe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77" y="2916972"/>
            <a:ext cx="3960440" cy="351208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92871" y="6093296"/>
            <a:ext cx="33843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Розробила</a:t>
            </a:r>
            <a:r>
              <a:rPr lang="ru-RU" dirty="0"/>
              <a:t>:</a:t>
            </a:r>
          </a:p>
          <a:p>
            <a:r>
              <a:rPr lang="ru-RU" dirty="0" err="1"/>
              <a:t>вчитель</a:t>
            </a:r>
            <a:r>
              <a:rPr lang="ru-RU" dirty="0"/>
              <a:t> </a:t>
            </a:r>
            <a:r>
              <a:rPr lang="ru-RU" dirty="0" err="1"/>
              <a:t>початкових</a:t>
            </a:r>
            <a:r>
              <a:rPr lang="ru-RU" dirty="0"/>
              <a:t> </a:t>
            </a:r>
            <a:r>
              <a:rPr lang="ru-RU" dirty="0" err="1"/>
              <a:t>класів</a:t>
            </a:r>
            <a:endParaRPr lang="ru-RU" dirty="0"/>
          </a:p>
          <a:p>
            <a:r>
              <a:rPr lang="ru-RU" dirty="0"/>
              <a:t>Галина ФЕДИШИН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064048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Хвилинка </a:t>
            </a:r>
            <a:r>
              <a:rPr lang="uk-UA" dirty="0" err="1" smtClean="0"/>
              <a:t>цікавинка</a:t>
            </a:r>
            <a:endParaRPr lang="uk-UA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56792"/>
            <a:ext cx="4320000" cy="32400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348880"/>
            <a:ext cx="4038600" cy="4038600"/>
          </a:xfrm>
        </p:spPr>
      </p:pic>
    </p:spTree>
    <p:extLst>
      <p:ext uri="{BB962C8B-B14F-4D97-AF65-F5344CB8AC3E}">
        <p14:creationId xmlns:p14="http://schemas.microsoft.com/office/powerpoint/2010/main" val="2240506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Содержимое 3" descr="733.jpg"/>
          <p:cNvPicPr>
            <a:picLocks noChangeAspect="1"/>
          </p:cNvPicPr>
          <p:nvPr/>
        </p:nvPicPr>
        <p:blipFill rotWithShape="1">
          <a:blip r:embed="rId2" cstate="email"/>
          <a:srcRect l="3146" t="4695" r="3474" b="4789"/>
          <a:stretch/>
        </p:blipFill>
        <p:spPr>
          <a:xfrm>
            <a:off x="78068" y="-34613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159" y="260648"/>
            <a:ext cx="4847850" cy="6480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8068" y="2967335"/>
            <a:ext cx="428309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Робота  в зошиті </a:t>
            </a:r>
            <a:endParaRPr lang="uk-UA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34079083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3" descr="733.jpg"/>
          <p:cNvPicPr>
            <a:picLocks noChangeAspect="1"/>
          </p:cNvPicPr>
          <p:nvPr/>
        </p:nvPicPr>
        <p:blipFill rotWithShape="1">
          <a:blip r:embed="rId2" cstate="email"/>
          <a:srcRect l="3146" t="4695" r="3474" b="4789"/>
          <a:stretch/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53750" y="-1089249"/>
            <a:ext cx="9144000" cy="9036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331806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68360" y="887299"/>
            <a:ext cx="2520280" cy="5112568"/>
          </a:xfrm>
          <a:prstGeom prst="roundRect">
            <a:avLst/>
          </a:prstGeom>
          <a:solidFill>
            <a:srgbClr val="EE1E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b="1" dirty="0" smtClean="0">
              <a:solidFill>
                <a:schemeClr val="tx1"/>
              </a:solidFill>
            </a:endParaRPr>
          </a:p>
          <a:p>
            <a:pPr algn="ctr"/>
            <a:endParaRPr lang="uk-UA" b="1" dirty="0">
              <a:solidFill>
                <a:schemeClr val="tx1"/>
              </a:solidFill>
            </a:endParaRPr>
          </a:p>
          <a:p>
            <a:pPr algn="ctr"/>
            <a:endParaRPr lang="uk-UA" b="1" dirty="0" smtClean="0">
              <a:solidFill>
                <a:schemeClr val="tx1"/>
              </a:solidFill>
            </a:endParaRPr>
          </a:p>
          <a:p>
            <a:pPr algn="ctr"/>
            <a:endParaRPr lang="uk-UA" b="1" dirty="0">
              <a:solidFill>
                <a:schemeClr val="tx1"/>
              </a:solidFill>
            </a:endParaRPr>
          </a:p>
          <a:p>
            <a:pPr algn="ctr"/>
            <a:endParaRPr lang="uk-UA" b="1" dirty="0" smtClean="0">
              <a:solidFill>
                <a:schemeClr val="tx1"/>
              </a:solidFill>
            </a:endParaRPr>
          </a:p>
          <a:p>
            <a:pPr algn="ctr"/>
            <a:endParaRPr lang="uk-UA" b="1" dirty="0">
              <a:solidFill>
                <a:schemeClr val="tx1"/>
              </a:solidFill>
            </a:endParaRPr>
          </a:p>
          <a:p>
            <a:pPr algn="ctr"/>
            <a:endParaRPr lang="uk-UA" b="1" dirty="0" smtClean="0">
              <a:solidFill>
                <a:schemeClr val="tx1"/>
              </a:solidFill>
            </a:endParaRPr>
          </a:p>
          <a:p>
            <a:pPr algn="ctr"/>
            <a:endParaRPr lang="uk-UA" b="1" dirty="0">
              <a:solidFill>
                <a:schemeClr val="tx1"/>
              </a:solidFill>
            </a:endParaRPr>
          </a:p>
          <a:p>
            <a:pPr algn="ctr"/>
            <a:endParaRPr lang="uk-UA" b="1" dirty="0" smtClean="0">
              <a:solidFill>
                <a:schemeClr val="tx1"/>
              </a:solidFill>
            </a:endParaRPr>
          </a:p>
          <a:p>
            <a:pPr algn="ctr"/>
            <a:endParaRPr lang="uk-UA" b="1" dirty="0">
              <a:solidFill>
                <a:schemeClr val="tx1"/>
              </a:solidFill>
            </a:endParaRPr>
          </a:p>
          <a:p>
            <a:pPr algn="ctr"/>
            <a:r>
              <a:rPr lang="uk-UA" sz="2000" b="1" dirty="0" smtClean="0">
                <a:solidFill>
                  <a:schemeClr val="tx1"/>
                </a:solidFill>
              </a:rPr>
              <a:t>Назви предметів</a:t>
            </a:r>
          </a:p>
          <a:p>
            <a:pPr algn="ctr"/>
            <a:endParaRPr lang="uk-UA" b="1" dirty="0">
              <a:solidFill>
                <a:schemeClr val="tx1"/>
              </a:solidFill>
            </a:endParaRPr>
          </a:p>
          <a:p>
            <a:pPr algn="ctr"/>
            <a:endParaRPr lang="uk-UA" b="1" dirty="0" smtClean="0">
              <a:solidFill>
                <a:schemeClr val="tx1"/>
              </a:solidFill>
            </a:endParaRPr>
          </a:p>
          <a:p>
            <a:pPr algn="ctr"/>
            <a:r>
              <a:rPr lang="uk-UA" b="1" dirty="0" smtClean="0">
                <a:solidFill>
                  <a:schemeClr val="tx1"/>
                </a:solidFill>
              </a:rPr>
              <a:t>діти </a:t>
            </a:r>
          </a:p>
          <a:p>
            <a:pPr algn="ctr"/>
            <a:r>
              <a:rPr lang="uk-UA" b="1" dirty="0">
                <a:solidFill>
                  <a:schemeClr val="tx1"/>
                </a:solidFill>
              </a:rPr>
              <a:t>п</a:t>
            </a:r>
            <a:r>
              <a:rPr lang="uk-UA" b="1" dirty="0" smtClean="0">
                <a:solidFill>
                  <a:schemeClr val="tx1"/>
                </a:solidFill>
              </a:rPr>
              <a:t>ташка </a:t>
            </a:r>
          </a:p>
          <a:p>
            <a:pPr algn="ctr"/>
            <a:r>
              <a:rPr lang="uk-UA" b="1" dirty="0">
                <a:solidFill>
                  <a:schemeClr val="tx1"/>
                </a:solidFill>
              </a:rPr>
              <a:t>г</a:t>
            </a:r>
            <a:r>
              <a:rPr lang="uk-UA" b="1" dirty="0" smtClean="0">
                <a:solidFill>
                  <a:schemeClr val="tx1"/>
                </a:solidFill>
              </a:rPr>
              <a:t>одівничка  </a:t>
            </a:r>
          </a:p>
          <a:p>
            <a:pPr algn="ctr"/>
            <a:r>
              <a:rPr lang="uk-UA" b="1" dirty="0" smtClean="0">
                <a:solidFill>
                  <a:schemeClr val="tx1"/>
                </a:solidFill>
              </a:rPr>
              <a:t>__________</a:t>
            </a:r>
          </a:p>
          <a:p>
            <a:pPr algn="ctr"/>
            <a:r>
              <a:rPr lang="uk-UA" b="1" dirty="0" smtClean="0">
                <a:solidFill>
                  <a:schemeClr val="tx1"/>
                </a:solidFill>
              </a:rPr>
              <a:t>__________</a:t>
            </a:r>
            <a:endParaRPr lang="uk-UA" b="1" dirty="0">
              <a:solidFill>
                <a:schemeClr val="tx1"/>
              </a:solidFill>
            </a:endParaRPr>
          </a:p>
          <a:p>
            <a:pPr algn="ctr"/>
            <a:r>
              <a:rPr lang="uk-UA" b="1" dirty="0" smtClean="0">
                <a:solidFill>
                  <a:schemeClr val="tx1"/>
                </a:solidFill>
              </a:rPr>
              <a:t> </a:t>
            </a:r>
          </a:p>
          <a:p>
            <a:pPr algn="ctr"/>
            <a:endParaRPr lang="uk-UA" dirty="0"/>
          </a:p>
          <a:p>
            <a:pPr algn="ctr"/>
            <a:endParaRPr lang="uk-UA" dirty="0" smtClean="0"/>
          </a:p>
          <a:p>
            <a:pPr algn="ctr"/>
            <a:endParaRPr lang="uk-UA" dirty="0"/>
          </a:p>
          <a:p>
            <a:pPr algn="ctr"/>
            <a:endParaRPr lang="uk-UA" dirty="0" smtClean="0"/>
          </a:p>
          <a:p>
            <a:pPr algn="ctr"/>
            <a:endParaRPr lang="uk-UA" dirty="0"/>
          </a:p>
          <a:p>
            <a:pPr algn="ctr"/>
            <a:endParaRPr lang="uk-UA" dirty="0" smtClean="0"/>
          </a:p>
          <a:p>
            <a:pPr algn="ctr"/>
            <a:endParaRPr lang="uk-UA" dirty="0"/>
          </a:p>
          <a:p>
            <a:pPr algn="ctr"/>
            <a:endParaRPr lang="uk-UA" dirty="0" smtClean="0"/>
          </a:p>
          <a:p>
            <a:pPr algn="ctr"/>
            <a:endParaRPr lang="uk-UA" dirty="0"/>
          </a:p>
          <a:p>
            <a:pPr algn="ctr"/>
            <a:endParaRPr lang="uk-UA" dirty="0" smtClean="0"/>
          </a:p>
          <a:p>
            <a:pPr algn="ctr"/>
            <a:endParaRPr lang="uk-UA" dirty="0"/>
          </a:p>
          <a:p>
            <a:pPr algn="ctr"/>
            <a:endParaRPr lang="uk-UA" dirty="0" smtClean="0"/>
          </a:p>
          <a:p>
            <a:pPr algn="ctr"/>
            <a:endParaRPr lang="uk-UA" dirty="0"/>
          </a:p>
          <a:p>
            <a:pPr algn="ctr"/>
            <a:endParaRPr lang="uk-UA" dirty="0" smtClean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923928" y="865878"/>
            <a:ext cx="2376264" cy="5133989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</a:rPr>
              <a:t>знесилена </a:t>
            </a:r>
          </a:p>
          <a:p>
            <a:pPr algn="ctr"/>
            <a:r>
              <a:rPr lang="uk-UA" b="1" dirty="0">
                <a:solidFill>
                  <a:schemeClr val="tx1"/>
                </a:solidFill>
              </a:rPr>
              <a:t>т</a:t>
            </a:r>
            <a:r>
              <a:rPr lang="uk-UA" b="1" dirty="0" smtClean="0">
                <a:solidFill>
                  <a:schemeClr val="tx1"/>
                </a:solidFill>
              </a:rPr>
              <a:t>епла </a:t>
            </a:r>
          </a:p>
          <a:p>
            <a:pPr algn="ctr"/>
            <a:r>
              <a:rPr lang="uk-UA" b="1" dirty="0" smtClean="0">
                <a:solidFill>
                  <a:schemeClr val="tx1"/>
                </a:solidFill>
              </a:rPr>
              <a:t>захолола</a:t>
            </a:r>
          </a:p>
          <a:p>
            <a:pPr algn="ctr"/>
            <a:r>
              <a:rPr lang="uk-UA" b="1" dirty="0" smtClean="0">
                <a:solidFill>
                  <a:schemeClr val="tx1"/>
                </a:solidFill>
              </a:rPr>
              <a:t>__________</a:t>
            </a:r>
          </a:p>
          <a:p>
            <a:pPr algn="ctr"/>
            <a:r>
              <a:rPr lang="uk-UA" b="1" dirty="0" smtClean="0">
                <a:solidFill>
                  <a:schemeClr val="tx1"/>
                </a:solidFill>
              </a:rPr>
              <a:t>___________</a:t>
            </a:r>
          </a:p>
          <a:p>
            <a:pPr algn="ctr"/>
            <a:endParaRPr lang="uk-UA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660232" y="887300"/>
            <a:ext cx="2376264" cy="5112568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  <a:p>
            <a:pPr algn="ctr"/>
            <a:r>
              <a:rPr lang="uk-UA" sz="2400" b="1" dirty="0" smtClean="0">
                <a:solidFill>
                  <a:schemeClr val="tx1"/>
                </a:solidFill>
              </a:rPr>
              <a:t>Назви дій</a:t>
            </a:r>
          </a:p>
          <a:p>
            <a:pPr algn="ctr"/>
            <a:r>
              <a:rPr lang="uk-UA" dirty="0" smtClean="0"/>
              <a:t> </a:t>
            </a:r>
          </a:p>
          <a:p>
            <a:pPr algn="ctr"/>
            <a:r>
              <a:rPr lang="uk-UA" b="1" dirty="0" smtClean="0">
                <a:solidFill>
                  <a:schemeClr val="tx1"/>
                </a:solidFill>
              </a:rPr>
              <a:t>забрали </a:t>
            </a:r>
          </a:p>
          <a:p>
            <a:pPr algn="ctr"/>
            <a:r>
              <a:rPr lang="uk-UA" b="1" dirty="0">
                <a:solidFill>
                  <a:schemeClr val="tx1"/>
                </a:solidFill>
              </a:rPr>
              <a:t>н</a:t>
            </a:r>
            <a:r>
              <a:rPr lang="uk-UA" b="1" dirty="0" smtClean="0">
                <a:solidFill>
                  <a:schemeClr val="tx1"/>
                </a:solidFill>
              </a:rPr>
              <a:t>агодували </a:t>
            </a:r>
          </a:p>
          <a:p>
            <a:pPr algn="ctr"/>
            <a:r>
              <a:rPr lang="uk-UA" b="1" dirty="0" smtClean="0">
                <a:solidFill>
                  <a:schemeClr val="tx1"/>
                </a:solidFill>
              </a:rPr>
              <a:t>випустили </a:t>
            </a:r>
          </a:p>
          <a:p>
            <a:pPr algn="ctr"/>
            <a:r>
              <a:rPr lang="uk-UA" b="1" dirty="0" smtClean="0">
                <a:solidFill>
                  <a:schemeClr val="tx1"/>
                </a:solidFill>
              </a:rPr>
              <a:t>____________</a:t>
            </a:r>
          </a:p>
          <a:p>
            <a:pPr algn="ctr"/>
            <a:r>
              <a:rPr lang="uk-UA" b="1" dirty="0" smtClean="0">
                <a:solidFill>
                  <a:schemeClr val="tx1"/>
                </a:solidFill>
              </a:rPr>
              <a:t>____________</a:t>
            </a:r>
          </a:p>
          <a:p>
            <a:pPr algn="ctr"/>
            <a:endParaRPr lang="uk-UA" b="1" dirty="0">
              <a:solidFill>
                <a:schemeClr val="tx1"/>
              </a:solidFill>
            </a:endParaRPr>
          </a:p>
          <a:p>
            <a:pPr algn="ctr"/>
            <a:endParaRPr lang="uk-UA" dirty="0" smtClean="0"/>
          </a:p>
          <a:p>
            <a:pPr algn="ctr"/>
            <a:endParaRPr lang="uk-UA" dirty="0" smtClean="0"/>
          </a:p>
          <a:p>
            <a:pPr algn="ctr"/>
            <a:endParaRPr lang="uk-UA" dirty="0"/>
          </a:p>
          <a:p>
            <a:pPr algn="ctr"/>
            <a:endParaRPr lang="uk-UA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4283968" y="1844824"/>
            <a:ext cx="165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/>
              <a:t>Назви  ознак </a:t>
            </a:r>
            <a:endParaRPr lang="uk-UA" sz="2000" b="1" dirty="0"/>
          </a:p>
        </p:txBody>
      </p:sp>
    </p:spTree>
    <p:extLst>
      <p:ext uri="{BB962C8B-B14F-4D97-AF65-F5344CB8AC3E}">
        <p14:creationId xmlns:p14="http://schemas.microsoft.com/office/powerpoint/2010/main" val="3349532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68360" y="887299"/>
            <a:ext cx="2520280" cy="5112568"/>
          </a:xfrm>
          <a:prstGeom prst="roundRect">
            <a:avLst/>
          </a:prstGeom>
          <a:solidFill>
            <a:srgbClr val="EE1E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b="1" dirty="0" smtClean="0">
              <a:solidFill>
                <a:schemeClr val="tx1"/>
              </a:solidFill>
            </a:endParaRPr>
          </a:p>
          <a:p>
            <a:pPr algn="ctr"/>
            <a:endParaRPr lang="uk-UA" b="1" dirty="0">
              <a:solidFill>
                <a:schemeClr val="tx1"/>
              </a:solidFill>
            </a:endParaRPr>
          </a:p>
          <a:p>
            <a:pPr algn="ctr"/>
            <a:endParaRPr lang="uk-UA" b="1" dirty="0" smtClean="0">
              <a:solidFill>
                <a:schemeClr val="tx1"/>
              </a:solidFill>
            </a:endParaRPr>
          </a:p>
          <a:p>
            <a:pPr algn="ctr"/>
            <a:endParaRPr lang="uk-UA" b="1" dirty="0">
              <a:solidFill>
                <a:schemeClr val="tx1"/>
              </a:solidFill>
            </a:endParaRPr>
          </a:p>
          <a:p>
            <a:pPr algn="ctr"/>
            <a:endParaRPr lang="uk-UA" b="1" dirty="0" smtClean="0">
              <a:solidFill>
                <a:schemeClr val="tx1"/>
              </a:solidFill>
            </a:endParaRPr>
          </a:p>
          <a:p>
            <a:pPr algn="ctr"/>
            <a:endParaRPr lang="uk-UA" b="1" dirty="0">
              <a:solidFill>
                <a:schemeClr val="tx1"/>
              </a:solidFill>
            </a:endParaRPr>
          </a:p>
          <a:p>
            <a:pPr algn="ctr"/>
            <a:endParaRPr lang="uk-UA" b="1" dirty="0" smtClean="0">
              <a:solidFill>
                <a:schemeClr val="tx1"/>
              </a:solidFill>
            </a:endParaRPr>
          </a:p>
          <a:p>
            <a:pPr algn="ctr"/>
            <a:endParaRPr lang="uk-UA" b="1" dirty="0">
              <a:solidFill>
                <a:schemeClr val="tx1"/>
              </a:solidFill>
            </a:endParaRPr>
          </a:p>
          <a:p>
            <a:pPr algn="ctr"/>
            <a:endParaRPr lang="uk-UA" b="1" dirty="0" smtClean="0">
              <a:solidFill>
                <a:schemeClr val="tx1"/>
              </a:solidFill>
            </a:endParaRPr>
          </a:p>
          <a:p>
            <a:pPr algn="ctr"/>
            <a:endParaRPr lang="uk-UA" b="1" dirty="0">
              <a:solidFill>
                <a:schemeClr val="tx1"/>
              </a:solidFill>
            </a:endParaRPr>
          </a:p>
          <a:p>
            <a:pPr algn="ctr"/>
            <a:r>
              <a:rPr lang="uk-UA" sz="2000" b="1" dirty="0" smtClean="0">
                <a:solidFill>
                  <a:schemeClr val="tx1"/>
                </a:solidFill>
              </a:rPr>
              <a:t>Назви предметів</a:t>
            </a:r>
          </a:p>
          <a:p>
            <a:pPr algn="ctr"/>
            <a:endParaRPr lang="uk-UA" b="1" dirty="0">
              <a:solidFill>
                <a:schemeClr val="tx1"/>
              </a:solidFill>
            </a:endParaRPr>
          </a:p>
          <a:p>
            <a:pPr algn="ctr"/>
            <a:endParaRPr lang="uk-UA" b="1" dirty="0" smtClean="0">
              <a:solidFill>
                <a:schemeClr val="tx1"/>
              </a:solidFill>
            </a:endParaRPr>
          </a:p>
          <a:p>
            <a:pPr algn="ctr"/>
            <a:r>
              <a:rPr lang="uk-UA" b="1" dirty="0" smtClean="0">
                <a:solidFill>
                  <a:schemeClr val="tx1"/>
                </a:solidFill>
              </a:rPr>
              <a:t>діти </a:t>
            </a:r>
          </a:p>
          <a:p>
            <a:pPr algn="ctr"/>
            <a:r>
              <a:rPr lang="uk-UA" b="1" dirty="0">
                <a:solidFill>
                  <a:schemeClr val="tx1"/>
                </a:solidFill>
              </a:rPr>
              <a:t>п</a:t>
            </a:r>
            <a:r>
              <a:rPr lang="uk-UA" b="1" dirty="0" smtClean="0">
                <a:solidFill>
                  <a:schemeClr val="tx1"/>
                </a:solidFill>
              </a:rPr>
              <a:t>ташка </a:t>
            </a:r>
          </a:p>
          <a:p>
            <a:pPr algn="ctr"/>
            <a:r>
              <a:rPr lang="uk-UA" b="1" dirty="0">
                <a:solidFill>
                  <a:schemeClr val="tx1"/>
                </a:solidFill>
              </a:rPr>
              <a:t>г</a:t>
            </a:r>
            <a:r>
              <a:rPr lang="uk-UA" b="1" dirty="0" smtClean="0">
                <a:solidFill>
                  <a:schemeClr val="tx1"/>
                </a:solidFill>
              </a:rPr>
              <a:t>одівничка  </a:t>
            </a:r>
          </a:p>
          <a:p>
            <a:pPr algn="ctr"/>
            <a:r>
              <a:rPr lang="uk-UA" b="1" dirty="0" smtClean="0">
                <a:solidFill>
                  <a:schemeClr val="tx1"/>
                </a:solidFill>
              </a:rPr>
              <a:t>зима </a:t>
            </a:r>
          </a:p>
          <a:p>
            <a:pPr algn="ctr"/>
            <a:r>
              <a:rPr lang="uk-UA" b="1" dirty="0">
                <a:solidFill>
                  <a:schemeClr val="tx1"/>
                </a:solidFill>
              </a:rPr>
              <a:t>с</a:t>
            </a:r>
            <a:r>
              <a:rPr lang="uk-UA" b="1" dirty="0" smtClean="0">
                <a:solidFill>
                  <a:schemeClr val="tx1"/>
                </a:solidFill>
              </a:rPr>
              <a:t>иничка  </a:t>
            </a:r>
          </a:p>
          <a:p>
            <a:pPr algn="ctr"/>
            <a:endParaRPr lang="uk-UA" dirty="0"/>
          </a:p>
          <a:p>
            <a:pPr algn="ctr"/>
            <a:endParaRPr lang="uk-UA" dirty="0" smtClean="0"/>
          </a:p>
          <a:p>
            <a:pPr algn="ctr"/>
            <a:endParaRPr lang="uk-UA" dirty="0"/>
          </a:p>
          <a:p>
            <a:pPr algn="ctr"/>
            <a:endParaRPr lang="uk-UA" dirty="0" smtClean="0"/>
          </a:p>
          <a:p>
            <a:pPr algn="ctr"/>
            <a:endParaRPr lang="uk-UA" dirty="0"/>
          </a:p>
          <a:p>
            <a:pPr algn="ctr"/>
            <a:endParaRPr lang="uk-UA" dirty="0" smtClean="0"/>
          </a:p>
          <a:p>
            <a:pPr algn="ctr"/>
            <a:endParaRPr lang="uk-UA" dirty="0"/>
          </a:p>
          <a:p>
            <a:pPr algn="ctr"/>
            <a:endParaRPr lang="uk-UA" dirty="0" smtClean="0"/>
          </a:p>
          <a:p>
            <a:pPr algn="ctr"/>
            <a:endParaRPr lang="uk-UA" dirty="0"/>
          </a:p>
          <a:p>
            <a:pPr algn="ctr"/>
            <a:endParaRPr lang="uk-UA" dirty="0" smtClean="0"/>
          </a:p>
          <a:p>
            <a:pPr algn="ctr"/>
            <a:endParaRPr lang="uk-UA" dirty="0"/>
          </a:p>
          <a:p>
            <a:pPr algn="ctr"/>
            <a:endParaRPr lang="uk-UA" dirty="0" smtClean="0"/>
          </a:p>
          <a:p>
            <a:pPr algn="ctr"/>
            <a:endParaRPr lang="uk-UA" dirty="0"/>
          </a:p>
          <a:p>
            <a:pPr algn="ctr"/>
            <a:endParaRPr lang="uk-UA" dirty="0" smtClean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923928" y="865878"/>
            <a:ext cx="2376264" cy="5133989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</a:rPr>
              <a:t>знесилена </a:t>
            </a:r>
          </a:p>
          <a:p>
            <a:pPr algn="ctr"/>
            <a:r>
              <a:rPr lang="uk-UA" b="1" dirty="0">
                <a:solidFill>
                  <a:schemeClr val="tx1"/>
                </a:solidFill>
              </a:rPr>
              <a:t>т</a:t>
            </a:r>
            <a:r>
              <a:rPr lang="uk-UA" b="1" dirty="0" smtClean="0">
                <a:solidFill>
                  <a:schemeClr val="tx1"/>
                </a:solidFill>
              </a:rPr>
              <a:t>епла </a:t>
            </a:r>
          </a:p>
          <a:p>
            <a:pPr algn="ctr"/>
            <a:r>
              <a:rPr lang="uk-UA" b="1" dirty="0" smtClean="0">
                <a:solidFill>
                  <a:schemeClr val="tx1"/>
                </a:solidFill>
              </a:rPr>
              <a:t>захолола</a:t>
            </a:r>
          </a:p>
          <a:p>
            <a:pPr algn="ctr"/>
            <a:r>
              <a:rPr lang="uk-UA" b="1" dirty="0">
                <a:solidFill>
                  <a:schemeClr val="tx1"/>
                </a:solidFill>
              </a:rPr>
              <a:t>с</a:t>
            </a:r>
            <a:r>
              <a:rPr lang="uk-UA" b="1" dirty="0" smtClean="0">
                <a:solidFill>
                  <a:schemeClr val="tx1"/>
                </a:solidFill>
              </a:rPr>
              <a:t>умна </a:t>
            </a:r>
          </a:p>
          <a:p>
            <a:pPr algn="ctr"/>
            <a:r>
              <a:rPr lang="uk-UA" b="1" dirty="0">
                <a:solidFill>
                  <a:schemeClr val="tx1"/>
                </a:solidFill>
              </a:rPr>
              <a:t>в</a:t>
            </a:r>
            <a:r>
              <a:rPr lang="uk-UA" b="1" dirty="0" smtClean="0">
                <a:solidFill>
                  <a:schemeClr val="tx1"/>
                </a:solidFill>
              </a:rPr>
              <a:t>есела </a:t>
            </a:r>
          </a:p>
          <a:p>
            <a:pPr algn="ctr"/>
            <a:endParaRPr lang="uk-UA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660232" y="887300"/>
            <a:ext cx="2376264" cy="5112568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  <a:p>
            <a:pPr algn="ctr"/>
            <a:r>
              <a:rPr lang="uk-UA" sz="2400" b="1" dirty="0" smtClean="0">
                <a:solidFill>
                  <a:schemeClr val="tx1"/>
                </a:solidFill>
              </a:rPr>
              <a:t>Назви дій</a:t>
            </a:r>
          </a:p>
          <a:p>
            <a:pPr algn="ctr"/>
            <a:r>
              <a:rPr lang="uk-UA" dirty="0" smtClean="0"/>
              <a:t> </a:t>
            </a:r>
          </a:p>
          <a:p>
            <a:pPr algn="ctr"/>
            <a:endParaRPr lang="uk-UA" dirty="0"/>
          </a:p>
          <a:p>
            <a:pPr algn="ctr"/>
            <a:r>
              <a:rPr lang="uk-UA" b="1" dirty="0" smtClean="0">
                <a:solidFill>
                  <a:schemeClr val="tx1"/>
                </a:solidFill>
              </a:rPr>
              <a:t>забрали </a:t>
            </a:r>
          </a:p>
          <a:p>
            <a:pPr algn="ctr"/>
            <a:r>
              <a:rPr lang="uk-UA" b="1" dirty="0">
                <a:solidFill>
                  <a:schemeClr val="tx1"/>
                </a:solidFill>
              </a:rPr>
              <a:t>н</a:t>
            </a:r>
            <a:r>
              <a:rPr lang="uk-UA" b="1" dirty="0" smtClean="0">
                <a:solidFill>
                  <a:schemeClr val="tx1"/>
                </a:solidFill>
              </a:rPr>
              <a:t>агодували </a:t>
            </a:r>
          </a:p>
          <a:p>
            <a:pPr algn="ctr"/>
            <a:r>
              <a:rPr lang="uk-UA" b="1" dirty="0" smtClean="0">
                <a:solidFill>
                  <a:schemeClr val="tx1"/>
                </a:solidFill>
              </a:rPr>
              <a:t>випустили </a:t>
            </a:r>
          </a:p>
          <a:p>
            <a:pPr algn="ctr"/>
            <a:r>
              <a:rPr lang="uk-UA" b="1" dirty="0" smtClean="0">
                <a:solidFill>
                  <a:schemeClr val="tx1"/>
                </a:solidFill>
              </a:rPr>
              <a:t>помітили</a:t>
            </a:r>
          </a:p>
          <a:p>
            <a:pPr algn="ctr"/>
            <a:r>
              <a:rPr lang="uk-UA" b="1" dirty="0" smtClean="0">
                <a:solidFill>
                  <a:schemeClr val="tx1"/>
                </a:solidFill>
              </a:rPr>
              <a:t>відігріли</a:t>
            </a:r>
          </a:p>
          <a:p>
            <a:pPr algn="ctr"/>
            <a:endParaRPr lang="uk-UA" b="1" dirty="0">
              <a:solidFill>
                <a:schemeClr val="tx1"/>
              </a:solidFill>
            </a:endParaRPr>
          </a:p>
          <a:p>
            <a:pPr algn="ctr"/>
            <a:endParaRPr lang="uk-UA" dirty="0" smtClean="0"/>
          </a:p>
          <a:p>
            <a:pPr algn="ctr"/>
            <a:endParaRPr lang="uk-UA" dirty="0" smtClean="0"/>
          </a:p>
          <a:p>
            <a:pPr algn="ctr"/>
            <a:endParaRPr lang="uk-UA" dirty="0"/>
          </a:p>
          <a:p>
            <a:pPr algn="ctr"/>
            <a:endParaRPr lang="uk-UA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4392151" y="1700808"/>
            <a:ext cx="1824538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/>
              <a:t>Назви ознак</a:t>
            </a:r>
          </a:p>
          <a:p>
            <a:endParaRPr lang="uk-UA" sz="2400" b="1" dirty="0"/>
          </a:p>
          <a:p>
            <a:r>
              <a:rPr lang="uk-UA" sz="2400" b="1" dirty="0" smtClean="0"/>
              <a:t> </a:t>
            </a:r>
          </a:p>
          <a:p>
            <a:endParaRPr lang="uk-UA" sz="2400" b="1" dirty="0"/>
          </a:p>
          <a:p>
            <a:endParaRPr lang="uk-UA" sz="2400" b="1" dirty="0" smtClean="0"/>
          </a:p>
          <a:p>
            <a:endParaRPr lang="uk-UA" sz="2400" b="1" dirty="0"/>
          </a:p>
          <a:p>
            <a:endParaRPr lang="uk-UA" sz="2400" b="1" dirty="0"/>
          </a:p>
        </p:txBody>
      </p:sp>
    </p:spTree>
    <p:extLst>
      <p:ext uri="{BB962C8B-B14F-4D97-AF65-F5344CB8AC3E}">
        <p14:creationId xmlns:p14="http://schemas.microsoft.com/office/powerpoint/2010/main" val="365982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800" dirty="0" smtClean="0"/>
              <a:t>Знесилена </a:t>
            </a:r>
            <a:endParaRPr lang="uk-UA" sz="4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050" y="1223788"/>
            <a:ext cx="5461446" cy="5445572"/>
          </a:xfrm>
        </p:spPr>
      </p:pic>
    </p:spTree>
    <p:extLst>
      <p:ext uri="{BB962C8B-B14F-4D97-AF65-F5344CB8AC3E}">
        <p14:creationId xmlns:p14="http://schemas.microsoft.com/office/powerpoint/2010/main" val="2036859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учасна дитяча руханка - танець, фізкультхвилинка 'Hare Dance'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2748920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Запис розповіді </a:t>
            </a: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12776"/>
            <a:ext cx="8748464" cy="4680520"/>
          </a:xfrm>
        </p:spPr>
      </p:pic>
    </p:spTree>
    <p:extLst>
      <p:ext uri="{BB962C8B-B14F-4D97-AF65-F5344CB8AC3E}">
        <p14:creationId xmlns:p14="http://schemas.microsoft.com/office/powerpoint/2010/main" val="354763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sz="2400" dirty="0"/>
              <a:t>п</a:t>
            </a:r>
            <a:r>
              <a:rPr lang="uk-UA" sz="2400" dirty="0" smtClean="0"/>
              <a:t>омітили снігу пташку на Діти.</a:t>
            </a:r>
          </a:p>
          <a:p>
            <a:pPr marL="0" indent="0">
              <a:buNone/>
            </a:pPr>
            <a:r>
              <a:rPr lang="uk-UA" sz="2400" b="1" dirty="0" smtClean="0">
                <a:solidFill>
                  <a:srgbClr val="7030A0"/>
                </a:solidFill>
              </a:rPr>
              <a:t>Діти на снігу помітили пташку.</a:t>
            </a:r>
          </a:p>
          <a:p>
            <a:r>
              <a:rPr lang="uk-UA" sz="2400" dirty="0"/>
              <a:t>д</a:t>
            </a:r>
            <a:r>
              <a:rPr lang="uk-UA" sz="2400" dirty="0" smtClean="0"/>
              <a:t>одому забрали Знесилену синичку.</a:t>
            </a:r>
          </a:p>
          <a:p>
            <a:pPr marL="0" indent="0">
              <a:buNone/>
            </a:pPr>
            <a:r>
              <a:rPr lang="uk-UA" sz="2400" b="1" dirty="0" smtClean="0">
                <a:solidFill>
                  <a:srgbClr val="7030A0"/>
                </a:solidFill>
              </a:rPr>
              <a:t>Знесилену синичку забрали додому.</a:t>
            </a:r>
          </a:p>
          <a:p>
            <a:r>
              <a:rPr lang="uk-UA" sz="2400" dirty="0"/>
              <a:t>ї</a:t>
            </a:r>
            <a:r>
              <a:rPr lang="uk-UA" sz="2400" dirty="0" smtClean="0"/>
              <a:t>ї Оля Дмитрик відігріли і нагодували.</a:t>
            </a:r>
          </a:p>
          <a:p>
            <a:pPr marL="0" indent="0">
              <a:buNone/>
            </a:pPr>
            <a:r>
              <a:rPr lang="uk-UA" sz="2400" b="1" dirty="0" smtClean="0">
                <a:solidFill>
                  <a:srgbClr val="7030A0"/>
                </a:solidFill>
              </a:rPr>
              <a:t>Оля і Дмитрик відігріли та нагодували її. </a:t>
            </a:r>
          </a:p>
          <a:p>
            <a:r>
              <a:rPr lang="uk-UA" sz="2400" dirty="0"/>
              <a:t>п</a:t>
            </a:r>
            <a:r>
              <a:rPr lang="uk-UA" sz="2400" dirty="0" smtClean="0"/>
              <a:t>тахів вирішили зробити Діти для годівничку.</a:t>
            </a:r>
          </a:p>
          <a:p>
            <a:pPr marL="0" indent="0">
              <a:buNone/>
            </a:pPr>
            <a:r>
              <a:rPr lang="uk-UA" sz="2400" b="1" dirty="0" smtClean="0">
                <a:solidFill>
                  <a:srgbClr val="7030A0"/>
                </a:solidFill>
              </a:rPr>
              <a:t>Діти вирішили зробити годівничку для птахів.</a:t>
            </a:r>
            <a:endParaRPr lang="uk-UA" sz="2400" b="1" dirty="0">
              <a:solidFill>
                <a:srgbClr val="7030A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solidFill>
            <a:srgbClr val="FFFF00"/>
          </a:solidFill>
        </p:spPr>
        <p:txBody>
          <a:bodyPr>
            <a:normAutofit/>
          </a:bodyPr>
          <a:lstStyle/>
          <a:p>
            <a:pPr marL="342900" indent="-342900">
              <a:buAutoNum type="arabicPeriod"/>
            </a:pP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Кого  помітили діти на снігу?</a:t>
            </a:r>
          </a:p>
          <a:p>
            <a:pPr marL="342900" indent="-342900">
              <a:buAutoNum type="arabicPeriod"/>
            </a:pP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Як вони врятували пташку?</a:t>
            </a:r>
          </a:p>
          <a:p>
            <a:pPr marL="342900" indent="-342900">
              <a:buAutoNum type="arabicPeriod"/>
            </a:pP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Що потім зробили з пташкою ?</a:t>
            </a:r>
          </a:p>
          <a:p>
            <a:pPr marL="342900" indent="-342900">
              <a:buAutoNum type="arabicPeriod"/>
            </a:pP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Як вирішили допомогти птахам?</a:t>
            </a:r>
            <a:endParaRPr lang="uk-UA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05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/>
              <a:t>Фотоколаж</a:t>
            </a:r>
            <a:r>
              <a:rPr lang="uk-UA" dirty="0" smtClean="0"/>
              <a:t> </a:t>
            </a: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2" y="242042"/>
            <a:ext cx="1845539" cy="3240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000" y="404664"/>
            <a:ext cx="2430000" cy="324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60648"/>
            <a:ext cx="2430000" cy="324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712" y="3663703"/>
            <a:ext cx="2430000" cy="324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3572038"/>
            <a:ext cx="2430000" cy="324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696" y="332038"/>
            <a:ext cx="2430000" cy="3240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370" y="3644664"/>
            <a:ext cx="2430000" cy="324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11187"/>
            <a:ext cx="2430000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56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768"/>
            <a:ext cx="4845837" cy="3430199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700" y="1052736"/>
            <a:ext cx="5067300" cy="539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75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Метод «</a:t>
            </a:r>
            <a:r>
              <a:rPr lang="uk-UA" dirty="0" err="1" smtClean="0"/>
              <a:t>Кубування</a:t>
            </a:r>
            <a:r>
              <a:rPr lang="uk-UA" dirty="0" smtClean="0"/>
              <a:t>»</a:t>
            </a: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018" y="1600200"/>
            <a:ext cx="4525963" cy="4525963"/>
          </a:xfrm>
        </p:spPr>
      </p:pic>
    </p:spTree>
    <p:extLst>
      <p:ext uri="{BB962C8B-B14F-4D97-AF65-F5344CB8AC3E}">
        <p14:creationId xmlns:p14="http://schemas.microsoft.com/office/powerpoint/2010/main" val="428998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Пташина їдальня. Чим годувати птахів взимку в годівниці_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776075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Гра «Що я покладу до годівнички »</a:t>
            </a: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173188"/>
            <a:ext cx="7092000" cy="5675184"/>
          </a:xfrm>
        </p:spPr>
      </p:pic>
    </p:spTree>
    <p:extLst>
      <p:ext uri="{BB962C8B-B14F-4D97-AF65-F5344CB8AC3E}">
        <p14:creationId xmlns:p14="http://schemas.microsoft.com/office/powerpoint/2010/main" val="564480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Хвилинка творчості </a:t>
            </a: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177256"/>
            <a:ext cx="4876800" cy="3371850"/>
          </a:xfrm>
        </p:spPr>
      </p:pic>
    </p:spTree>
    <p:extLst>
      <p:ext uri="{BB962C8B-B14F-4D97-AF65-F5344CB8AC3E}">
        <p14:creationId xmlns:p14="http://schemas.microsoft.com/office/powerpoint/2010/main" val="348591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08720"/>
            <a:ext cx="8777142" cy="5040000"/>
          </a:xfrm>
        </p:spPr>
      </p:pic>
      <p:pic>
        <p:nvPicPr>
          <p:cNvPr id="5" name="zvuk-penija-sini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099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733.jpg"/>
          <p:cNvPicPr>
            <a:picLocks noChangeAspect="1"/>
          </p:cNvPicPr>
          <p:nvPr/>
        </p:nvPicPr>
        <p:blipFill rotWithShape="1">
          <a:blip r:embed="rId2" cstate="email"/>
          <a:srcRect l="3146" t="4695" r="3474" b="4789"/>
          <a:stretch/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3" name="Прямокутник 2"/>
          <p:cNvSpPr/>
          <p:nvPr/>
        </p:nvSpPr>
        <p:spPr>
          <a:xfrm>
            <a:off x="332657" y="188640"/>
            <a:ext cx="847868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800" b="1" i="1" dirty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</a:rPr>
              <a:t>Н</a:t>
            </a:r>
            <a:r>
              <a:rPr lang="uk-UA" sz="48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</a:rPr>
              <a:t>е </a:t>
            </a:r>
            <a:r>
              <a:rPr lang="uk-UA" sz="4800" b="1" i="1" dirty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</a:rPr>
              <a:t>забувай </a:t>
            </a:r>
            <a:r>
              <a:rPr lang="uk-UA" sz="48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</a:rPr>
              <a:t> про </a:t>
            </a:r>
            <a:r>
              <a:rPr lang="uk-UA" sz="4800" b="1" i="1" dirty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</a:rPr>
              <a:t> </a:t>
            </a:r>
            <a:r>
              <a:rPr lang="uk-UA" sz="48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</a:rPr>
              <a:t>своїх</a:t>
            </a:r>
          </a:p>
          <a:p>
            <a:pPr algn="ctr"/>
            <a:r>
              <a:rPr lang="uk-UA" sz="48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</a:rPr>
              <a:t>крилатих  друзів.</a:t>
            </a:r>
          </a:p>
          <a:p>
            <a:pPr algn="ctr"/>
            <a:r>
              <a:rPr lang="uk-UA" sz="48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</a:rPr>
              <a:t>Допоможи </a:t>
            </a:r>
            <a:r>
              <a:rPr lang="uk-UA" sz="4800" b="1" i="1" dirty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</a:rPr>
              <a:t>їм взимку, і вони </a:t>
            </a:r>
            <a:r>
              <a:rPr lang="uk-UA" sz="48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</a:rPr>
              <a:t>віддячать </a:t>
            </a:r>
            <a:r>
              <a:rPr lang="uk-UA" sz="4800" b="1" i="1" dirty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</a:rPr>
              <a:t>своєю невтомною працею та піснями</a:t>
            </a:r>
            <a:r>
              <a:rPr lang="uk-UA" sz="4800" dirty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</a:rPr>
              <a:t>.</a:t>
            </a:r>
            <a:endParaRPr lang="ru-RU" sz="4800" dirty="0">
              <a:ln>
                <a:solidFill>
                  <a:sysClr val="windowText" lastClr="000000"/>
                </a:solidFill>
              </a:ln>
              <a:solidFill>
                <a:srgbClr val="000099"/>
              </a:solidFill>
            </a:endParaRPr>
          </a:p>
        </p:txBody>
      </p:sp>
      <p:pic>
        <p:nvPicPr>
          <p:cNvPr id="4" name="Рисунок 3" descr="http://cdn.bolshoyvopros.ru/files/users/images/b2/26/b226637a7488534620198c65d520de3a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46"/>
          <a:stretch/>
        </p:blipFill>
        <p:spPr bwMode="auto">
          <a:xfrm>
            <a:off x="2843809" y="3974292"/>
            <a:ext cx="3456384" cy="27363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1806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721629" y="417438"/>
            <a:ext cx="34364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РЕФЛЕКСІЯ</a:t>
            </a:r>
            <a:endParaRPr lang="uk-UA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828" y="1306355"/>
            <a:ext cx="2867025" cy="15906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63688" y="3501008"/>
            <a:ext cx="6550576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uk-UA" sz="3200" b="1" dirty="0" smtClean="0"/>
              <a:t>Що ви нового дізналися на уроці?</a:t>
            </a:r>
          </a:p>
          <a:p>
            <a:pPr marL="285750" indent="-285750">
              <a:buFontTx/>
              <a:buChar char="-"/>
            </a:pPr>
            <a:r>
              <a:rPr lang="uk-UA" sz="3200" b="1" dirty="0" smtClean="0"/>
              <a:t>Для мене було складно…</a:t>
            </a:r>
          </a:p>
          <a:p>
            <a:pPr marL="285750" indent="-285750">
              <a:buFontTx/>
              <a:buChar char="-"/>
            </a:pPr>
            <a:r>
              <a:rPr lang="uk-UA" sz="3200" b="1" dirty="0" smtClean="0"/>
              <a:t>Мені було легко….</a:t>
            </a:r>
          </a:p>
          <a:p>
            <a:pPr marL="285750" indent="-285750">
              <a:buFontTx/>
              <a:buChar char="-"/>
            </a:pPr>
            <a:r>
              <a:rPr lang="uk-UA" sz="3200" b="1" dirty="0" smtClean="0"/>
              <a:t>Я навчився…</a:t>
            </a:r>
          </a:p>
          <a:p>
            <a:pPr marL="285750" indent="-285750">
              <a:buFontTx/>
              <a:buChar char="-"/>
            </a:pPr>
            <a:r>
              <a:rPr lang="uk-UA" sz="3200" b="1" dirty="0" smtClean="0"/>
              <a:t>Я розповім батькам…</a:t>
            </a:r>
            <a:endParaRPr lang="uk-UA" sz="3200" b="1" dirty="0"/>
          </a:p>
        </p:txBody>
      </p:sp>
    </p:spTree>
    <p:extLst>
      <p:ext uri="{BB962C8B-B14F-4D97-AF65-F5344CB8AC3E}">
        <p14:creationId xmlns:p14="http://schemas.microsoft.com/office/powerpoint/2010/main" val="4202683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32656"/>
            <a:ext cx="7628108" cy="5400000"/>
          </a:xfrm>
        </p:spPr>
      </p:pic>
    </p:spTree>
    <p:extLst>
      <p:ext uri="{BB962C8B-B14F-4D97-AF65-F5344CB8AC3E}">
        <p14:creationId xmlns:p14="http://schemas.microsoft.com/office/powerpoint/2010/main" val="677624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76672"/>
            <a:ext cx="8160000" cy="6120000"/>
          </a:xfrm>
        </p:spPr>
      </p:pic>
    </p:spTree>
    <p:extLst>
      <p:ext uri="{BB962C8B-B14F-4D97-AF65-F5344CB8AC3E}">
        <p14:creationId xmlns:p14="http://schemas.microsoft.com/office/powerpoint/2010/main" val="43635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79712" y="836712"/>
            <a:ext cx="484182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4000" b="1" dirty="0">
                <a:solidFill>
                  <a:prstClr val="black"/>
                </a:solidFill>
              </a:rPr>
              <a:t>Біла, гарна, чарівна,</a:t>
            </a:r>
          </a:p>
          <a:p>
            <a:pPr lvl="0"/>
            <a:r>
              <a:rPr lang="uk-UA" sz="4000" b="1" dirty="0">
                <a:solidFill>
                  <a:prstClr val="black"/>
                </a:solidFill>
              </a:rPr>
              <a:t>Мов Снігуронька вона.</a:t>
            </a:r>
          </a:p>
          <a:p>
            <a:pPr lvl="0"/>
            <a:r>
              <a:rPr lang="uk-UA" sz="4000" b="1" dirty="0">
                <a:solidFill>
                  <a:prstClr val="black"/>
                </a:solidFill>
              </a:rPr>
              <a:t>Землю прикрашає , </a:t>
            </a:r>
          </a:p>
          <a:p>
            <a:pPr lvl="0"/>
            <a:r>
              <a:rPr lang="uk-UA" sz="4000" b="1" dirty="0">
                <a:solidFill>
                  <a:prstClr val="black"/>
                </a:solidFill>
              </a:rPr>
              <a:t>Сріблом засипає </a:t>
            </a:r>
          </a:p>
          <a:p>
            <a:pPr lvl="0"/>
            <a:r>
              <a:rPr lang="uk-UA" sz="4000" b="1" dirty="0">
                <a:solidFill>
                  <a:prstClr val="black"/>
                </a:solidFill>
              </a:rPr>
              <a:t>Все навколо -  наче рай!</a:t>
            </a:r>
          </a:p>
          <a:p>
            <a:pPr lvl="0"/>
            <a:r>
              <a:rPr lang="uk-UA" sz="4000" b="1" dirty="0">
                <a:solidFill>
                  <a:prstClr val="black"/>
                </a:solidFill>
              </a:rPr>
              <a:t>Нумо ! Хто це, відгадай!</a:t>
            </a:r>
          </a:p>
        </p:txBody>
      </p:sp>
    </p:spTree>
    <p:extLst>
      <p:ext uri="{BB962C8B-B14F-4D97-AF65-F5344CB8AC3E}">
        <p14:creationId xmlns:p14="http://schemas.microsoft.com/office/powerpoint/2010/main" val="3863682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Содержимое 3" descr="d0b7d0b8d0bcd0b0.jpg"/>
          <p:cNvPicPr>
            <a:picLocks noGrp="1" noChangeAspect="1"/>
          </p:cNvPicPr>
          <p:nvPr>
            <p:ph idx="1"/>
          </p:nvPr>
        </p:nvPicPr>
        <p:blipFill>
          <a:blip r:embed="rId4" cstate="email"/>
          <a:stretch>
            <a:fillRect/>
          </a:stretch>
        </p:blipFill>
        <p:spPr>
          <a:xfrm>
            <a:off x="-2482" y="18000"/>
            <a:ext cx="9120000" cy="684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5576" y="980728"/>
            <a:ext cx="279916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8000" dirty="0" smtClean="0"/>
              <a:t>ЗИМА</a:t>
            </a:r>
            <a:endParaRPr lang="uk-UA" sz="8000" dirty="0"/>
          </a:p>
        </p:txBody>
      </p:sp>
      <p:pic>
        <p:nvPicPr>
          <p:cNvPr id="6" name="00218 (mp3cut.net) (2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186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4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7-конечная звезда 3"/>
          <p:cNvSpPr/>
          <p:nvPr/>
        </p:nvSpPr>
        <p:spPr>
          <a:xfrm>
            <a:off x="3059832" y="2420888"/>
            <a:ext cx="2952328" cy="2304256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dirty="0" smtClean="0">
                <a:solidFill>
                  <a:schemeClr val="tx1"/>
                </a:solidFill>
              </a:rPr>
              <a:t>Зима</a:t>
            </a:r>
            <a:r>
              <a:rPr lang="uk-UA" sz="2400" b="1" dirty="0" smtClean="0">
                <a:solidFill>
                  <a:schemeClr val="tx1"/>
                </a:solidFill>
              </a:rPr>
              <a:t> </a:t>
            </a:r>
            <a:endParaRPr lang="uk-UA" sz="2400" b="1" dirty="0">
              <a:solidFill>
                <a:schemeClr val="tx1"/>
              </a:solidFill>
            </a:endParaRPr>
          </a:p>
        </p:txBody>
      </p:sp>
      <p:sp>
        <p:nvSpPr>
          <p:cNvPr id="13" name="Пятно 1 12"/>
          <p:cNvSpPr/>
          <p:nvPr/>
        </p:nvSpPr>
        <p:spPr>
          <a:xfrm>
            <a:off x="6588224" y="2339718"/>
            <a:ext cx="1872208" cy="1593337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</a:rPr>
              <a:t>Холодна</a:t>
            </a:r>
            <a:r>
              <a:rPr lang="uk-UA" dirty="0" smtClean="0"/>
              <a:t> </a:t>
            </a:r>
            <a:endParaRPr lang="uk-UA" dirty="0"/>
          </a:p>
        </p:txBody>
      </p:sp>
      <p:sp>
        <p:nvSpPr>
          <p:cNvPr id="14" name="Пятно 1 13"/>
          <p:cNvSpPr/>
          <p:nvPr/>
        </p:nvSpPr>
        <p:spPr>
          <a:xfrm>
            <a:off x="899592" y="2276872"/>
            <a:ext cx="1728192" cy="1656184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</a:rPr>
              <a:t>Біла</a:t>
            </a:r>
            <a:r>
              <a:rPr lang="uk-UA" dirty="0" smtClean="0"/>
              <a:t> </a:t>
            </a:r>
            <a:endParaRPr lang="uk-UA" dirty="0"/>
          </a:p>
        </p:txBody>
      </p:sp>
      <p:sp>
        <p:nvSpPr>
          <p:cNvPr id="15" name="Пятно 1 14"/>
          <p:cNvSpPr/>
          <p:nvPr/>
        </p:nvSpPr>
        <p:spPr>
          <a:xfrm>
            <a:off x="3203848" y="980728"/>
            <a:ext cx="2376264" cy="1152128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</a:rPr>
              <a:t>Сніжна</a:t>
            </a:r>
            <a:r>
              <a:rPr lang="uk-UA" dirty="0" smtClean="0"/>
              <a:t> </a:t>
            </a:r>
            <a:endParaRPr lang="uk-UA" dirty="0"/>
          </a:p>
        </p:txBody>
      </p:sp>
      <p:sp>
        <p:nvSpPr>
          <p:cNvPr id="16" name="Пятно 1 15"/>
          <p:cNvSpPr/>
          <p:nvPr/>
        </p:nvSpPr>
        <p:spPr>
          <a:xfrm>
            <a:off x="3563888" y="5157192"/>
            <a:ext cx="1944216" cy="1584176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</a:rPr>
              <a:t>Крижана</a:t>
            </a:r>
            <a:r>
              <a:rPr lang="uk-UA" dirty="0" smtClean="0"/>
              <a:t> </a:t>
            </a:r>
            <a:endParaRPr lang="uk-UA" dirty="0"/>
          </a:p>
        </p:txBody>
      </p:sp>
      <p:sp>
        <p:nvSpPr>
          <p:cNvPr id="17" name="Пятно 1 16"/>
          <p:cNvSpPr/>
          <p:nvPr/>
        </p:nvSpPr>
        <p:spPr>
          <a:xfrm>
            <a:off x="6340119" y="4509120"/>
            <a:ext cx="2232248" cy="1944216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</a:rPr>
              <a:t>Чарівна</a:t>
            </a:r>
            <a:r>
              <a:rPr lang="uk-UA" dirty="0" smtClean="0"/>
              <a:t> </a:t>
            </a:r>
            <a:endParaRPr lang="uk-UA" dirty="0"/>
          </a:p>
        </p:txBody>
      </p:sp>
      <p:sp>
        <p:nvSpPr>
          <p:cNvPr id="18" name="Пятно 1 17"/>
          <p:cNvSpPr/>
          <p:nvPr/>
        </p:nvSpPr>
        <p:spPr>
          <a:xfrm>
            <a:off x="899592" y="4581128"/>
            <a:ext cx="2160240" cy="2276872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</a:rPr>
              <a:t>Красива</a:t>
            </a:r>
            <a:r>
              <a:rPr lang="uk-UA" dirty="0" smtClean="0"/>
              <a:t> </a:t>
            </a:r>
            <a:endParaRPr lang="uk-UA" dirty="0"/>
          </a:p>
        </p:txBody>
      </p:sp>
      <p:sp>
        <p:nvSpPr>
          <p:cNvPr id="19" name="Пятно 1 18"/>
          <p:cNvSpPr/>
          <p:nvPr/>
        </p:nvSpPr>
        <p:spPr>
          <a:xfrm>
            <a:off x="6372200" y="980728"/>
            <a:ext cx="1944216" cy="1296144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</a:rPr>
              <a:t>Люта</a:t>
            </a:r>
            <a:r>
              <a:rPr lang="uk-UA" dirty="0" smtClean="0"/>
              <a:t> </a:t>
            </a:r>
            <a:endParaRPr lang="uk-UA" dirty="0"/>
          </a:p>
        </p:txBody>
      </p:sp>
      <p:sp>
        <p:nvSpPr>
          <p:cNvPr id="20" name="Пятно 1 19"/>
          <p:cNvSpPr/>
          <p:nvPr/>
        </p:nvSpPr>
        <p:spPr>
          <a:xfrm>
            <a:off x="683568" y="548680"/>
            <a:ext cx="2088232" cy="1368152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</a:rPr>
              <a:t>Морозна</a:t>
            </a:r>
            <a:r>
              <a:rPr lang="uk-UA" dirty="0" smtClean="0"/>
              <a:t>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096350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22710"/>
            <a:ext cx="8229600" cy="6250706"/>
          </a:xfrm>
        </p:spPr>
        <p:txBody>
          <a:bodyPr/>
          <a:lstStyle/>
          <a:p>
            <a:pPr lvl="0"/>
            <a:r>
              <a:rPr lang="uk-UA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Змерзлим груддям скрізь і всюди вкрилось поле і шляхи</a:t>
            </a:r>
            <a:br>
              <a:rPr lang="uk-UA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Ось і грудень! – кажуть люди ,і вдягають кожухи.</a:t>
            </a:r>
            <a:br>
              <a:rPr lang="uk-UA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 навколо , - наче вати, хтось накидав на дахи.</a:t>
            </a:r>
            <a:br>
              <a:rPr lang="uk-UA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«Нумо діти, працювати, щоб не гинули птахи!» </a:t>
            </a:r>
            <a:r>
              <a:rPr lang="uk-UA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48774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Птахи </a:t>
            </a:r>
            <a:endParaRPr lang="uk-UA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35"/>
            <a:ext cx="9600000" cy="7200000"/>
          </a:xfrm>
        </p:spPr>
      </p:pic>
    </p:spTree>
    <p:extLst>
      <p:ext uri="{BB962C8B-B14F-4D97-AF65-F5344CB8AC3E}">
        <p14:creationId xmlns:p14="http://schemas.microsoft.com/office/powerpoint/2010/main" val="2642115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Склади </a:t>
            </a:r>
            <a:r>
              <a:rPr lang="uk-UA" dirty="0" err="1" smtClean="0"/>
              <a:t>пазл</a:t>
            </a:r>
            <a:r>
              <a:rPr lang="uk-UA" dirty="0" smtClean="0"/>
              <a:t> </a:t>
            </a: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018" y="1600200"/>
            <a:ext cx="4525963" cy="4525963"/>
          </a:xfrm>
        </p:spPr>
      </p:pic>
    </p:spTree>
    <p:extLst>
      <p:ext uri="{BB962C8B-B14F-4D97-AF65-F5344CB8AC3E}">
        <p14:creationId xmlns:p14="http://schemas.microsoft.com/office/powerpoint/2010/main" val="2191632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4122129" y="116632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119"/>
            <a:ext cx="4166592" cy="28003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2564904"/>
            <a:ext cx="1353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</a:t>
            </a:r>
            <a:r>
              <a:rPr lang="uk-UA" sz="2400" b="1" dirty="0" smtClean="0"/>
              <a:t>Синичка</a:t>
            </a:r>
            <a:r>
              <a:rPr lang="uk-UA" dirty="0" smtClean="0"/>
              <a:t> </a:t>
            </a:r>
            <a:endParaRPr lang="uk-UA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620" y="268469"/>
            <a:ext cx="3742538" cy="2880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416337" y="2348880"/>
            <a:ext cx="2876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/>
              <a:t>Снігур</a:t>
            </a:r>
            <a:r>
              <a:rPr lang="uk-UA" dirty="0" smtClean="0"/>
              <a:t> </a:t>
            </a:r>
            <a:endParaRPr lang="uk-UA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620" y="3148469"/>
            <a:ext cx="4204380" cy="294482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629438" y="5548855"/>
            <a:ext cx="1490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</a:t>
            </a:r>
            <a:r>
              <a:rPr lang="uk-UA" sz="2400" b="1" dirty="0" smtClean="0"/>
              <a:t>Дятел </a:t>
            </a:r>
            <a:endParaRPr lang="uk-UA" sz="2400" b="1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8469"/>
            <a:ext cx="3707586" cy="25200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0" y="5229200"/>
            <a:ext cx="14756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/>
              <a:t>Горобець </a:t>
            </a:r>
            <a:endParaRPr lang="uk-UA" sz="2000" b="1" dirty="0"/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860" y="4408469"/>
            <a:ext cx="3360000" cy="2520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830068" y="6289078"/>
            <a:ext cx="14022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/>
              <a:t>Шишкар </a:t>
            </a:r>
            <a:endParaRPr lang="uk-UA" sz="2400" b="1" dirty="0"/>
          </a:p>
        </p:txBody>
      </p:sp>
    </p:spTree>
    <p:extLst>
      <p:ext uri="{BB962C8B-B14F-4D97-AF65-F5344CB8AC3E}">
        <p14:creationId xmlns:p14="http://schemas.microsoft.com/office/powerpoint/2010/main" val="17918138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1233</TotalTime>
  <Words>233</Words>
  <Application>Microsoft Office PowerPoint</Application>
  <PresentationFormat>Экран (4:3)</PresentationFormat>
  <Paragraphs>157</Paragraphs>
  <Slides>28</Slides>
  <Notes>0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 Розвиток мовлення – розповідаємо  про допомогу пташкам </vt:lpstr>
      <vt:lpstr>Презентация PowerPoint</vt:lpstr>
      <vt:lpstr>Презентация PowerPoint</vt:lpstr>
      <vt:lpstr>Презентация PowerPoint</vt:lpstr>
      <vt:lpstr>Презентация PowerPoint</vt:lpstr>
      <vt:lpstr>Змерзлим груддям скрізь і всюди вкрилось поле і шляхи Ось і грудень! – кажуть люди ,і вдягають кожухи. А навколо , - наче вати, хтось накидав на дахи. «Нумо діти, працювати, щоб не гинули птахи!»  </vt:lpstr>
      <vt:lpstr>Птахи </vt:lpstr>
      <vt:lpstr>Склади пазл </vt:lpstr>
      <vt:lpstr>Презентация PowerPoint</vt:lpstr>
      <vt:lpstr>Хвилинка цікавинка</vt:lpstr>
      <vt:lpstr>Презентация PowerPoint</vt:lpstr>
      <vt:lpstr>Презентация PowerPoint</vt:lpstr>
      <vt:lpstr>Презентация PowerPoint</vt:lpstr>
      <vt:lpstr>Презентация PowerPoint</vt:lpstr>
      <vt:lpstr>Знесилена </vt:lpstr>
      <vt:lpstr>Презентация PowerPoint</vt:lpstr>
      <vt:lpstr>Запис розповіді </vt:lpstr>
      <vt:lpstr>Презентация PowerPoint</vt:lpstr>
      <vt:lpstr>Фотоколаж </vt:lpstr>
      <vt:lpstr>Метод «Кубування»</vt:lpstr>
      <vt:lpstr>Презентация PowerPoint</vt:lpstr>
      <vt:lpstr>Гра «Що я покладу до годівнички »</vt:lpstr>
      <vt:lpstr>Хвилинка творчості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Sara Yasmeen (Wipro Technologies)</dc:creator>
  <cp:lastModifiedBy>sluvkaoksana@gmail.com</cp:lastModifiedBy>
  <cp:revision>97</cp:revision>
  <dcterms:created xsi:type="dcterms:W3CDTF">2010-02-23T11:30:32Z</dcterms:created>
  <dcterms:modified xsi:type="dcterms:W3CDTF">2021-12-28T20:57:17Z</dcterms:modified>
</cp:coreProperties>
</file>