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60" r:id="rId5"/>
    <p:sldId id="280" r:id="rId6"/>
    <p:sldId id="279" r:id="rId7"/>
    <p:sldId id="303" r:id="rId8"/>
    <p:sldId id="308" r:id="rId9"/>
    <p:sldId id="307" r:id="rId10"/>
    <p:sldId id="304" r:id="rId11"/>
    <p:sldId id="305" r:id="rId12"/>
    <p:sldId id="306" r:id="rId13"/>
    <p:sldId id="281" r:id="rId14"/>
    <p:sldId id="284" r:id="rId15"/>
    <p:sldId id="285" r:id="rId16"/>
    <p:sldId id="286" r:id="rId17"/>
    <p:sldId id="287" r:id="rId18"/>
    <p:sldId id="289" r:id="rId19"/>
    <p:sldId id="290" r:id="rId20"/>
    <p:sldId id="291" r:id="rId21"/>
    <p:sldId id="288" r:id="rId22"/>
    <p:sldId id="293" r:id="rId23"/>
    <p:sldId id="282" r:id="rId24"/>
    <p:sldId id="295" r:id="rId25"/>
    <p:sldId id="298" r:id="rId26"/>
    <p:sldId id="302" r:id="rId27"/>
    <p:sldId id="25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FF00"/>
    <a:srgbClr val="663300"/>
    <a:srgbClr val="EBEB05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>
      <p:cViewPr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3143272" cy="3071834"/>
          </a:xfrm>
        </p:spPr>
        <p:txBody>
          <a:bodyPr/>
          <a:lstStyle>
            <a:lvl1pPr>
              <a:defRPr sz="4800" b="1" cap="none" spc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2928958" cy="250033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D7FC6-BDE8-45EA-B3CB-E247166F4472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2AB4-B86D-4DE3-A186-16B99AB0A9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264BE-A805-40CF-8477-8FA07AF3B764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06AF-6F97-4FBA-A21A-9A93B3FF1E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D36AD-10C6-4E3E-9158-776125F8F916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41C1E-3A4A-4D4A-888D-DECAF964BE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15CC3-6C89-4185-958D-9B80B20502F0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726A0-5D0F-4D4E-83FA-1265C7CD23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C7B08-61B3-492E-A221-1B4A03EE5FB4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C68A-3883-44D7-9E6D-C8F4193AF9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5724D-381D-41B8-A33A-A9BB87EE68B2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23BDA-FFA4-4D5A-81C0-889B8138CC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0DD7-6B6A-4F44-96BD-8EA3822E1E5C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5E748-C6A7-4404-AA88-3DB7FB6000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6DCA2-213E-4299-AA9F-EB56A143B91F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684F-D6F6-47DC-BCF1-EF623AF4B2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DD618-5E7F-40B3-A12C-7A62EB1D1317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F14FB-2681-4778-AFAA-80FBC61C4F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3353F-906C-4E9B-A4E0-8D47F2348D97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8B47-1EB8-4C1E-9D6B-3B2CC30C98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77EB3-ED95-4463-8998-B4D25170D747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D1286-CF38-48CB-BE82-82F3F20A71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3543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785938"/>
            <a:ext cx="3471862" cy="42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457D55-B088-4659-AFAD-660A0232A6DF}" type="datetimeFigureOut">
              <a:rPr lang="ru-RU"/>
              <a:pPr>
                <a:defRPr/>
              </a:pPr>
              <a:t>10.02.2022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B2EB1B-AB37-403D-987A-26034EF7C8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proshkolu.ru/user/putilina67/folder/161915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oleObject" Target="../embeddings/____________Microsoft_PowerPoint_97-20031.ppt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gif"/><Relationship Id="rId5" Type="http://schemas.openxmlformats.org/officeDocument/2006/relationships/image" Target="../media/image50.jpeg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3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jpeg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4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jpeg"/><Relationship Id="rId5" Type="http://schemas.openxmlformats.org/officeDocument/2006/relationships/image" Target="../media/image51.gi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5.ppt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gif"/><Relationship Id="rId5" Type="http://schemas.openxmlformats.org/officeDocument/2006/relationships/image" Target="../media/image52.gi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6.ppt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7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jpeg"/><Relationship Id="rId5" Type="http://schemas.openxmlformats.org/officeDocument/2006/relationships/image" Target="../media/image55.gi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8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jpeg"/><Relationship Id="rId5" Type="http://schemas.openxmlformats.org/officeDocument/2006/relationships/image" Target="../media/image56.gi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9.ppt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jpeg"/><Relationship Id="rId5" Type="http://schemas.openxmlformats.org/officeDocument/2006/relationships/image" Target="../media/image57.gi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user/putilina67/folder/161915/" TargetMode="External"/><Relationship Id="rId7" Type="http://schemas.openxmlformats.org/officeDocument/2006/relationships/image" Target="../media/image72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Users\Public\Pictures\Sample Pictures\xemistri\anime_xemi\95111767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3" y="4565280"/>
            <a:ext cx="1357322" cy="986037"/>
          </a:xfrm>
          <a:prstGeom prst="rect">
            <a:avLst/>
          </a:prstGeom>
          <a:noFill/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 rot="20895842">
            <a:off x="964541" y="1157237"/>
            <a:ext cx="630643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Портфоліо</a:t>
            </a:r>
            <a:r>
              <a:rPr lang="ru-RU" sz="66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 </a:t>
            </a:r>
            <a:r>
              <a:rPr lang="ru-RU" sz="6600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вчителя</a:t>
            </a:r>
            <a:endParaRPr lang="ru-RU" sz="66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yarsky" pitchFamily="33" charset="0"/>
            </a:endParaRPr>
          </a:p>
          <a:p>
            <a:pPr algn="ctr">
              <a:defRPr/>
            </a:pPr>
            <a:r>
              <a:rPr lang="ru-RU" sz="66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 </a:t>
            </a:r>
            <a:r>
              <a:rPr lang="ru-RU" sz="6600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yarsky" pitchFamily="33" charset="0"/>
              </a:rPr>
              <a:t>хімії</a:t>
            </a:r>
            <a:endParaRPr lang="ru-RU" sz="6600" b="1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yarsky" pitchFamily="33" charset="0"/>
            </a:endParaRPr>
          </a:p>
        </p:txBody>
      </p:sp>
      <p:pic>
        <p:nvPicPr>
          <p:cNvPr id="3075" name="Picture 50" descr="Без названия - Людмила Павловна Путилина">
            <a:hlinkClick r:id="rId3" tooltip="далее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5715016"/>
            <a:ext cx="1030496" cy="6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Public\Pictures\Sample Pictures\xemistri\anime_xemi\30r2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4429132"/>
            <a:ext cx="971549" cy="1619248"/>
          </a:xfrm>
          <a:prstGeom prst="rect">
            <a:avLst/>
          </a:prstGeom>
          <a:noFill/>
        </p:spPr>
      </p:pic>
      <p:pic>
        <p:nvPicPr>
          <p:cNvPr id="3081" name="Picture 9" descr="C:\Users\Public\Pictures\Sample Pictures\xemistri\anime_xemi\44R6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5214950"/>
            <a:ext cx="714380" cy="1190634"/>
          </a:xfrm>
          <a:prstGeom prst="rect">
            <a:avLst/>
          </a:prstGeom>
          <a:noFill/>
        </p:spPr>
      </p:pic>
      <p:pic>
        <p:nvPicPr>
          <p:cNvPr id="12" name="Picture 2" descr="Хімік: векторна графіка, зображення, Хімік малюнки | Скачати з  Depositphotos®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40679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Модель кристалічної гратки &amp;quot;Карбон&amp;quot; СО 2 - купити в B-Pr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27411"/>
            <a:ext cx="2042592" cy="20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Модель кристалічної гратки &amp;quot;NaCl&amp;quot; - купити в B-Pr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0" y="188640"/>
            <a:ext cx="2930820" cy="17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МИ вчимося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81" y="3857574"/>
            <a:ext cx="1620239" cy="2160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1634869" cy="1226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8764"/>
            <a:ext cx="1908153" cy="2544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6" y="4279912"/>
            <a:ext cx="1841846" cy="13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85791"/>
            <a:ext cx="2098202" cy="2797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48" y="3672009"/>
            <a:ext cx="1898576" cy="2531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78360"/>
            <a:ext cx="1323005" cy="168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33" y="1619210"/>
            <a:ext cx="1650247" cy="132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68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chemeClr val="accent1">
                    <a:lumMod val="50000"/>
                  </a:schemeClr>
                </a:solidFill>
              </a:rPr>
              <a:t>Позакласна        робота</a:t>
            </a:r>
            <a:endParaRPr lang="uk-UA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600603" cy="1735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825046"/>
            <a:ext cx="2700300" cy="1837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9566"/>
            <a:ext cx="2981670" cy="397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9120"/>
            <a:ext cx="2736304" cy="172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4173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91" y="4077073"/>
            <a:ext cx="3459917" cy="193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48" y="2346314"/>
            <a:ext cx="2596048" cy="3461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/>
          <a:stretch/>
        </p:blipFill>
        <p:spPr bwMode="auto">
          <a:xfrm>
            <a:off x="238939" y="4449170"/>
            <a:ext cx="2304256" cy="1297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2" y="1628800"/>
            <a:ext cx="2706143" cy="2029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1106" y="689356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</a:rPr>
              <a:t>Мій Клас</a:t>
            </a:r>
            <a:endParaRPr lang="uk-UA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89380"/>
            <a:ext cx="3048767" cy="2286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13" y="689357"/>
            <a:ext cx="1965519" cy="1474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4173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274021"/>
              </p:ext>
            </p:extLst>
          </p:nvPr>
        </p:nvGraphicFramePr>
        <p:xfrm>
          <a:off x="0" y="12504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504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7643837" cy="1143000"/>
          </a:xfrm>
        </p:spPr>
        <p:txBody>
          <a:bodyPr/>
          <a:lstStyle/>
          <a:p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Досвід роботи за проблемою: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07504" y="1608485"/>
            <a:ext cx="8784976" cy="4268787"/>
          </a:xfrm>
        </p:spPr>
        <p:txBody>
          <a:bodyPr/>
          <a:lstStyle/>
          <a:p>
            <a:pPr algn="ctr">
              <a:buNone/>
            </a:pPr>
            <a:r>
              <a:rPr lang="uk-UA" sz="4800" b="1" i="1" dirty="0">
                <a:solidFill>
                  <a:srgbClr val="FF0000"/>
                </a:solidFill>
              </a:rPr>
              <a:t>,,Використання інтерактивних технологій на модульних заняттях з хімії</a:t>
            </a:r>
            <a:r>
              <a:rPr lang="ru-RU" sz="4800" b="1" i="1" dirty="0">
                <a:solidFill>
                  <a:srgbClr val="FF0000"/>
                </a:solidFill>
              </a:rPr>
              <a:t>’’ </a:t>
            </a:r>
            <a:endParaRPr lang="ru-RU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5" name="Picture 5" descr="C:\Users\Public\Pictures\Sample Pictures\school\8cac922fa59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857760"/>
            <a:ext cx="1076325" cy="1371600"/>
          </a:xfrm>
          <a:prstGeom prst="rect">
            <a:avLst/>
          </a:prstGeom>
          <a:noFill/>
        </p:spPr>
      </p:pic>
      <p:pic>
        <p:nvPicPr>
          <p:cNvPr id="10246" name="Picture 6" descr="C:\Users\Public\Pictures\Sample Pictures\school\8e5542da0c8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5429264"/>
            <a:ext cx="1178177" cy="685804"/>
          </a:xfrm>
          <a:prstGeom prst="rect">
            <a:avLst/>
          </a:prstGeom>
          <a:noFill/>
        </p:spPr>
      </p:pic>
      <p:pic>
        <p:nvPicPr>
          <p:cNvPr id="10247" name="Picture 7" descr="C:\Users\Public\Pictures\Sample Pictures\school\22a804e5a791db65be6ab9d0245735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5429264"/>
            <a:ext cx="2667000" cy="1238250"/>
          </a:xfrm>
          <a:prstGeom prst="rect">
            <a:avLst/>
          </a:prstGeom>
          <a:noFill/>
        </p:spPr>
      </p:pic>
      <p:pic>
        <p:nvPicPr>
          <p:cNvPr id="10251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91391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0227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62" y="428625"/>
            <a:ext cx="7643837" cy="1143000"/>
          </a:xfrm>
        </p:spPr>
        <p:txBody>
          <a:bodyPr/>
          <a:lstStyle/>
          <a:p>
            <a:r>
              <a:rPr lang="ru-RU" sz="40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Інтерактивні </a:t>
            </a:r>
            <a:r>
              <a:rPr lang="ru-RU" sz="4000" b="1" i="1" u="sng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технології</a:t>
            </a:r>
            <a:r>
              <a:rPr lang="ru-RU" sz="40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i="1" u="sng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endParaRPr lang="ru-RU" u="sng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000100" y="1571612"/>
            <a:ext cx="7286675" cy="4714908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Інтерактивні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технології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базуються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постійній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активності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взаємодії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всіх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учасників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навчального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співнавчання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взаємо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тісна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взаємодія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міні-колективі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групі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ланці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команді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коли 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й учитель є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рівноправними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суб’єктами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навчання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 descr="C:\Users\Public\Pictures\Sample Pictures\school\41.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5" y="5072074"/>
            <a:ext cx="1447803" cy="135731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4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02295" y="476672"/>
            <a:ext cx="7643837" cy="1143000"/>
          </a:xfrm>
        </p:spPr>
        <p:txBody>
          <a:bodyPr/>
          <a:lstStyle/>
          <a:p>
            <a:r>
              <a:rPr lang="uk-UA" sz="28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Основні дидактичні переваги використання  інтерактивних технологій у навчанні хімії:</a:t>
            </a:r>
            <a:endParaRPr lang="ru-RU" sz="2800" u="sng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928662" y="1714488"/>
            <a:ext cx="7786713" cy="4643458"/>
          </a:xfrm>
        </p:spPr>
        <p:txBody>
          <a:bodyPr/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Залучення учнів до активної навчально-пізнавальної діяльності  завдяки новизні і </a:t>
            </a:r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нетрадиційності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 викладання матеріалу;</a:t>
            </a: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Підвищення інтересу і загальної мотивації до навчання;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Формування вмінь самостійно здобувати якісні знання; </a:t>
            </a: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Формування практичних вмінь і навичок у віртуальному просторі;</a:t>
            </a: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Забезпечення об’єктивності контролю та перевірки знань; 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Розвиток абстрактного мислення;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Розвиток творчого мислення;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Індивідуалізація навчання шляхом вибору темпу і змісту завдання, відповідно до здібностей і нахилів.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500062" y="1785938"/>
            <a:ext cx="7786713" cy="4268787"/>
          </a:xfrm>
        </p:spPr>
        <p:txBody>
          <a:bodyPr/>
          <a:lstStyle/>
          <a:p>
            <a:pPr algn="ctr"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Інтерактивне навчання — це діалогове навчання, яке заперечує домінування як одного виступаючого, так і однієї думки над іншою.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Воно передбачає:</a:t>
            </a:r>
            <a:endParaRPr lang="ru-RU" sz="24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постійну, активну взаємодію, взаєморозуміння учителя та всіх учнів класу — учасників процесу навчання;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вирішення загальних, але значущих для кожного учасника завдань чи проблем;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рівноправність учителя й учнів як суб'єктів навчального процесу.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 descr="C:\Users\Public\Pictures\Sample Pictures\school\63.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8604"/>
            <a:ext cx="1000132" cy="1797112"/>
          </a:xfrm>
          <a:prstGeom prst="rect">
            <a:avLst/>
          </a:prstGeom>
          <a:noFill/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643837" cy="1143000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Суть інтерактивного навчання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6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62" y="428625"/>
            <a:ext cx="7643837" cy="1143000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Інтерактивне навчання має на меті: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403648" y="1252625"/>
            <a:ext cx="5760640" cy="4268787"/>
          </a:xfrm>
        </p:spPr>
        <p:txBody>
          <a:bodyPr/>
          <a:lstStyle/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умов для залучення всіх учнів класу до процесу пізнання;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у здобувачів освіти як предметних, так і загально-навчальних умінь та навичок;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надання можливості кожному учню розуміти і рефлексувати стосовно того, що він знає і думає;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вироблення життєвих цінностей;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атмосфери співпраці та взаємодії;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комунікативних якостей і здібностей;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комфортних умов навчання, які б викликали у кожного учня відчуття своєї успішності, інтелектуальної спроможності, захи­щеності, неповторності, значущості.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 descr="C:\Users\Public\Pictures\Sample Pictures\school\4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642918"/>
            <a:ext cx="900114" cy="1175149"/>
          </a:xfrm>
          <a:prstGeom prst="rect">
            <a:avLst/>
          </a:prstGeom>
          <a:noFill/>
        </p:spPr>
      </p:pic>
      <p:pic>
        <p:nvPicPr>
          <p:cNvPr id="28676" name="Picture 4" descr="C:\Users\Public\Pictures\Sample Pictures\school\5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5429264"/>
            <a:ext cx="1105336" cy="985840"/>
          </a:xfrm>
          <a:prstGeom prst="rect">
            <a:avLst/>
          </a:prstGeom>
          <a:noFill/>
        </p:spPr>
      </p:pic>
      <p:pic>
        <p:nvPicPr>
          <p:cNvPr id="7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1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62" y="428625"/>
            <a:ext cx="7643837" cy="1143000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кожного конкретного учня: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755576" y="1916832"/>
            <a:ext cx="6448202" cy="4268787"/>
          </a:xfrm>
        </p:spPr>
        <p:txBody>
          <a:bodyPr/>
          <a:lstStyle/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усвідомлення залучення до спільної праці;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розвиток особистісної рефлексії;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становлення активної суб'єктної позиції у навчальному процесі.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7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1340768"/>
            <a:ext cx="374477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446" y="3188181"/>
            <a:ext cx="1117787" cy="1219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3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428625"/>
            <a:ext cx="6666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Для навчальної мікрогрупи: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1748" name="Picture 4" descr="C:\Users\Public\Pictures\Sample Pictures\school\372c8a76d8d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500702"/>
            <a:ext cx="1528769" cy="1184452"/>
          </a:xfrm>
          <a:prstGeom prst="rect">
            <a:avLst/>
          </a:prstGeom>
          <a:noFill/>
        </p:spPr>
      </p:pic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67544" y="1248850"/>
            <a:ext cx="7786713" cy="4268787"/>
          </a:xfrm>
        </p:spPr>
        <p:txBody>
          <a:bodyPr/>
          <a:lstStyle/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розвиток навичок спілкування і взаємодії у малій групі;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формування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ціннісно-орієнтаційної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єдності групи;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заохочення до гнучкої зміни соціальних ролей залежно від ситуації;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прийняття морально-етичних</a:t>
            </a:r>
          </a:p>
          <a:p>
            <a:pPr marL="0" lvl="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норм і правил спільної </a:t>
            </a:r>
          </a:p>
          <a:p>
            <a:pPr marL="0" lvl="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діяльності.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02" y="4606902"/>
            <a:ext cx="1905882" cy="2078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Public\Pictures\Sample Pictures\school\6861fd502e9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810126"/>
            <a:ext cx="1500198" cy="1500198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0290" y="1558668"/>
            <a:ext cx="363855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Липна</a:t>
            </a:r>
            <a:r>
              <a:rPr lang="uk-UA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uk-UA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Світлана Володимирівна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 rot="10800000" flipV="1">
            <a:off x="4822046" y="1822172"/>
            <a:ext cx="36433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uk-UA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Козівського</a:t>
            </a: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закладу загальної середньої освіти І </a:t>
            </a: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– ІІІ </a:t>
            </a: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ступенів №1</a:t>
            </a:r>
            <a:endParaRPr lang="uk-UA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67" y="3085688"/>
            <a:ext cx="2655890" cy="2626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Public\Pictures\Sample Pictures\school\41.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4786322"/>
            <a:ext cx="1524003" cy="142875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75550" y="548680"/>
            <a:ext cx="361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</a:rPr>
              <a:t>Вчитель хімії</a:t>
            </a:r>
            <a:endParaRPr lang="uk-UA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0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785786" y="1500174"/>
            <a:ext cx="7786713" cy="4268787"/>
          </a:xfrm>
        </p:spPr>
        <p:txBody>
          <a:bodyPr/>
          <a:lstStyle/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формування класного колективу як групової спільноти;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підвищення пізнавальної активності учнів класу;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розвиток навичок аналізу і самоаналізу в процесі групової рефлексії.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0062" y="428625"/>
            <a:ext cx="65722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учнівського класу:</a:t>
            </a:r>
            <a:endParaRPr lang="ru-RU" sz="4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9" name="Picture 7" descr="C:\Users\Public\Pictures\Sample Pictures\school\79966779 (2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626577"/>
            <a:ext cx="2000264" cy="1898061"/>
          </a:xfrm>
          <a:prstGeom prst="rect">
            <a:avLst/>
          </a:prstGeom>
          <a:noFill/>
        </p:spPr>
      </p:pic>
      <p:pic>
        <p:nvPicPr>
          <p:cNvPr id="6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264113"/>
              </p:ext>
            </p:extLst>
          </p:nvPr>
        </p:nvGraphicFramePr>
        <p:xfrm>
          <a:off x="0" y="-30644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6" name="Презентация" r:id="rId3" imgW="4570364" imgH="3427456" progId="PowerPoint.Show.8">
                  <p:embed/>
                </p:oleObj>
              </mc:Choice>
              <mc:Fallback>
                <p:oleObj name="Презентация" r:id="rId3" imgW="4570364" imgH="3427456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0644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7643837" cy="1143000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Інтерактивне навчання включає: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357287" y="1522424"/>
            <a:ext cx="7786713" cy="4268787"/>
          </a:xfrm>
        </p:spPr>
        <p:txBody>
          <a:bodyPr/>
          <a:lstStyle/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моделювання життєвих ситуацій;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вирішення творчих завдань;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розминок;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рольових ігор;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спільне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розв'язання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проблем тощо.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  <p:pic>
        <p:nvPicPr>
          <p:cNvPr id="29699" name="Picture 3" descr="C:\Users\Public\Pictures\Sample Pictures\school\5065bbd656f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5000636"/>
            <a:ext cx="1362075" cy="1581150"/>
          </a:xfrm>
          <a:prstGeom prst="rect">
            <a:avLst/>
          </a:prstGeom>
          <a:noFill/>
        </p:spPr>
      </p:pic>
      <p:pic>
        <p:nvPicPr>
          <p:cNvPr id="7" name="Picture 11" descr="Попель Хімія Підручник 7 клас Академ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2254"/>
            <a:ext cx="2195736" cy="239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68055"/>
            <a:ext cx="3917630" cy="245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3600" dirty="0" smtClean="0"/>
              <a:t/>
            </a:r>
            <a:br>
              <a:rPr lang="ru-RU" sz="3600" dirty="0" smtClean="0"/>
            </a:b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428604"/>
            <a:ext cx="4040188" cy="5715040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озвитку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пізнавальної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активності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учнів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модулях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хімії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 в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икористовую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інтерактивні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Метод 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«Мікрофон»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застосовую на етапі актуалізації опорних знань учнів або на етапі закріплення вивченого матеріалу. Він дає змогу кожному висловити свою думку з приводу чогось. Висловлені думки не оцінюються і не коментуються, під час виступу ніхто не має права перебивати, перепитувати.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860032" y="476672"/>
            <a:ext cx="4041775" cy="5483245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Наприклад: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	 9 клас. Тема «</a:t>
            </a:r>
            <a:r>
              <a:rPr lang="uk-UA" b="1" i="1" dirty="0" smtClean="0">
                <a:latin typeface="Arial" pitchFamily="34" charset="0"/>
                <a:cs typeface="Arial" pitchFamily="34" charset="0"/>
              </a:rPr>
              <a:t>Насичені вуглеводні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». Запитую  учнів: «Як ви вважаєте, зрозумівши будову молекули метану та його гомологів, алкани є хімічно активні речовини чи ні? Відповідь мотивуйте».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9160"/>
            <a:ext cx="3384376" cy="1903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251520" y="692696"/>
            <a:ext cx="4040188" cy="5340369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«Мозковий штурм»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застосовую на різних етапах модулях. Цей метод базується на використанні знань учнів, здобутих на попередніх </a:t>
            </a:r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модулях, </a:t>
            </a:r>
            <a:r>
              <a:rPr lang="uk-UA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він потребує від них короткої, швидкої та точної відповіді, передбачає вислуховування ідей без їх обговорення.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004048" y="916466"/>
            <a:ext cx="4041775" cy="5340369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етапі вивчення нового матеріалу: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b="1" dirty="0" smtClean="0"/>
              <a:t>	</a:t>
            </a:r>
            <a:r>
              <a:rPr lang="uk-UA" sz="1400" b="1" dirty="0" smtClean="0"/>
              <a:t>9 клас: тема «</a:t>
            </a:r>
            <a:r>
              <a:rPr lang="uk-UA" sz="1400" b="1" i="1" dirty="0" smtClean="0"/>
              <a:t>Розчинність, її залежність від різних чинників. Насичені і ненасичені розчини</a:t>
            </a:r>
            <a:r>
              <a:rPr lang="uk-UA" sz="1400" b="1" dirty="0" smtClean="0"/>
              <a:t>». Формулюю проблему за допомогою таких питань до учнів:</a:t>
            </a:r>
            <a:endParaRPr lang="ru-RU" sz="1400" b="1" dirty="0" smtClean="0"/>
          </a:p>
          <a:p>
            <a:r>
              <a:rPr lang="uk-UA" sz="1400" b="1" dirty="0" smtClean="0"/>
              <a:t>«Чи може розведений розчин бути насиченим?»</a:t>
            </a:r>
            <a:endParaRPr lang="ru-RU" sz="1400" b="1" dirty="0" smtClean="0"/>
          </a:p>
          <a:p>
            <a:r>
              <a:rPr lang="uk-UA" sz="1400" b="1" dirty="0" smtClean="0"/>
              <a:t>«Чи обов’язково концентрований розчин є насиченим?»</a:t>
            </a:r>
            <a:endParaRPr lang="ru-RU" sz="1400" b="1" dirty="0" smtClean="0"/>
          </a:p>
          <a:p>
            <a:r>
              <a:rPr lang="uk-UA" sz="1400" b="1" dirty="0" smtClean="0"/>
              <a:t>«Від яких чинників залежить розчинність?»</a:t>
            </a:r>
            <a:endParaRPr lang="ru-RU" sz="1400" b="1" dirty="0" smtClean="0"/>
          </a:p>
          <a:p>
            <a:r>
              <a:rPr lang="uk-UA" sz="1400" b="1" dirty="0" smtClean="0"/>
              <a:t>«Як називається розчин, у якому при даній температурі речовина більше не може розчинятися?…»</a:t>
            </a:r>
            <a:endParaRPr lang="ru-RU" sz="1400" b="1" dirty="0" smtClean="0"/>
          </a:p>
          <a:p>
            <a:pPr marL="0" indent="0">
              <a:buNone/>
            </a:pPr>
            <a:r>
              <a:rPr lang="uk-UA" sz="1400" b="1" dirty="0" smtClean="0"/>
              <a:t>          Учні висловлюють свої ідеї,  записують на дошці і обґрунтовують їх.</a:t>
            </a:r>
            <a:endParaRPr lang="ru-RU" sz="1400" b="1" dirty="0"/>
          </a:p>
          <a:p>
            <a:pPr marL="0" indent="0">
              <a:buNone/>
            </a:pPr>
            <a:r>
              <a:rPr lang="ru-RU" sz="1400" b="1" dirty="0" smtClean="0"/>
              <a:t>         </a:t>
            </a:r>
            <a:r>
              <a:rPr lang="uk-UA" sz="1400" b="1" dirty="0" smtClean="0"/>
              <a:t>Проводиться загальна дискусія навколо        висловлених ідей (правильність, доцільність, оригінальність). Вибір найкращої ідеї.</a:t>
            </a:r>
            <a:endParaRPr lang="ru-RU" sz="1400" b="1" dirty="0" smtClean="0"/>
          </a:p>
          <a:p>
            <a:pPr marL="0" indent="0">
              <a:buNone/>
            </a:pPr>
            <a:r>
              <a:rPr lang="uk-UA" sz="1400" b="1" dirty="0" smtClean="0"/>
              <a:t>      Підсумкове обґрунтування вибраної ідеї.</a:t>
            </a:r>
            <a:endParaRPr lang="ru-RU" sz="1400" b="1" dirty="0" smtClean="0"/>
          </a:p>
          <a:p>
            <a:endParaRPr lang="ru-RU" dirty="0"/>
          </a:p>
        </p:txBody>
      </p:sp>
      <p:pic>
        <p:nvPicPr>
          <p:cNvPr id="12293" name="Picture 5" descr="C:\Users\Public\Pictures\Sample Pictures\school\8e4eb797793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643578"/>
            <a:ext cx="819150" cy="771525"/>
          </a:xfrm>
          <a:prstGeom prst="rect">
            <a:avLst/>
          </a:prstGeom>
          <a:noFill/>
        </p:spPr>
      </p:pic>
      <p:pic>
        <p:nvPicPr>
          <p:cNvPr id="12294" name="Picture 6" descr="C:\Users\Public\Pictures\Sample Pictures\xemistri\anime_xemi\molekula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5357826"/>
            <a:ext cx="1071570" cy="1071570"/>
          </a:xfrm>
          <a:prstGeom prst="rect">
            <a:avLst/>
          </a:prstGeom>
          <a:noFill/>
        </p:spPr>
      </p:pic>
      <p:pic>
        <p:nvPicPr>
          <p:cNvPr id="12295" name="Picture 7" descr="C:\Users\Public\Pictures\Sample Pictures\xemistri\anime_xemi\j02544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9" y="5860441"/>
            <a:ext cx="1071570" cy="792788"/>
          </a:xfrm>
          <a:prstGeom prst="rect">
            <a:avLst/>
          </a:prstGeom>
          <a:noFill/>
        </p:spPr>
      </p:pic>
      <p:pic>
        <p:nvPicPr>
          <p:cNvPr id="7" name="Picture 3" descr="G:\хымыя\PIC_0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1" y="4161759"/>
            <a:ext cx="2476500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315788" y="548680"/>
            <a:ext cx="4040188" cy="5340369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прес» 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використовую </a:t>
            </a:r>
          </a:p>
          <a:p>
            <a:pPr>
              <a:buNone/>
            </a:pP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</a:p>
          <a:p>
            <a:pPr>
              <a:buNone/>
            </a:pP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на етапі вивчення нового матеріалу,коли виникають суперечливі питання і необхідно чітко аргументувати позицію з проблеми, переконати інших у правоті. Учні дають відповіді на поставлені питання, аргументуючи позицію з проблеми за таким алгоритмом :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929190" y="785794"/>
            <a:ext cx="4041775" cy="5340369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Виступ має бути чітким і включати: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· Позицію -«Я вважаю,що…» 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(висловлення думки, пояснення точки зору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);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· Обґрунтування: «…, тому що …» (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наводяться причини появи цієї думки докази на підтримку думки, позиції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). Приклади та факти, що підтверджують думку , позицію.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 · Висновки : «Отже, я вважаю …»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C:\Users\Public\Pictures\Sample Pictures\school\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5157027"/>
            <a:ext cx="1490668" cy="1329515"/>
          </a:xfrm>
          <a:prstGeom prst="rect">
            <a:avLst/>
          </a:prstGeom>
          <a:noFill/>
        </p:spPr>
      </p:pic>
      <p:pic>
        <p:nvPicPr>
          <p:cNvPr id="6" name="Picture 4" descr="G:\хымыя\PIC_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8684"/>
            <a:ext cx="3312368" cy="232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619672" y="836713"/>
            <a:ext cx="2816052" cy="3718278"/>
          </a:xfrm>
        </p:spPr>
        <p:txBody>
          <a:bodyPr/>
          <a:lstStyle/>
          <a:p>
            <a:pPr>
              <a:buNone/>
            </a:pP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На системно-узагальнюючому міні-модулі використовую інтерактивну технологію «Незакінчене речення».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922713" y="404664"/>
            <a:ext cx="4041775" cy="5340369"/>
          </a:xfrm>
        </p:spPr>
        <p:txBody>
          <a:bodyPr/>
          <a:lstStyle/>
          <a:p>
            <a:pPr>
              <a:buNone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sz="2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Наприклад:</a:t>
            </a:r>
          </a:p>
          <a:p>
            <a:pPr>
              <a:buNone/>
            </a:pPr>
            <a:endParaRPr lang="ru-RU" sz="20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	9 клас. Тема: «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Вода як розчинник. Фізико-хімічна суть процесу розчинення.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1.Сьогодні на модулі ми познайомилися з…(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будовою молекули води, поняттями «диполь» - водневий  зв’язок»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2.Молекула води утворена за допомогою…(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двох неспарених 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р-електронів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атома  </a:t>
            </a:r>
            <a:r>
              <a:rPr lang="uk-UA" sz="2000" b="1" i="1" dirty="0" err="1" smtClean="0">
                <a:latin typeface="Arial" pitchFamily="34" charset="0"/>
                <a:cs typeface="Arial" pitchFamily="34" charset="0"/>
              </a:rPr>
              <a:t>Оксигену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 і s-електронів двох атомів Гідрогену</a:t>
            </a:r>
            <a:r>
              <a:rPr lang="uk-UA" sz="20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1" name="Picture 1" descr="C:\Users\Public\Pictures\Sample Pictures\school\4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896221"/>
            <a:ext cx="1714512" cy="1318855"/>
          </a:xfrm>
          <a:prstGeom prst="rect">
            <a:avLst/>
          </a:prstGeom>
          <a:noFill/>
        </p:spPr>
      </p:pic>
      <p:pic>
        <p:nvPicPr>
          <p:cNvPr id="56322" name="Picture 2" descr="C:\Users\Public\Pictures\Sample Pictures\school\22a804e5a791db65be6ab9d0245735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3569513"/>
            <a:ext cx="4660364" cy="2163741"/>
          </a:xfrm>
          <a:prstGeom prst="rect">
            <a:avLst/>
          </a:prstGeom>
          <a:noFill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3" t="38619" r="19757" b="24054"/>
          <a:stretch/>
        </p:blipFill>
        <p:spPr bwMode="auto">
          <a:xfrm>
            <a:off x="26922" y="1824428"/>
            <a:ext cx="1951631" cy="273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2910" y="500042"/>
            <a:ext cx="3143272" cy="3643338"/>
          </a:xfrm>
        </p:spPr>
        <p:txBody>
          <a:bodyPr/>
          <a:lstStyle/>
          <a:p>
            <a:r>
              <a:rPr lang="uk-UA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Із вище сказаного</a:t>
            </a:r>
            <a:br>
              <a:rPr lang="uk-UA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4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можна зробити висновок:</a:t>
            </a:r>
            <a:endParaRPr lang="ru-RU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57818" y="428604"/>
            <a:ext cx="2928958" cy="4714908"/>
          </a:xfrm>
        </p:spPr>
        <p:txBody>
          <a:bodyPr/>
          <a:lstStyle/>
          <a:p>
            <a:r>
              <a:rPr lang="uk-UA" sz="1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Інтерактивне навчання – це така форма пізнавальної діяльності, яка створює комфортні умови для навчання учня, за яких учень відчуває свою необхідність, розвиває свої здібності і нахили, набуває впевненості, виробляє навички спільної роботи в групі чи колективі, формує комунікативні компетентності</a:t>
            </a:r>
            <a:r>
              <a:rPr lang="uk-UA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1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7" name="Picture 3" descr="C:\Users\Public\Pictures\Sample Pictures\school\6dfdc5a2c1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714752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C:\Users\Public\Pictures\Sample Pictures\school\cbf66f60214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167" y="3304476"/>
            <a:ext cx="977518" cy="2717501"/>
          </a:xfrm>
          <a:prstGeom prst="rect">
            <a:avLst/>
          </a:prstGeom>
          <a:noFill/>
        </p:spPr>
      </p:pic>
      <p:pic>
        <p:nvPicPr>
          <p:cNvPr id="13315" name="Picture 26" descr="Без названия - Людмила Павловна Путилина">
            <a:hlinkClick r:id="rId3" tooltip="далее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57166"/>
            <a:ext cx="1500198" cy="10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:\Users\Public\Pictures\Sample Pictures\school\e9c27567566c (2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714356"/>
            <a:ext cx="1743084" cy="944171"/>
          </a:xfrm>
          <a:prstGeom prst="rect">
            <a:avLst/>
          </a:prstGeom>
          <a:noFill/>
        </p:spPr>
      </p:pic>
      <p:pic>
        <p:nvPicPr>
          <p:cNvPr id="13323" name="Picture 11" descr="C:\Users\Public\Pictures\Sample Pictures\school\images (49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0"/>
            <a:ext cx="1285884" cy="1291624"/>
          </a:xfrm>
          <a:prstGeom prst="rect">
            <a:avLst/>
          </a:prstGeom>
          <a:noFill/>
        </p:spPr>
      </p:pic>
      <p:pic>
        <p:nvPicPr>
          <p:cNvPr id="13324" name="Picture 12" descr="C:\Users\Public\Pictures\Sample Pictures\school\2644395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566" y="4149080"/>
            <a:ext cx="2000601" cy="19493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292080" y="1628800"/>
            <a:ext cx="33090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Візьміть чашу терпіння,</a:t>
            </a:r>
          </a:p>
          <a:p>
            <a:pPr algn="ctr"/>
            <a:r>
              <a:rPr lang="uk-UA" b="1" dirty="0"/>
              <a:t>Налийте туди повне серце любові,</a:t>
            </a:r>
          </a:p>
          <a:p>
            <a:pPr algn="ctr"/>
            <a:r>
              <a:rPr lang="uk-UA" b="1" dirty="0"/>
              <a:t>Вкиньте дві пригорщі щедрості,</a:t>
            </a:r>
          </a:p>
          <a:p>
            <a:pPr algn="ctr"/>
            <a:r>
              <a:rPr lang="uk-UA" b="1" dirty="0"/>
              <a:t>Хлюпніть туди ж гумору,</a:t>
            </a:r>
          </a:p>
          <a:p>
            <a:pPr algn="ctr"/>
            <a:r>
              <a:rPr lang="uk-UA" b="1" dirty="0"/>
              <a:t>Посипте добром,</a:t>
            </a:r>
          </a:p>
          <a:p>
            <a:pPr algn="ctr"/>
            <a:r>
              <a:rPr lang="uk-UA" b="1" dirty="0"/>
              <a:t>Додайте якомога більше віри,</a:t>
            </a:r>
          </a:p>
          <a:p>
            <a:pPr algn="ctr"/>
            <a:r>
              <a:rPr lang="uk-UA" b="1" dirty="0"/>
              <a:t>І все це добре перемішайте.</a:t>
            </a:r>
          </a:p>
          <a:p>
            <a:pPr algn="ctr"/>
            <a:r>
              <a:rPr lang="uk-UA" b="1" dirty="0"/>
              <a:t>Потім намажте на шматок відпущеного вам життя</a:t>
            </a:r>
          </a:p>
          <a:p>
            <a:pPr algn="ctr"/>
            <a:r>
              <a:rPr lang="uk-UA" b="1" dirty="0"/>
              <a:t>І пропонуйте всім, кого зустрінете на своєму шляху</a:t>
            </a:r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2477795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i="1" dirty="0">
                <a:solidFill>
                  <a:srgbClr val="FFC000"/>
                </a:solidFill>
              </a:rPr>
              <a:t>Рецепт вчительського щастя</a:t>
            </a:r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827088" y="692150"/>
            <a:ext cx="3024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народження</a:t>
            </a:r>
            <a:endParaRPr lang="ru-RU" sz="24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42910" y="3143248"/>
            <a:ext cx="3024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Закінчила</a:t>
            </a:r>
            <a:endParaRPr lang="ru-RU" sz="28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3850" y="1844675"/>
            <a:ext cx="36004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листопада</a:t>
            </a:r>
            <a:endParaRPr lang="uk-UA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1973 </a:t>
            </a: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0034" y="3786190"/>
            <a:ext cx="35337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Тернопільський державний педагогічний інститут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572125" y="500063"/>
            <a:ext cx="3024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Спеціальність за диплом</a:t>
            </a:r>
            <a:endParaRPr lang="ru-RU" sz="24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524500" y="3728248"/>
            <a:ext cx="3071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Педагогічний стаж </a:t>
            </a:r>
            <a:r>
              <a:rPr lang="uk-UA" sz="24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роботи:</a:t>
            </a:r>
            <a:endParaRPr lang="ru-RU" sz="24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214669" y="1484784"/>
            <a:ext cx="36004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 хімії з додатковою спеціальністю – біологія 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220072" y="4572992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26 роки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130" name="Picture 10" descr="C:\Users\Public\Pictures\Sample Pictures\school\9641976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5479184" y="4836801"/>
            <a:ext cx="1410263" cy="1410263"/>
          </a:xfrm>
          <a:prstGeom prst="rect">
            <a:avLst/>
          </a:prstGeom>
          <a:noFill/>
        </p:spPr>
      </p:pic>
      <p:pic>
        <p:nvPicPr>
          <p:cNvPr id="5131" name="Picture 11" descr="C:\Users\Public\Pictures\Sample Pictures\school\958898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87834"/>
            <a:ext cx="857256" cy="1031386"/>
          </a:xfrm>
          <a:prstGeom prst="rect">
            <a:avLst/>
          </a:prstGeom>
          <a:noFill/>
        </p:spPr>
      </p:pic>
      <p:pic>
        <p:nvPicPr>
          <p:cNvPr id="5133" name="Picture 13" descr="C:\Users\Public\Pictures\Sample Pictures\xemistri\anime_xemi\molecule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357826"/>
            <a:ext cx="1523450" cy="12477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autoUpdateAnimBg="0"/>
      <p:bldP spid="5124" grpId="0" autoUpdateAnimBg="0"/>
      <p:bldP spid="2" grpId="0" autoUpdateAnimBg="0"/>
      <p:bldP spid="7" grpId="0" autoUpdateAnimBg="0"/>
      <p:bldP spid="8" grpId="0" autoUpdateAnimBg="0"/>
      <p:bldP spid="9" grpId="0" autoUpdateAnimBg="0"/>
      <p:bldP spid="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:\Users\Public\Pictures\Sample Pictures\school\загруженное (24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1" y="4467039"/>
            <a:ext cx="2071702" cy="1828992"/>
          </a:xfrm>
          <a:prstGeom prst="rect">
            <a:avLst/>
          </a:prstGeom>
          <a:noFill/>
        </p:spPr>
      </p:pic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785813" y="500063"/>
            <a:ext cx="3024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Педагогічне</a:t>
            </a:r>
            <a:r>
              <a:rPr lang="ru-RU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кредо: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50825" y="1844675"/>
            <a:ext cx="36734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«Мої </a:t>
            </a: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 будуть дізнаватися про нове не від 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мене, а </a:t>
            </a: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будуть відкривати це нове самостійно. Моя основна задача – допомогти їм розкритися»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uk-UA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Песталоцці</a:t>
            </a: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643563" y="428625"/>
            <a:ext cx="3024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Життєве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кредо: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143500" y="1928813"/>
            <a:ext cx="36734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Кожна прожита секунда – це частинка життя, а кожну частинку життя треба гідно прожити»</a:t>
            </a:r>
            <a:endParaRPr lang="ru-RU" sz="2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 descr="C:\Users\Public\Pictures\Sample Pictures\school\c72c4e7e1d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183475"/>
            <a:ext cx="1214446" cy="1136374"/>
          </a:xfrm>
          <a:prstGeom prst="rect">
            <a:avLst/>
          </a:prstGeom>
          <a:noFill/>
        </p:spPr>
      </p:pic>
      <p:pic>
        <p:nvPicPr>
          <p:cNvPr id="6151" name="Picture 7" descr="C:\Users\Public\Pictures\Sample Pictures\school\images (64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4857760"/>
            <a:ext cx="1054548" cy="13287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357188"/>
            <a:ext cx="7358062" cy="1071562"/>
          </a:xfrm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Актуальність досвіду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357188" y="1214438"/>
            <a:ext cx="3786187" cy="4929187"/>
          </a:xfrm>
        </p:spPr>
        <p:txBody>
          <a:bodyPr/>
          <a:lstStyle/>
          <a:p>
            <a:pPr algn="just">
              <a:defRPr/>
            </a:pPr>
            <a:r>
              <a:rPr lang="uk-UA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Хімія - це наука, що не лише є основою науково - технічного прогресу, але й сприяє розвитку особистості й підвищенню культури людини. Тому вивчення хімії в школі має велике значення не лише для наукового сприйняття світу, але й, у першу чергу, для розвитку творчих здібностей учнів, уміння мислити й використовувати свої знання на практиці.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38" y="1568981"/>
            <a:ext cx="36775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Сучасний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простір характеризується тим, що його головним   змістом є моральний інтелект і розвиток майбутніх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осмислення 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того, що людина –  творець духовних і матеріальних благ, носій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цивілізації.</a:t>
            </a:r>
            <a:endParaRPr lang="uk-UA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Моя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діяльність, як вчителя , і порівняння різних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методів навчання,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дозволяють мені  впевнено стверджувати, що саме інтерактивне навчання дозволяє учням  стати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вільними, розкутими, оптимістично налаштованими, толерантними та  готовими </a:t>
            </a:r>
            <a:r>
              <a:rPr lang="uk-UA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стати до </a:t>
            </a:r>
            <a:r>
              <a:rPr lang="uk-UA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подолання  реалій  сьогодення.</a:t>
            </a:r>
          </a:p>
        </p:txBody>
      </p:sp>
      <p:pic>
        <p:nvPicPr>
          <p:cNvPr id="7173" name="Picture 5" descr="C:\Users\Public\Pictures\Sample Pictures\school\64DA1DE4-4ED0-423C-B9A7-1FBA3A83D508_pencil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747962">
            <a:off x="532384" y="5627352"/>
            <a:ext cx="657225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63" y="628104"/>
            <a:ext cx="3543300" cy="928688"/>
          </a:xfrm>
        </p:spPr>
        <p:txBody>
          <a:bodyPr/>
          <a:lstStyle/>
          <a:p>
            <a:pPr>
              <a:defRPr/>
            </a:pP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</a:t>
            </a:r>
            <a:b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досвіду: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8195" name="Содержимое 6"/>
          <p:cNvSpPr>
            <a:spLocks noGrp="1"/>
          </p:cNvSpPr>
          <p:nvPr>
            <p:ph sz="half" idx="1"/>
          </p:nvPr>
        </p:nvSpPr>
        <p:spPr>
          <a:xfrm>
            <a:off x="357188" y="1668735"/>
            <a:ext cx="3686175" cy="5000625"/>
          </a:xfrm>
        </p:spPr>
        <p:txBody>
          <a:bodyPr/>
          <a:lstStyle/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Сприяє реалізації особистісно-орієнтованого підходу в процесі навчання.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Розвиває соціально-комунікативні вміння учнів, культуру спілкування і вміння співпрацювати.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Розвиває аналітичні вміння, здатність виявляти причинно-наслідкові зв’язки.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Сприяє використанню знань та особистого досвіду, набутого раніше, підвищенню пізнавальної та творчої активності учнів.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Розширює функції вчителя.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072063" y="1785938"/>
            <a:ext cx="3471862" cy="4525962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uk-UA" sz="24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Досвід можуть використовувати вчителі хімії та інших предметів природничого циклу при наявності та забезпеченні вищезазначених умов.</a:t>
            </a:r>
            <a:endParaRPr lang="ru-RU" sz="2400" b="1" i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72125" y="214313"/>
            <a:ext cx="2925763" cy="13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Можливість </a:t>
            </a:r>
          </a:p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</a:t>
            </a:r>
          </a:p>
          <a:p>
            <a:pPr algn="ctr">
              <a:defRPr/>
            </a:pPr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Досвіду: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8" name="Picture 6" descr="C:\Users\Public\Pictures\Sample Pictures\school\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5000636"/>
            <a:ext cx="1361652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294" y="357301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Участь в обласному семінар-практикумі ,,Сучасні освітні технології у шкільному курсі хімії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’’</a:t>
            </a:r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1" t="22004" r="17819" b="7636"/>
          <a:stretch/>
        </p:blipFill>
        <p:spPr bwMode="auto">
          <a:xfrm>
            <a:off x="5004047" y="1700808"/>
            <a:ext cx="3818343" cy="279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Тема виступу:</a:t>
            </a:r>
            <a:endParaRPr lang="uk-UA" sz="3200" b="1" i="1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39" y="4365104"/>
            <a:ext cx="2705440" cy="202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240360" cy="3013806"/>
          </a:xfrm>
          <a:prstGeom prst="roundRect">
            <a:avLst>
              <a:gd name="adj" fmla="val 9752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902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6620" y="4149080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,,Поширення солей у природі та їх використання</a:t>
            </a:r>
            <a:r>
              <a:rPr lang="en-US" sz="2800" b="1" dirty="0" smtClean="0">
                <a:solidFill>
                  <a:srgbClr val="C00000"/>
                </a:solidFill>
              </a:rPr>
              <a:t>’’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74459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Тема виступу:</a:t>
            </a:r>
            <a:endParaRPr lang="uk-UA" sz="3200" b="1" i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2698"/>
          <a:stretch/>
        </p:blipFill>
        <p:spPr bwMode="auto">
          <a:xfrm>
            <a:off x="5076056" y="747484"/>
            <a:ext cx="382621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r="12631"/>
          <a:stretch/>
        </p:blipFill>
        <p:spPr bwMode="auto">
          <a:xfrm>
            <a:off x="1691680" y="2802454"/>
            <a:ext cx="2408508" cy="18291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15442"/>
          <a:stretch/>
        </p:blipFill>
        <p:spPr bwMode="auto">
          <a:xfrm>
            <a:off x="395536" y="1833021"/>
            <a:ext cx="1673020" cy="1319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12203"/>
          <a:stretch/>
        </p:blipFill>
        <p:spPr bwMode="auto">
          <a:xfrm>
            <a:off x="485259" y="4581155"/>
            <a:ext cx="1913105" cy="1429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351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35" y="179929"/>
            <a:ext cx="85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</a:rPr>
              <a:t>Результати педагогічної діяльності:</a:t>
            </a:r>
            <a:endParaRPr lang="uk-UA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0597" y="556316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i="1" dirty="0" smtClean="0"/>
              <a:t>Інформація про наявність учнів з особливими досягненнями у вивчені предмета</a:t>
            </a:r>
            <a:r>
              <a:rPr lang="uk-UA" sz="1600" dirty="0" smtClean="0"/>
              <a:t>:</a:t>
            </a:r>
            <a:endParaRPr lang="uk-UA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64594"/>
              </p:ext>
            </p:extLst>
          </p:nvPr>
        </p:nvGraphicFramePr>
        <p:xfrm>
          <a:off x="5292080" y="1880840"/>
          <a:ext cx="3456384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325"/>
                <a:gridCol w="1632561"/>
                <a:gridCol w="13524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Прізвище учня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Солтис Сергій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 клас (2017-2018рр) – 2 місце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Машталєр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Анастасія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 клас (2017-2018рр) – 1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Бацман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Юлія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клас (2017-2018рр) – 2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Бацман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Юлія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 клас (2018-2019рр) – 3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Бориславська Аліна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 клас (2019-2020рр) – 1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Бацман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Юлія 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 клас (2019-2020рр) – 3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Шанайда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Ольга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 клас (2021-2022рр) – 2 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Василик Анастасія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8клас (2021-2022рр) – 2</a:t>
                      </a:r>
                      <a:r>
                        <a:rPr lang="uk-UA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uk-UA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Процик</a:t>
                      </a: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Ольга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 клас (2021-2022рр) – 3 місце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780728"/>
            <a:ext cx="317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Участь  в Малій академії наук України: </a:t>
            </a:r>
            <a:endParaRPr lang="uk-UA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213185"/>
              </p:ext>
            </p:extLst>
          </p:nvPr>
        </p:nvGraphicFramePr>
        <p:xfrm>
          <a:off x="324760" y="1988840"/>
          <a:ext cx="345761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080"/>
                <a:gridCol w="1555537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Клубкова Аліна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2017-2018рр.</a:t>
                      </a:r>
                      <a:r>
                        <a:rPr lang="uk-UA" baseline="0" dirty="0" smtClean="0"/>
                        <a:t> (Диплом 3 ступеня)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Стрижак Юлія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2019-2020рр. (Диплом</a:t>
                      </a:r>
                      <a:r>
                        <a:rPr lang="uk-UA" baseline="0" dirty="0" smtClean="0"/>
                        <a:t> 3 ступеня)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err="1" smtClean="0"/>
                        <a:t>Ліщинин</a:t>
                      </a:r>
                      <a:r>
                        <a:rPr lang="uk-UA" dirty="0" smtClean="0"/>
                        <a:t> Анастасія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2018-2019 (Диплом 2 ступеня)</a:t>
                      </a:r>
                    </a:p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6639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ОТКРЫТАЯ КНИ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</TotalTime>
  <Words>830</Words>
  <Application>Microsoft Office PowerPoint</Application>
  <PresentationFormat>Экран (4:3)</PresentationFormat>
  <Paragraphs>171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Презентация ОТКРЫТАЯ КНИГА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Актуальність досвіду</vt:lpstr>
      <vt:lpstr>Результати  досвіду: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Досвід роботи за проблемою: </vt:lpstr>
      <vt:lpstr>Інтерактивні технології навчання</vt:lpstr>
      <vt:lpstr>Основні дидактичні переваги використання  інтерактивних технологій у навчанні хімії:</vt:lpstr>
      <vt:lpstr> Суть інтерактивного навчання </vt:lpstr>
      <vt:lpstr>Інтерактивне навчання має на меті: </vt:lpstr>
      <vt:lpstr>Для кожного конкретного учня:</vt:lpstr>
      <vt:lpstr>Для навчальної мікрогрупи:</vt:lpstr>
      <vt:lpstr>Для учнівського класу:</vt:lpstr>
      <vt:lpstr>Інтерактивне навчання включає: </vt:lpstr>
      <vt:lpstr> </vt:lpstr>
      <vt:lpstr>Презентация PowerPoint</vt:lpstr>
      <vt:lpstr>Презентация PowerPoint</vt:lpstr>
      <vt:lpstr>Презентация PowerPoint</vt:lpstr>
      <vt:lpstr>Із вище сказаного можна зробити висновок: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schoo</cp:lastModifiedBy>
  <cp:revision>73</cp:revision>
  <dcterms:created xsi:type="dcterms:W3CDTF">2011-07-26T07:05:49Z</dcterms:created>
  <dcterms:modified xsi:type="dcterms:W3CDTF">2022-02-10T16:07:20Z</dcterms:modified>
</cp:coreProperties>
</file>