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064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D524D-0325-45D6-A3C2-EB719875C34F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E40AC-7B24-48AB-89F2-E75498D24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E40AC-7B24-48AB-89F2-E75498D241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E40AC-7B24-48AB-89F2-E75498D24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н осінь"/>
          <p:cNvPicPr>
            <a:picLocks noChangeAspect="1" noChangeArrowheads="1"/>
          </p:cNvPicPr>
          <p:nvPr/>
        </p:nvPicPr>
        <p:blipFill>
          <a:blip r:embed="rId3" cstate="print"/>
          <a:srcRect l="1564" r="648" b="-794"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3636" y="214290"/>
            <a:ext cx="2714644" cy="114300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Борщівська</a:t>
            </a:r>
            <a:b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загальноосвітня школа І-ІІІ ступенів № 1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F:\DSC_03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714488"/>
            <a:ext cx="2462216" cy="16055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429388" y="3786190"/>
            <a:ext cx="2428892" cy="107157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ln cap="sq">
            <a:beve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Районний семінар вчителів-словесників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57950" y="5214950"/>
            <a:ext cx="2643174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500" b="1" dirty="0" smtClean="0">
                <a:ln w="1905">
                  <a:solidFill>
                    <a:schemeClr val="accent4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+mj-ea"/>
                <a:cs typeface="+mj-cs"/>
              </a:rPr>
              <a:t>27 жовтня 2016 р</a:t>
            </a:r>
            <a:r>
              <a:rPr lang="uk-UA" sz="2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+mj-ea"/>
                <a:cs typeface="+mj-cs"/>
              </a:rPr>
              <a:t>.</a:t>
            </a:r>
            <a:endParaRPr kumimoji="0" lang="ru-RU" sz="25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pic>
        <p:nvPicPr>
          <p:cNvPr id="15" name="Picture 4" descr="F:\DSC_03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214686"/>
            <a:ext cx="1985927" cy="1285884"/>
          </a:xfrm>
          <a:prstGeom prst="round2DiagRect">
            <a:avLst>
              <a:gd name="adj1" fmla="val 2415"/>
              <a:gd name="adj2" fmla="val 32889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F:\DSC_034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4786322"/>
            <a:ext cx="2628868" cy="17525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A1C06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2" descr="F:\DSC_0617.JPG"/>
          <p:cNvPicPr>
            <a:picLocks noChangeAspect="1" noChangeArrowheads="1"/>
          </p:cNvPicPr>
          <p:nvPr/>
        </p:nvPicPr>
        <p:blipFill>
          <a:blip r:embed="rId7" cstate="print"/>
          <a:srcRect t="10526"/>
          <a:stretch>
            <a:fillRect/>
          </a:stretch>
        </p:blipFill>
        <p:spPr bwMode="auto">
          <a:xfrm>
            <a:off x="3357554" y="2143116"/>
            <a:ext cx="1928825" cy="1214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3500430" y="357166"/>
            <a:ext cx="2357422" cy="1571636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Школа ХХІ століття покликана</a:t>
            </a:r>
            <a:endParaRPr lang="uk-UA" sz="2900" b="1" i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с</a:t>
            </a:r>
            <a:r>
              <a:rPr kumimoji="0" lang="uk-UA" sz="20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формувати</a:t>
            </a:r>
            <a:r>
              <a:rPr kumimoji="0" lang="uk-UA" sz="200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 особистість компетентну, конкуренто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спроможну, яка зможе  </a:t>
            </a: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використовувати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знання та вміння на вищому рівні, </a:t>
            </a: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застосувати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їх практично, </a:t>
            </a: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вмітиме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творчо </a:t>
            </a: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розв’язати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проблеми, прагнутиме </a:t>
            </a: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змінити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на краще своє життя.</a:t>
            </a: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42844" y="1000108"/>
          <a:ext cx="2500332" cy="1478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1680"/>
                <a:gridCol w="286442"/>
                <a:gridCol w="286442"/>
                <a:gridCol w="286442"/>
                <a:gridCol w="286442"/>
                <a:gridCol w="286442"/>
                <a:gridCol w="286442"/>
              </a:tblGrid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 smtClean="0"/>
                        <a:t>Диплом</a:t>
                      </a:r>
                      <a:endParaRPr lang="ru-RU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 smtClean="0"/>
                        <a:t>Етап</a:t>
                      </a:r>
                      <a:endParaRPr lang="ru-RU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2012-2013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2013-2014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2014-2015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2015-2016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571480"/>
            <a:ext cx="2857488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uk-UA" sz="1600" b="1" u="sng" dirty="0" smtClean="0"/>
              <a:t>Всеукраїнська олімпіада з української мови та літератури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28572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Наші успіхи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2571744"/>
            <a:ext cx="2857488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uk-UA" sz="1200" b="1" u="sng" dirty="0" smtClean="0"/>
              <a:t>Міжнародний конкурс з  української мови імені Петра </a:t>
            </a:r>
            <a:r>
              <a:rPr lang="uk-UA" sz="1200" b="1" u="sng" dirty="0" err="1" smtClean="0"/>
              <a:t>Яцика</a:t>
            </a:r>
            <a:r>
              <a:rPr lang="uk-UA" sz="1200" b="1" u="sng" dirty="0" smtClean="0"/>
              <a:t> 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0" y="4572008"/>
            <a:ext cx="2857488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uk-UA" sz="1200" b="1" u="sng" dirty="0" smtClean="0"/>
              <a:t>Міжнародного мовно-літературного конкурсу імені Т.Шевченка 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14282" y="3000372"/>
          <a:ext cx="2500332" cy="1478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1680"/>
                <a:gridCol w="286442"/>
                <a:gridCol w="286442"/>
                <a:gridCol w="286442"/>
                <a:gridCol w="286442"/>
                <a:gridCol w="286442"/>
                <a:gridCol w="286442"/>
              </a:tblGrid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 smtClean="0"/>
                        <a:t>Диплом</a:t>
                      </a:r>
                      <a:endParaRPr lang="ru-RU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 smtClean="0"/>
                        <a:t>Етап</a:t>
                      </a:r>
                      <a:endParaRPr lang="ru-RU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smtClean="0"/>
                        <a:t>2012-2013 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2013-2014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2014-2015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2015-2016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14282" y="5000636"/>
          <a:ext cx="2500332" cy="1478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1680"/>
                <a:gridCol w="286442"/>
                <a:gridCol w="286442"/>
                <a:gridCol w="286442"/>
                <a:gridCol w="286442"/>
                <a:gridCol w="286442"/>
                <a:gridCol w="286442"/>
              </a:tblGrid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 smtClean="0"/>
                        <a:t>Диплом</a:t>
                      </a:r>
                      <a:endParaRPr lang="ru-RU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/>
                        <a:t>ІІІ ст.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30"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 smtClean="0"/>
                        <a:t>Етап</a:t>
                      </a:r>
                      <a:endParaRPr lang="ru-RU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 </a:t>
                      </a:r>
                      <a:r>
                        <a:rPr lang="uk-UA" sz="800" dirty="0" err="1" smtClean="0"/>
                        <a:t>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800" dirty="0" smtClean="0"/>
                        <a:t>ІІІ</a:t>
                      </a:r>
                      <a:endParaRPr lang="ru-RU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2012-2013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2013-2014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2014-2015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885">
                <a:tc>
                  <a:txBody>
                    <a:bodyPr/>
                    <a:lstStyle/>
                    <a:p>
                      <a:r>
                        <a:rPr lang="uk-UA" sz="900" b="1" dirty="0" smtClean="0"/>
                        <a:t>2015-2016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-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н осінь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1564" r="648" b="-794"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        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4857760"/>
            <a:ext cx="2357454" cy="1571636"/>
          </a:xfrm>
          <a:prstGeom prst="rect">
            <a:avLst/>
          </a:prstGeom>
          <a:ln>
            <a:solidFill>
              <a:srgbClr val="A1C064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- комунікативна;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- соціальна;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полікультурна 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uk-UA" sz="2000" b="1" i="1" noProof="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саморозвитку та самоосвіти;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uk-UA" sz="2000" b="1" i="1" noProof="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здатність до творчості;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sz="2000" b="1" i="1" u="none" strike="noStrike" kern="1200" cap="none" spc="0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інформаційна.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2643206" cy="1714512"/>
          </a:xfrm>
        </p:spPr>
        <p:txBody>
          <a:bodyPr>
            <a:noAutofit/>
          </a:bodyPr>
          <a:lstStyle/>
          <a:p>
            <a:pPr algn="just"/>
            <a:r>
              <a:rPr lang="uk-UA" sz="1600" i="1" dirty="0" smtClean="0"/>
              <a:t>         </a:t>
            </a:r>
            <a:r>
              <a:rPr lang="uk-UA" sz="1400" i="1" dirty="0" err="1" smtClean="0"/>
              <a:t>“Чим</a:t>
            </a:r>
            <a:r>
              <a:rPr lang="uk-UA" sz="1400" i="1" dirty="0" smtClean="0"/>
              <a:t> глибша прірва між типами знань, потрібними для життя і тими, що подаються школою, тим менший вплив школи на майбутнє життя </a:t>
            </a:r>
            <a:r>
              <a:rPr lang="uk-UA" sz="1400" i="1" dirty="0" err="1" smtClean="0"/>
              <a:t>учнів”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uk-UA" sz="1400" i="1" dirty="0" smtClean="0"/>
              <a:t>                                Софія </a:t>
            </a:r>
            <a:r>
              <a:rPr lang="uk-UA" sz="1400" i="1" dirty="0" err="1" smtClean="0"/>
              <a:t>Русова</a:t>
            </a:r>
            <a:endParaRPr lang="ru-RU" sz="1600" i="1" dirty="0"/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285720" y="2643182"/>
            <a:ext cx="292899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4282" y="2500306"/>
            <a:ext cx="2357454" cy="178595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  <a:ln cap="sq">
            <a:beve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Тема семінару.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uk-UA" sz="2000" i="1" dirty="0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Шляхи формування мовних та літературних </a:t>
            </a:r>
            <a:r>
              <a:rPr lang="uk-UA" sz="2000" i="1" dirty="0" err="1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компетентностей</a:t>
            </a:r>
            <a:r>
              <a:rPr lang="uk-UA" sz="2000" i="1" dirty="0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 на уроках української словесності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3" name="Заголовок 7"/>
          <p:cNvSpPr txBox="1">
            <a:spLocks/>
          </p:cNvSpPr>
          <p:nvPr/>
        </p:nvSpPr>
        <p:spPr>
          <a:xfrm>
            <a:off x="3071802" y="571480"/>
            <a:ext cx="2857520" cy="60007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План семінару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latin typeface="Arial Black" pitchFamily="34" charset="0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1.Види </a:t>
            </a:r>
            <a:r>
              <a:rPr lang="uk-UA" sz="1600" b="1" dirty="0" err="1" smtClean="0">
                <a:latin typeface="Garamond" pitchFamily="18" charset="0"/>
                <a:ea typeface="+mj-ea"/>
                <a:cs typeface="+mj-cs"/>
              </a:rPr>
              <a:t>компетентностей</a:t>
            </a: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 на уроках словесності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   (</a:t>
            </a:r>
            <a:r>
              <a:rPr kumimoji="0" lang="uk-UA" sz="1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вчитель вищої  категорії            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                        </a:t>
            </a:r>
            <a:r>
              <a:rPr kumimoji="0" lang="uk-UA" sz="1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uk-UA" sz="12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Бартошко</a:t>
            </a:r>
            <a:r>
              <a:rPr kumimoji="0" lang="uk-UA" sz="1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Л.В.).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160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600" b="1" baseline="0" dirty="0" smtClean="0">
                <a:latin typeface="Garamond" pitchFamily="18" charset="0"/>
                <a:ea typeface="+mj-ea"/>
                <a:cs typeface="+mj-cs"/>
              </a:rPr>
              <a:t>2. Урок української мови у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600" b="1" baseline="0" dirty="0" smtClean="0">
                <a:latin typeface="Garamond" pitchFamily="18" charset="0"/>
                <a:ea typeface="+mj-ea"/>
                <a:cs typeface="+mj-cs"/>
              </a:rPr>
              <a:t>8 класі.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РЗМ. Особливості будови інтерв’ю. Інтерв’ю в публіцистичному стилі</a:t>
            </a: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           (вчитель-методист                 </a:t>
            </a: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                         Паламар О.О.).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uk-UA" sz="1600" b="1" baseline="0" dirty="0" smtClean="0">
              <a:latin typeface="Arial Black" pitchFamily="34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3. Підсумкове заняття </a:t>
            </a:r>
          </a:p>
          <a:p>
            <a:pPr lvl="0">
              <a:spcBef>
                <a:spcPct val="0"/>
              </a:spcBef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гуртка </a:t>
            </a:r>
            <a:r>
              <a:rPr lang="uk-UA" sz="1600" b="1" dirty="0" err="1" smtClean="0">
                <a:latin typeface="Garamond" pitchFamily="18" charset="0"/>
                <a:ea typeface="+mj-ea"/>
                <a:cs typeface="+mj-cs"/>
              </a:rPr>
              <a:t>“Дивослово”</a:t>
            </a: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 . Виховний захід  на тему</a:t>
            </a:r>
          </a:p>
          <a:p>
            <a:pPr lvl="0">
              <a:spcBef>
                <a:spcPct val="0"/>
              </a:spcBef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 “В новім, великім людськім храмі хтось добрим словом і мене </a:t>
            </a:r>
            <a:r>
              <a:rPr lang="uk-UA" sz="1600" b="1" dirty="0" err="1" smtClean="0">
                <a:latin typeface="Garamond" pitchFamily="18" charset="0"/>
                <a:ea typeface="+mj-ea"/>
                <a:cs typeface="+mj-cs"/>
              </a:rPr>
              <a:t>згадає.”</a:t>
            </a:r>
            <a:endParaRPr lang="uk-UA" sz="1600" b="1" dirty="0" smtClean="0">
              <a:latin typeface="Garamond" pitchFamily="18" charset="0"/>
              <a:ea typeface="+mj-ea"/>
              <a:cs typeface="+mj-cs"/>
            </a:endParaRPr>
          </a:p>
          <a:p>
            <a:pPr marL="342900" lvl="0" indent="-342900">
              <a:spcBef>
                <a:spcPct val="0"/>
              </a:spcBef>
            </a:pPr>
            <a:r>
              <a:rPr lang="uk-UA" sz="1600" b="1" dirty="0" smtClean="0">
                <a:latin typeface="Garamond" pitchFamily="18" charset="0"/>
                <a:ea typeface="+mj-ea"/>
                <a:cs typeface="+mj-cs"/>
              </a:rPr>
              <a:t>                          І Я. Франко.</a:t>
            </a:r>
          </a:p>
          <a:p>
            <a:pPr lvl="0">
              <a:spcBef>
                <a:spcPct val="0"/>
              </a:spcBef>
            </a:pPr>
            <a:r>
              <a:rPr lang="uk-UA" sz="1600" b="1" i="1" dirty="0" smtClean="0">
                <a:latin typeface="Garamond" pitchFamily="18" charset="0"/>
                <a:ea typeface="+mj-ea"/>
                <a:cs typeface="+mj-cs"/>
              </a:rPr>
              <a:t>До 160-річчя від дня народження письменника  </a:t>
            </a:r>
            <a:endParaRPr lang="ru-RU" sz="1600" b="1" i="1" dirty="0" smtClean="0">
              <a:latin typeface="Garamond" pitchFamily="18" charset="0"/>
              <a:ea typeface="+mj-ea"/>
              <a:cs typeface="+mj-cs"/>
            </a:endParaRPr>
          </a:p>
          <a:p>
            <a:pPr marL="342900" lvl="0" indent="-342900">
              <a:spcBef>
                <a:spcPct val="0"/>
              </a:spcBef>
              <a:defRPr/>
            </a:pPr>
            <a:endParaRPr lang="uk-UA" sz="1600" b="1" dirty="0" smtClean="0">
              <a:latin typeface="Garamond" pitchFamily="18" charset="0"/>
              <a:ea typeface="+mj-ea"/>
              <a:cs typeface="+mj-cs"/>
            </a:endParaRP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           (ст. вчитель</a:t>
            </a:r>
          </a:p>
          <a:p>
            <a:pPr marL="342900" lvl="0" indent="-342900" algn="just">
              <a:spcBef>
                <a:spcPct val="0"/>
              </a:spcBef>
              <a:defRPr/>
            </a:pP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                        </a:t>
            </a:r>
            <a:r>
              <a:rPr lang="uk-UA" sz="1200" i="1" dirty="0" err="1" smtClean="0">
                <a:latin typeface="Arial Black" pitchFamily="34" charset="0"/>
                <a:ea typeface="+mj-ea"/>
                <a:cs typeface="+mj-cs"/>
              </a:rPr>
              <a:t>Ванджура</a:t>
            </a:r>
            <a:r>
              <a:rPr lang="uk-UA" sz="1200" i="1" dirty="0" smtClean="0">
                <a:latin typeface="Arial Black" pitchFamily="34" charset="0"/>
                <a:ea typeface="+mj-ea"/>
                <a:cs typeface="+mj-cs"/>
              </a:rPr>
              <a:t> Т.Й.).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uk-UA" sz="1600" b="1" baseline="0" dirty="0" smtClean="0">
              <a:latin typeface="Arial Black" pitchFamily="34" charset="0"/>
              <a:ea typeface="+mj-ea"/>
              <a:cs typeface="+mj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16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ru-RU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4929198"/>
            <a:ext cx="250029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Види </a:t>
            </a:r>
            <a:r>
              <a:rPr lang="uk-UA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компетентностей</a:t>
            </a:r>
            <a:r>
              <a:rPr lang="uk-UA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: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9" name="Picture 3" descr="F:\кафедра\PIC_2755.JPG"/>
          <p:cNvPicPr>
            <a:picLocks noChangeAspect="1" noChangeArrowheads="1"/>
          </p:cNvPicPr>
          <p:nvPr/>
        </p:nvPicPr>
        <p:blipFill>
          <a:blip r:embed="rId4" cstate="print"/>
          <a:srcRect r="5397"/>
          <a:stretch>
            <a:fillRect/>
          </a:stretch>
        </p:blipFill>
        <p:spPr bwMode="auto">
          <a:xfrm>
            <a:off x="6357950" y="1561958"/>
            <a:ext cx="2428892" cy="1509852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6357950" y="3357562"/>
            <a:ext cx="2428860" cy="3143272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ctr"/>
            <a:r>
              <a:rPr lang="uk-UA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Методична проблема, над якою працює  </a:t>
            </a:r>
            <a:r>
              <a:rPr lang="uk-UA" sz="2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методоб’єднання</a:t>
            </a:r>
            <a:r>
              <a:rPr lang="uk-UA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 вчителів словесності</a:t>
            </a:r>
          </a:p>
          <a:p>
            <a:pPr algn="ctr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uk-UA" sz="2000" b="1" i="1" dirty="0" smtClean="0"/>
              <a:t>«Удосконалення навчально-виховного процесу через нестандартну форму навчання  шляхом диференціації навчання, оновлення змісту і форм проведення навчальних занять, впровадження нових педагогічних технологій, сприяння родинному вихованню і здоровому способу життя учнів»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0" name="Заголовок 7"/>
          <p:cNvSpPr txBox="1">
            <a:spLocks/>
          </p:cNvSpPr>
          <p:nvPr/>
        </p:nvSpPr>
        <p:spPr>
          <a:xfrm>
            <a:off x="6072198" y="285728"/>
            <a:ext cx="285752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Вчителі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української мови і літератури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417</Words>
  <PresentationFormat>Экран (4:3)</PresentationFormat>
  <Paragraphs>168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Борщівська  загальноосвітня школа І-ІІІ ступенів № 1</vt:lpstr>
      <vt:lpstr>         “Чим глибша прірва між типами знань, потрібними для життя і тими, що подаються школою, тим менший вплив школи на майбутнє життя учнів”                                 Софія Русова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Борщівська  загальноосвітня школа І-ІІІ ступенів № 1</dc:title>
  <cp:lastModifiedBy>Admin</cp:lastModifiedBy>
  <cp:revision>19</cp:revision>
  <dcterms:modified xsi:type="dcterms:W3CDTF">2016-10-20T17:40:38Z</dcterms:modified>
</cp:coreProperties>
</file>