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97" r:id="rId2"/>
    <p:sldId id="280" r:id="rId3"/>
    <p:sldId id="264" r:id="rId4"/>
    <p:sldId id="265" r:id="rId5"/>
    <p:sldId id="290" r:id="rId6"/>
    <p:sldId id="266" r:id="rId7"/>
    <p:sldId id="267" r:id="rId8"/>
    <p:sldId id="289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7" r:id="rId17"/>
    <p:sldId id="275" r:id="rId18"/>
    <p:sldId id="291" r:id="rId19"/>
    <p:sldId id="259" r:id="rId20"/>
    <p:sldId id="261" r:id="rId21"/>
    <p:sldId id="281" r:id="rId22"/>
    <p:sldId id="260" r:id="rId23"/>
    <p:sldId id="282" r:id="rId24"/>
    <p:sldId id="276" r:id="rId25"/>
    <p:sldId id="262" r:id="rId26"/>
    <p:sldId id="287" r:id="rId27"/>
    <p:sldId id="298" r:id="rId28"/>
    <p:sldId id="277" r:id="rId29"/>
    <p:sldId id="278" r:id="rId30"/>
    <p:sldId id="279" r:id="rId31"/>
    <p:sldId id="292" r:id="rId32"/>
    <p:sldId id="284" r:id="rId33"/>
    <p:sldId id="293" r:id="rId34"/>
    <p:sldId id="294" r:id="rId35"/>
    <p:sldId id="283" r:id="rId36"/>
    <p:sldId id="299" r:id="rId37"/>
    <p:sldId id="29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00"/>
    <a:srgbClr val="CC6600"/>
    <a:srgbClr val="FF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190" autoAdjust="0"/>
    <p:restoredTop sz="94660"/>
  </p:normalViewPr>
  <p:slideViewPr>
    <p:cSldViewPr>
      <p:cViewPr>
        <p:scale>
          <a:sx n="75" d="100"/>
          <a:sy n="75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12T13:51:54.609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1405F-621F-4E49-BE05-CA6BCAFA468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E565-3F68-4B88-9937-8EE4F5B1458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2D6CE-6626-4FBF-A78C-8AAD2F7CACE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ECCF4-24E5-4E8E-814F-2013FA9AF88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ABE6F-22ED-40E0-9D80-6BFFF497A44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DD4AD-FFBF-419A-98A5-2370E13B76AA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2744B-D6EF-4A87-9338-08C1DF1F396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56F99-6EC1-4B51-9EEA-640B97EE38A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81DF9-6081-4729-9F72-1515E05BB62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F86F-88FE-4CA1-ADF9-662BFA1C5AF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B0E6F-5369-42A0-A636-B9A38CA0D83C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45DEF-38EE-4176-85EB-F9253A0DEAF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A78FE-3021-4391-8835-4B5F329C207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DA9560-9341-47CC-A41D-F739343635F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Картинки по запросу фон для презентации старов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500166" y="2643182"/>
            <a:ext cx="6143668" cy="1285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428728" y="1928802"/>
            <a:ext cx="7143800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8800" b="1" i="1" dirty="0" err="1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Літературно-</a:t>
            </a:r>
            <a:r>
              <a:rPr lang="uk-UA" sz="8800" b="1" i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 </a:t>
            </a:r>
            <a:r>
              <a:rPr lang="uk-UA" sz="8800" b="1" i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музична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8800" b="1" i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композиція</a:t>
            </a:r>
            <a:endParaRPr lang="ru-RU" sz="8800" b="1" i="1" dirty="0" smtClean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Дуб_в_солнечный_де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6" descr="Viburnum opulus 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997200"/>
            <a:ext cx="374491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214678" y="285728"/>
            <a:ext cx="57150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i="1" dirty="0">
                <a:solidFill>
                  <a:srgbClr val="FF0000"/>
                </a:solidFill>
              </a:rPr>
              <a:t>	</a:t>
            </a:r>
            <a:r>
              <a:rPr lang="uk-UA" sz="4400" b="1" i="1" dirty="0">
                <a:solidFill>
                  <a:schemeClr val="bg1"/>
                </a:solidFill>
              </a:rPr>
              <a:t>Червона калино, чого в лузі гнешся?..</a:t>
            </a:r>
            <a:endParaRPr lang="ru-RU" sz="4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целіна журовсь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859338" y="333375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i="1" dirty="0">
                <a:solidFill>
                  <a:schemeClr val="bg1"/>
                </a:solidFill>
              </a:rPr>
              <a:t>Поема </a:t>
            </a:r>
            <a:r>
              <a:rPr lang="uk-UA" sz="3600" b="1" i="1" dirty="0" err="1">
                <a:solidFill>
                  <a:schemeClr val="bg1"/>
                </a:solidFill>
              </a:rPr>
              <a:t>“Мойсей”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046 Головний корпус Державного університету і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76600" y="4581525"/>
            <a:ext cx="5472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CC00"/>
                </a:solidFill>
              </a:rPr>
              <a:t>	</a:t>
            </a:r>
            <a:r>
              <a:rPr lang="ru-RU" sz="2400" b="1" i="1" dirty="0" err="1">
                <a:solidFill>
                  <a:srgbClr val="FFCC00"/>
                </a:solidFill>
              </a:rPr>
              <a:t>Восени</a:t>
            </a:r>
            <a:r>
              <a:rPr lang="ru-RU" sz="2400" b="1" i="1" dirty="0">
                <a:solidFill>
                  <a:srgbClr val="FFCC00"/>
                </a:solidFill>
              </a:rPr>
              <a:t> 1875 </a:t>
            </a:r>
            <a:r>
              <a:rPr lang="ru-RU" sz="2400" b="1" i="1" dirty="0" err="1">
                <a:solidFill>
                  <a:srgbClr val="FFCC00"/>
                </a:solidFill>
              </a:rPr>
              <a:t>р</a:t>
            </a:r>
            <a:r>
              <a:rPr lang="ru-RU" sz="2400" b="1" i="1" dirty="0">
                <a:solidFill>
                  <a:srgbClr val="FFCC00"/>
                </a:solidFill>
              </a:rPr>
              <a:t> </a:t>
            </a:r>
            <a:r>
              <a:rPr lang="ru-RU" sz="2400" b="1" i="1" dirty="0" err="1" smtClean="0">
                <a:solidFill>
                  <a:srgbClr val="FFCC00"/>
                </a:solidFill>
              </a:rPr>
              <a:t>І.Я.Фрнко</a:t>
            </a:r>
            <a:r>
              <a:rPr lang="ru-RU" sz="2400" b="1" i="1" dirty="0" smtClean="0">
                <a:solidFill>
                  <a:srgbClr val="FFCC00"/>
                </a:solidFill>
              </a:rPr>
              <a:t> </a:t>
            </a:r>
            <a:r>
              <a:rPr lang="ru-RU" sz="2400" b="1" i="1" dirty="0" err="1">
                <a:solidFill>
                  <a:srgbClr val="FFCC00"/>
                </a:solidFill>
              </a:rPr>
              <a:t>стає</a:t>
            </a:r>
            <a:r>
              <a:rPr lang="ru-RU" sz="2400" b="1" i="1" dirty="0">
                <a:solidFill>
                  <a:srgbClr val="FFCC00"/>
                </a:solidFill>
              </a:rPr>
              <a:t> студентом </a:t>
            </a:r>
            <a:r>
              <a:rPr lang="ru-RU" sz="2400" b="1" i="1" dirty="0" err="1">
                <a:solidFill>
                  <a:srgbClr val="FFCC00"/>
                </a:solidFill>
              </a:rPr>
              <a:t>найбільшого</a:t>
            </a:r>
            <a:r>
              <a:rPr lang="ru-RU" sz="2400" b="1" i="1" dirty="0">
                <a:solidFill>
                  <a:srgbClr val="FFCC00"/>
                </a:solidFill>
              </a:rPr>
              <a:t> в </a:t>
            </a:r>
            <a:r>
              <a:rPr lang="ru-RU" sz="2400" b="1" i="1" dirty="0" err="1">
                <a:solidFill>
                  <a:srgbClr val="FFCC00"/>
                </a:solidFill>
              </a:rPr>
              <a:t>Галичині</a:t>
            </a:r>
            <a:r>
              <a:rPr lang="ru-RU" sz="2400" b="1" i="1" dirty="0">
                <a:solidFill>
                  <a:srgbClr val="FFCC00"/>
                </a:solidFill>
              </a:rPr>
              <a:t> вузу - </a:t>
            </a:r>
            <a:r>
              <a:rPr lang="ru-RU" sz="2400" b="1" i="1" dirty="0" err="1">
                <a:solidFill>
                  <a:srgbClr val="FFCC00"/>
                </a:solidFill>
              </a:rPr>
              <a:t>Львівського</a:t>
            </a:r>
            <a:r>
              <a:rPr lang="ru-RU" sz="2400" b="1" i="1" dirty="0">
                <a:solidFill>
                  <a:srgbClr val="FFCC00"/>
                </a:solidFill>
              </a:rPr>
              <a:t> </a:t>
            </a:r>
            <a:r>
              <a:rPr lang="ru-RU" sz="2400" b="1" i="1" dirty="0" err="1">
                <a:solidFill>
                  <a:srgbClr val="FFCC00"/>
                </a:solidFill>
              </a:rPr>
              <a:t>університету</a:t>
            </a:r>
            <a:r>
              <a:rPr lang="ru-RU" sz="2400" b="1" i="1" dirty="0">
                <a:solidFill>
                  <a:srgbClr val="FFCC00"/>
                </a:solidFill>
              </a:rPr>
              <a:t>. </a:t>
            </a:r>
            <a:r>
              <a:rPr lang="ru-RU" sz="2400" b="1" i="1" dirty="0" err="1">
                <a:solidFill>
                  <a:srgbClr val="FFCC00"/>
                </a:solidFill>
              </a:rPr>
              <a:t>Навчався</a:t>
            </a:r>
            <a:r>
              <a:rPr lang="ru-RU" sz="2400" b="1" i="1" dirty="0">
                <a:solidFill>
                  <a:srgbClr val="FFCC00"/>
                </a:solidFill>
              </a:rPr>
              <a:t> </a:t>
            </a:r>
            <a:r>
              <a:rPr lang="ru-RU" sz="2400" b="1" i="1" dirty="0" smtClean="0">
                <a:solidFill>
                  <a:srgbClr val="FFCC00"/>
                </a:solidFill>
              </a:rPr>
              <a:t> </a:t>
            </a:r>
            <a:r>
              <a:rPr lang="ru-RU" sz="2400" b="1" i="1" dirty="0">
                <a:solidFill>
                  <a:srgbClr val="FFCC00"/>
                </a:solidFill>
              </a:rPr>
              <a:t>на </a:t>
            </a:r>
            <a:r>
              <a:rPr lang="ru-RU" sz="2400" b="1" i="1" dirty="0" err="1">
                <a:solidFill>
                  <a:srgbClr val="FFCC00"/>
                </a:solidFill>
              </a:rPr>
              <a:t>філософському</a:t>
            </a:r>
            <a:r>
              <a:rPr lang="ru-RU" sz="2400" b="1" i="1" dirty="0">
                <a:solidFill>
                  <a:srgbClr val="FFCC00"/>
                </a:solidFill>
              </a:rPr>
              <a:t> </a:t>
            </a:r>
            <a:r>
              <a:rPr lang="ru-RU" sz="2400" b="1" i="1" dirty="0" err="1">
                <a:solidFill>
                  <a:srgbClr val="FFCC00"/>
                </a:solidFill>
              </a:rPr>
              <a:t>і</a:t>
            </a:r>
            <a:r>
              <a:rPr lang="ru-RU" sz="2400" b="1" i="1" dirty="0">
                <a:solidFill>
                  <a:srgbClr val="FFCC00"/>
                </a:solidFill>
              </a:rPr>
              <a:t> </a:t>
            </a:r>
            <a:r>
              <a:rPr lang="ru-RU" sz="2400" b="1" i="1" dirty="0" err="1">
                <a:solidFill>
                  <a:srgbClr val="FFCC00"/>
                </a:solidFill>
              </a:rPr>
              <a:t>філологічному</a:t>
            </a:r>
            <a:r>
              <a:rPr lang="ru-RU" sz="2400" b="1" i="1" dirty="0">
                <a:solidFill>
                  <a:srgbClr val="FFCC00"/>
                </a:solidFill>
              </a:rPr>
              <a:t> </a:t>
            </a:r>
            <a:r>
              <a:rPr lang="ru-RU" sz="2400" b="1" i="1" dirty="0" smtClean="0">
                <a:solidFill>
                  <a:srgbClr val="FFCC00"/>
                </a:solidFill>
              </a:rPr>
              <a:t>факультетах.</a:t>
            </a:r>
            <a:endParaRPr lang="ru-RU" sz="2400" b="1" i="1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9313" cy="6858000"/>
          </a:xfrm>
          <a:prstGeom prst="rect">
            <a:avLst/>
          </a:prstGeom>
          <a:noFill/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643438" y="1071546"/>
            <a:ext cx="392909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3200" b="1" i="1" dirty="0" err="1">
                <a:latin typeface="Garamond Premr Pro" pitchFamily="18" charset="0"/>
              </a:rPr>
              <a:t>Він</a:t>
            </a:r>
            <a:r>
              <a:rPr lang="ru-RU" sz="3200" b="1" i="1" dirty="0">
                <a:latin typeface="Garamond Premr Pro" pitchFamily="18" charset="0"/>
              </a:rPr>
              <a:t> </a:t>
            </a:r>
            <a:r>
              <a:rPr lang="ru-RU" sz="3200" b="1" i="1" dirty="0" err="1">
                <a:latin typeface="Garamond Premr Pro" pitchFamily="18" charset="0"/>
              </a:rPr>
              <a:t>був</a:t>
            </a:r>
            <a:r>
              <a:rPr lang="ru-RU" sz="3200" b="1" i="1" dirty="0">
                <a:latin typeface="Garamond Premr Pro" pitchFamily="18" charset="0"/>
              </a:rPr>
              <a:t> </a:t>
            </a:r>
            <a:r>
              <a:rPr lang="ru-RU" sz="3200" b="1" i="1" dirty="0" err="1">
                <a:latin typeface="Garamond Premr Pro" pitchFamily="18" charset="0"/>
              </a:rPr>
              <a:t>сином</a:t>
            </a:r>
            <a:r>
              <a:rPr lang="ru-RU" sz="3200" b="1" i="1" dirty="0">
                <a:latin typeface="Garamond Premr Pro" pitchFamily="18" charset="0"/>
              </a:rPr>
              <a:t> </a:t>
            </a:r>
            <a:r>
              <a:rPr lang="ru-RU" sz="3200" b="1" i="1" dirty="0" smtClean="0">
                <a:latin typeface="Garamond Premr Pro" pitchFamily="18" charset="0"/>
              </a:rPr>
              <a:t>мужика </a:t>
            </a:r>
            <a:r>
              <a:rPr lang="ru-RU" sz="3200" b="1" i="1" dirty="0">
                <a:latin typeface="Garamond Premr Pro" pitchFamily="18" charset="0"/>
              </a:rPr>
              <a:t>– </a:t>
            </a:r>
            <a:r>
              <a:rPr lang="ru-RU" sz="3200" b="1" i="1" dirty="0" err="1">
                <a:latin typeface="Garamond Premr Pro" pitchFamily="18" charset="0"/>
              </a:rPr>
              <a:t>і</a:t>
            </a:r>
            <a:r>
              <a:rPr lang="ru-RU" sz="3200" b="1" i="1" dirty="0">
                <a:latin typeface="Garamond Premr Pro" pitchFamily="18" charset="0"/>
              </a:rPr>
              <a:t> став </a:t>
            </a:r>
            <a:r>
              <a:rPr lang="ru-RU" sz="3200" b="1" i="1" dirty="0" err="1">
                <a:latin typeface="Garamond Premr Pro" pitchFamily="18" charset="0"/>
              </a:rPr>
              <a:t>володарем</a:t>
            </a:r>
            <a:endParaRPr lang="ru-RU" sz="3200" b="1" i="1" dirty="0">
              <a:latin typeface="Garamond Premr Pro" pitchFamily="18" charset="0"/>
            </a:endParaRPr>
          </a:p>
          <a:p>
            <a:pPr algn="r"/>
            <a:r>
              <a:rPr lang="ru-RU" sz="3200" b="1" i="1" dirty="0">
                <a:latin typeface="Garamond Premr Pro" pitchFamily="18" charset="0"/>
              </a:rPr>
              <a:t>у </a:t>
            </a:r>
            <a:r>
              <a:rPr lang="ru-RU" sz="3200" b="1" i="1" dirty="0" err="1">
                <a:latin typeface="Garamond Premr Pro" pitchFamily="18" charset="0"/>
              </a:rPr>
              <a:t>царстві</a:t>
            </a:r>
            <a:r>
              <a:rPr lang="ru-RU" sz="3200" b="1" i="1" dirty="0">
                <a:latin typeface="Garamond Premr Pro" pitchFamily="18" charset="0"/>
              </a:rPr>
              <a:t> духа. </a:t>
            </a:r>
            <a:endParaRPr lang="ru-RU" sz="3200" b="1" i="1" dirty="0" smtClean="0">
              <a:latin typeface="Garamond Premr Pro" pitchFamily="18" charset="0"/>
            </a:endParaRPr>
          </a:p>
          <a:p>
            <a:pPr algn="r"/>
            <a:r>
              <a:rPr lang="ru-RU" sz="3200" b="1" i="1" dirty="0" err="1" smtClean="0">
                <a:latin typeface="Garamond Premr Pro" pitchFamily="18" charset="0"/>
              </a:rPr>
              <a:t>Він</a:t>
            </a:r>
            <a:r>
              <a:rPr lang="ru-RU" sz="3200" b="1" i="1" dirty="0" smtClean="0">
                <a:latin typeface="Garamond Premr Pro" pitchFamily="18" charset="0"/>
              </a:rPr>
              <a:t> </a:t>
            </a:r>
            <a:r>
              <a:rPr lang="ru-RU" sz="3200" b="1" i="1" dirty="0" err="1">
                <a:latin typeface="Garamond Premr Pro" pitchFamily="18" charset="0"/>
              </a:rPr>
              <a:t>був</a:t>
            </a:r>
            <a:r>
              <a:rPr lang="ru-RU" sz="3200" b="1" i="1" dirty="0">
                <a:latin typeface="Garamond Premr Pro" pitchFamily="18" charset="0"/>
              </a:rPr>
              <a:t> </a:t>
            </a:r>
            <a:r>
              <a:rPr lang="ru-RU" sz="3200" b="1" i="1" dirty="0" err="1">
                <a:latin typeface="Garamond Premr Pro" pitchFamily="18" charset="0"/>
              </a:rPr>
              <a:t>кріпаком</a:t>
            </a:r>
            <a:r>
              <a:rPr lang="ru-RU" sz="3200" b="1" i="1" dirty="0">
                <a:latin typeface="Garamond Premr Pro" pitchFamily="18" charset="0"/>
              </a:rPr>
              <a:t> – </a:t>
            </a:r>
            <a:endParaRPr lang="ru-RU" sz="3200" b="1" i="1" dirty="0" smtClean="0">
              <a:latin typeface="Garamond Premr Pro" pitchFamily="18" charset="0"/>
            </a:endParaRPr>
          </a:p>
          <a:p>
            <a:pPr algn="r"/>
            <a:r>
              <a:rPr lang="ru-RU" sz="3200" b="1" i="1" dirty="0" err="1" smtClean="0">
                <a:latin typeface="Garamond Premr Pro" pitchFamily="18" charset="0"/>
              </a:rPr>
              <a:t>і</a:t>
            </a:r>
            <a:r>
              <a:rPr lang="ru-RU" sz="3200" b="1" i="1" dirty="0" smtClean="0">
                <a:latin typeface="Garamond Premr Pro" pitchFamily="18" charset="0"/>
              </a:rPr>
              <a:t> </a:t>
            </a:r>
            <a:r>
              <a:rPr lang="ru-RU" sz="3200" b="1" i="1" dirty="0">
                <a:latin typeface="Garamond Premr Pro" pitchFamily="18" charset="0"/>
              </a:rPr>
              <a:t>став </a:t>
            </a:r>
          </a:p>
          <a:p>
            <a:pPr algn="r"/>
            <a:r>
              <a:rPr lang="ru-RU" sz="3200" b="1" i="1" dirty="0" err="1">
                <a:latin typeface="Garamond Premr Pro" pitchFamily="18" charset="0"/>
              </a:rPr>
              <a:t>велетнем</a:t>
            </a:r>
            <a:r>
              <a:rPr lang="ru-RU" sz="3200" b="1" i="1" dirty="0">
                <a:latin typeface="Garamond Premr Pro" pitchFamily="18" charset="0"/>
              </a:rPr>
              <a:t> у </a:t>
            </a:r>
            <a:r>
              <a:rPr lang="ru-RU" sz="3200" b="1" i="1" dirty="0" err="1">
                <a:latin typeface="Garamond Premr Pro" pitchFamily="18" charset="0"/>
              </a:rPr>
              <a:t>царстві</a:t>
            </a:r>
            <a:r>
              <a:rPr lang="ru-RU" sz="3200" b="1" i="1" dirty="0">
                <a:latin typeface="Garamond Premr Pro" pitchFamily="18" charset="0"/>
              </a:rPr>
              <a:t> </a:t>
            </a:r>
            <a:r>
              <a:rPr lang="ru-RU" sz="3200" b="1" i="1" dirty="0" err="1">
                <a:latin typeface="Garamond Premr Pro" pitchFamily="18" charset="0"/>
              </a:rPr>
              <a:t>людської</a:t>
            </a:r>
            <a:r>
              <a:rPr lang="ru-RU" sz="3200" b="1" i="1" dirty="0">
                <a:latin typeface="Garamond Premr Pro" pitchFamily="18" charset="0"/>
              </a:rPr>
              <a:t> </a:t>
            </a:r>
            <a:r>
              <a:rPr lang="ru-RU" sz="3200" b="1" i="1" dirty="0" err="1">
                <a:latin typeface="Garamond Premr Pro" pitchFamily="18" charset="0"/>
              </a:rPr>
              <a:t>культури</a:t>
            </a:r>
            <a:r>
              <a:rPr lang="ru-RU" sz="3200" b="1" i="1" dirty="0">
                <a:latin typeface="Garamond Premr Pro" pitchFamily="18" charset="0"/>
              </a:rPr>
              <a:t>.</a:t>
            </a:r>
          </a:p>
          <a:p>
            <a:pPr algn="r"/>
            <a:endParaRPr lang="ru-RU" sz="2400" dirty="0"/>
          </a:p>
          <a:p>
            <a:pPr algn="r"/>
            <a:r>
              <a:rPr lang="ru-RU" sz="2400" b="1" dirty="0" err="1"/>
              <a:t>Іван</a:t>
            </a:r>
            <a:r>
              <a:rPr lang="ru-RU" sz="2400" b="1" dirty="0"/>
              <a:t> Франко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610" r="72461" b="52439"/>
          <a:stretch>
            <a:fillRect/>
          </a:stretch>
        </p:blipFill>
        <p:spPr bwMode="auto">
          <a:xfrm>
            <a:off x="500034" y="714356"/>
            <a:ext cx="3819749" cy="521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Картинки по запросу фон презентація істор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  <p:pic>
        <p:nvPicPr>
          <p:cNvPr id="51204" name="Picture 4" descr="6933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765175"/>
            <a:ext cx="40052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57158" y="1714488"/>
            <a:ext cx="431958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i="1" dirty="0"/>
              <a:t>	</a:t>
            </a:r>
            <a:r>
              <a:rPr lang="uk-UA" sz="4400" b="1" i="1" dirty="0">
                <a:latin typeface="Garamond Premr Pro" pitchFamily="18" charset="0"/>
              </a:rPr>
              <a:t>Іван Франко стояв біля колиски Галицького Стрілецтва…</a:t>
            </a:r>
            <a:endParaRPr lang="ru-RU" sz="4000" b="1" i="1" dirty="0">
              <a:latin typeface="Garamond Premr Pro" pitchFamily="18" charset="0"/>
            </a:endParaRPr>
          </a:p>
        </p:txBody>
      </p:sp>
      <p:sp>
        <p:nvSpPr>
          <p:cNvPr id="21506" name="AutoShape 2" descr="Картинки по запросу фон презентація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Картинки по запросу фон презентація істо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листопад віт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8802"/>
          </a:xfrm>
          <a:prstGeom prst="rect">
            <a:avLst/>
          </a:prstGeom>
          <a:noFill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857620" y="0"/>
            <a:ext cx="50403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i="1" dirty="0">
                <a:solidFill>
                  <a:srgbClr val="663300"/>
                </a:solidFill>
              </a:rPr>
              <a:t>	</a:t>
            </a:r>
            <a:r>
              <a:rPr lang="uk-UA" sz="3600" b="1" i="1" dirty="0">
                <a:solidFill>
                  <a:schemeClr val="bg1"/>
                </a:solidFill>
              </a:rPr>
              <a:t>Розвійтеся з вітром, листочки зів</a:t>
            </a:r>
            <a:r>
              <a:rPr lang="en-US" sz="3600" b="1" i="1" dirty="0">
                <a:solidFill>
                  <a:schemeClr val="bg1"/>
                </a:solidFill>
              </a:rPr>
              <a:t>’</a:t>
            </a:r>
            <a:r>
              <a:rPr lang="uk-UA" sz="3600" b="1" i="1" dirty="0">
                <a:solidFill>
                  <a:schemeClr val="bg1"/>
                </a:solidFill>
              </a:rPr>
              <a:t>ялі…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людські тін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48" name="Rectangle 12"/>
          <p:cNvSpPr>
            <a:spLocks noGrp="1" noChangeArrowheads="1"/>
          </p:cNvSpPr>
          <p:nvPr>
            <p:ph type="title"/>
          </p:nvPr>
        </p:nvSpPr>
        <p:spPr>
          <a:xfrm>
            <a:off x="4427538" y="277813"/>
            <a:ext cx="4359304" cy="6030912"/>
          </a:xfrm>
        </p:spPr>
        <p:txBody>
          <a:bodyPr/>
          <a:lstStyle/>
          <a:p>
            <a:pPr algn="r" eaLnBrk="1" hangingPunct="1">
              <a:defRPr/>
            </a:pP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		</a:t>
            </a:r>
            <a:r>
              <a:rPr lang="uk-UA" sz="3200" i="1" dirty="0" smtClean="0">
                <a:solidFill>
                  <a:schemeClr val="bg1"/>
                </a:solidFill>
              </a:rPr>
              <a:t>Любов – це кара, це сумна в</a:t>
            </a:r>
            <a:r>
              <a:rPr lang="en-US" sz="3200" i="1" dirty="0" smtClean="0">
                <a:solidFill>
                  <a:schemeClr val="bg1"/>
                </a:solidFill>
              </a:rPr>
              <a:t>’</a:t>
            </a:r>
            <a:r>
              <a:rPr lang="uk-UA" sz="3200" i="1" dirty="0" err="1" smtClean="0">
                <a:solidFill>
                  <a:schemeClr val="bg1"/>
                </a:solidFill>
              </a:rPr>
              <a:t>язниця</a:t>
            </a:r>
            <a:r>
              <a:rPr lang="uk-UA" sz="3200" i="1" dirty="0" smtClean="0">
                <a:solidFill>
                  <a:schemeClr val="bg1"/>
                </a:solidFill>
              </a:rPr>
              <a:t>, </a:t>
            </a:r>
            <a:br>
              <a:rPr lang="uk-UA" sz="3200" i="1" dirty="0" smtClean="0">
                <a:solidFill>
                  <a:schemeClr val="bg1"/>
                </a:solidFill>
              </a:rPr>
            </a:br>
            <a:r>
              <a:rPr lang="uk-UA" sz="3200" i="1" dirty="0" smtClean="0">
                <a:solidFill>
                  <a:schemeClr val="bg1"/>
                </a:solidFill>
              </a:rPr>
              <a:t>Бог від якої заховав ключі. </a:t>
            </a:r>
            <a:br>
              <a:rPr lang="uk-UA" sz="3200" i="1" dirty="0" smtClean="0">
                <a:solidFill>
                  <a:schemeClr val="bg1"/>
                </a:solidFill>
              </a:rPr>
            </a:br>
            <a:r>
              <a:rPr lang="uk-UA" sz="3200" i="1" dirty="0" smtClean="0">
                <a:solidFill>
                  <a:schemeClr val="bg1"/>
                </a:solidFill>
              </a:rPr>
              <a:t>                                                                                            </a:t>
            </a:r>
            <a:r>
              <a:rPr lang="uk-UA" sz="2800" i="1" dirty="0" smtClean="0">
                <a:solidFill>
                  <a:schemeClr val="bg1"/>
                </a:solidFill>
              </a:rPr>
              <a:t>П. Сорока</a:t>
            </a:r>
          </a:p>
        </p:txBody>
      </p:sp>
      <p:pic>
        <p:nvPicPr>
          <p:cNvPr id="14344" name="Picture 8" descr="portr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4319588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и по запросу картинки вітер і зів'яле лист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5786" y="-24"/>
            <a:ext cx="85725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 Premr Pro Smbd" pitchFamily="18" charset="0"/>
              </a:rPr>
              <a:t>“Зів</a:t>
            </a:r>
            <a:r>
              <a:rPr lang="en-US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 Premr Pro Smbd" pitchFamily="18" charset="0"/>
              </a:rPr>
              <a:t>’</a:t>
            </a:r>
            <a:r>
              <a:rPr lang="uk-UA" sz="4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 Premr Pro Smbd" pitchFamily="18" charset="0"/>
              </a:rPr>
              <a:t>яле</a:t>
            </a:r>
            <a:r>
              <a:rPr lang="uk-UA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 Premr Pro Smbd" pitchFamily="18" charset="0"/>
              </a:rPr>
              <a:t> </a:t>
            </a:r>
            <a:r>
              <a:rPr lang="uk-UA" sz="4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 Premr Pro Smbd" pitchFamily="18" charset="0"/>
              </a:rPr>
              <a:t>листя”-</a:t>
            </a:r>
            <a:r>
              <a:rPr lang="uk-UA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aramond Premr Pro Smbd" pitchFamily="18" charset="0"/>
              </a:rPr>
              <a:t> драма почуттів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aramond Premr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артинки по запросу целіна журовськ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85728"/>
            <a:ext cx="504031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b="1" i="1" dirty="0">
                <a:solidFill>
                  <a:srgbClr val="663300"/>
                </a:solidFill>
              </a:rPr>
              <a:t>	</a:t>
            </a:r>
            <a:r>
              <a:rPr lang="uk-UA" sz="4400" b="1" i="1" dirty="0" smtClean="0">
                <a:solidFill>
                  <a:schemeClr val="bg1"/>
                </a:solidFill>
                <a:latin typeface="Garamond Premr Pro Smbd" pitchFamily="18" charset="0"/>
              </a:rPr>
              <a:t>Тричі мені являлася    любов …</a:t>
            </a:r>
            <a:endParaRPr lang="ru-RU" sz="4400" b="1" i="1" dirty="0">
              <a:solidFill>
                <a:schemeClr val="bg1"/>
              </a:solidFill>
              <a:latin typeface="Garamond Premr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ртинки по запросу фото ольги рошкевич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Ольга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Рошкевич</a:t>
            </a:r>
            <a:endParaRPr lang="uk-UA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08" y="1285860"/>
            <a:ext cx="4859338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dirty="0" smtClean="0">
                <a:solidFill>
                  <a:srgbClr val="FFFF00"/>
                </a:solidFill>
              </a:rPr>
              <a:t>     </a:t>
            </a:r>
            <a:r>
              <a:rPr lang="uk-UA" sz="2400" b="1" i="1" dirty="0" smtClean="0">
                <a:solidFill>
                  <a:srgbClr val="FFFF00"/>
                </a:solidFill>
              </a:rPr>
              <a:t>Тричі мені являлася любов. </a:t>
            </a:r>
            <a:br>
              <a:rPr lang="uk-UA" sz="2400" b="1" i="1" dirty="0" smtClean="0">
                <a:solidFill>
                  <a:srgbClr val="FFFF00"/>
                </a:solidFill>
              </a:rPr>
            </a:br>
            <a:r>
              <a:rPr lang="uk-UA" sz="2400" b="1" i="1" dirty="0" smtClean="0">
                <a:solidFill>
                  <a:srgbClr val="FFFF00"/>
                </a:solidFill>
              </a:rPr>
              <a:t>Одна несміла, як лілея біла, </a:t>
            </a:r>
            <a:br>
              <a:rPr lang="uk-UA" sz="2400" b="1" i="1" dirty="0" smtClean="0">
                <a:solidFill>
                  <a:srgbClr val="FFFF00"/>
                </a:solidFill>
              </a:rPr>
            </a:br>
            <a:r>
              <a:rPr lang="uk-UA" sz="2400" b="1" i="1" dirty="0" smtClean="0">
                <a:solidFill>
                  <a:srgbClr val="FFFF00"/>
                </a:solidFill>
              </a:rPr>
              <a:t>З зітхання й мрій уткана, із обнов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i="1" dirty="0" smtClean="0">
                <a:solidFill>
                  <a:srgbClr val="FFFF00"/>
                </a:solidFill>
              </a:rPr>
              <a:t>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i="1" dirty="0" smtClean="0">
                <a:solidFill>
                  <a:srgbClr val="FFFF00"/>
                </a:solidFill>
              </a:rPr>
              <a:t>    Сріблястих, мов метелик, підлетіла. </a:t>
            </a:r>
            <a:br>
              <a:rPr lang="uk-UA" sz="2400" b="1" i="1" dirty="0" smtClean="0">
                <a:solidFill>
                  <a:srgbClr val="FFFF00"/>
                </a:solidFill>
              </a:rPr>
            </a:br>
            <a:r>
              <a:rPr lang="uk-UA" sz="2400" b="1" i="1" dirty="0" smtClean="0">
                <a:solidFill>
                  <a:srgbClr val="FFFF00"/>
                </a:solidFill>
              </a:rPr>
              <a:t>Купав її в рожевих блисках май, </a:t>
            </a:r>
            <a:br>
              <a:rPr lang="uk-UA" sz="2400" b="1" i="1" dirty="0" smtClean="0">
                <a:solidFill>
                  <a:srgbClr val="FFFF00"/>
                </a:solidFill>
              </a:rPr>
            </a:br>
            <a:r>
              <a:rPr lang="uk-UA" sz="2400" b="1" i="1" dirty="0" smtClean="0">
                <a:solidFill>
                  <a:srgbClr val="FFFF00"/>
                </a:solidFill>
              </a:rPr>
              <a:t>На пурпуровій хмарі вранці сіла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i="1" dirty="0" smtClean="0">
                <a:solidFill>
                  <a:srgbClr val="FFFF00"/>
                </a:solidFill>
              </a:rPr>
              <a:t>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i="1" dirty="0" smtClean="0">
                <a:solidFill>
                  <a:srgbClr val="FFFF00"/>
                </a:solidFill>
              </a:rPr>
              <a:t>    І бачила довкола рай і рай! </a:t>
            </a:r>
            <a:br>
              <a:rPr lang="uk-UA" sz="2400" b="1" i="1" dirty="0" smtClean="0">
                <a:solidFill>
                  <a:srgbClr val="FFFF00"/>
                </a:solidFill>
              </a:rPr>
            </a:br>
            <a:r>
              <a:rPr lang="uk-UA" sz="2400" b="1" i="1" dirty="0" smtClean="0">
                <a:solidFill>
                  <a:srgbClr val="FFFF00"/>
                </a:solidFill>
              </a:rPr>
              <a:t>Вона була невинна, як дитина, </a:t>
            </a:r>
            <a:br>
              <a:rPr lang="uk-UA" sz="2400" b="1" i="1" dirty="0" smtClean="0">
                <a:solidFill>
                  <a:srgbClr val="FFFF00"/>
                </a:solidFill>
              </a:rPr>
            </a:br>
            <a:r>
              <a:rPr lang="uk-UA" sz="2400" b="1" i="1" dirty="0" smtClean="0">
                <a:solidFill>
                  <a:srgbClr val="FFFF00"/>
                </a:solidFill>
              </a:rPr>
              <a:t>Пахуча, як розцвілий свіжо гай. </a:t>
            </a:r>
          </a:p>
        </p:txBody>
      </p:sp>
      <p:sp>
        <p:nvSpPr>
          <p:cNvPr id="17410" name="AutoShape 2" descr="Картинки по запросу фон презентація любов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176" cy="6858000"/>
          </a:xfrm>
          <a:prstGeom prst="rect">
            <a:avLst/>
          </a:prstGeom>
          <a:noFill/>
        </p:spPr>
      </p:pic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1785918" y="1000108"/>
            <a:ext cx="642942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i="1" dirty="0"/>
              <a:t>	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"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Навіки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незабутні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світлі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endParaRPr lang="ru-RU" sz="3200" b="1" i="1" dirty="0" smtClean="0">
              <a:solidFill>
                <a:srgbClr val="000000"/>
              </a:solidFill>
              <a:latin typeface="Garamond Premr Pro" pitchFamily="18" charset="0"/>
            </a:endParaRPr>
          </a:p>
          <a:p>
            <a:pPr algn="ctr"/>
            <a:r>
              <a:rPr lang="ru-RU" sz="3200" b="1" i="1" dirty="0" err="1" smtClean="0">
                <a:solidFill>
                  <a:srgbClr val="000000"/>
                </a:solidFill>
                <a:latin typeface="Garamond Premr Pro" pitchFamily="18" charset="0"/>
              </a:rPr>
              <a:t>імена</a:t>
            </a:r>
            <a:r>
              <a:rPr lang="ru-RU" sz="3200" b="1" i="1" dirty="0" smtClean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великих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синів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Б</a:t>
            </a:r>
            <a:r>
              <a:rPr lang="ru-RU" sz="3200" b="1" i="1" dirty="0" err="1" smtClean="0">
                <a:solidFill>
                  <a:srgbClr val="000000"/>
                </a:solidFill>
                <a:latin typeface="Garamond Premr Pro" pitchFamily="18" charset="0"/>
              </a:rPr>
              <a:t>атьківщини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,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чиї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серця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,</a:t>
            </a:r>
            <a:r>
              <a:rPr lang="en-US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таланти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і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помисли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були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спрямовані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на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служіння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народові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,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який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їх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породив,</a:t>
            </a:r>
            <a:r>
              <a:rPr lang="en-US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до числа таких </a:t>
            </a:r>
            <a:endParaRPr lang="ru-RU" sz="3200" b="1" i="1" dirty="0" smtClean="0">
              <a:solidFill>
                <a:srgbClr val="000000"/>
              </a:solidFill>
              <a:latin typeface="Garamond Premr Pro" pitchFamily="18" charset="0"/>
            </a:endParaRPr>
          </a:p>
          <a:p>
            <a:pPr algn="ctr"/>
            <a:r>
              <a:rPr lang="ru-RU" sz="3200" b="1" i="1" dirty="0" err="1" smtClean="0">
                <a:solidFill>
                  <a:srgbClr val="000000"/>
                </a:solidFill>
                <a:latin typeface="Garamond Premr Pro" pitchFamily="18" charset="0"/>
              </a:rPr>
              <a:t>імен</a:t>
            </a:r>
            <a:r>
              <a:rPr lang="ru-RU" sz="3200" b="1" i="1" dirty="0" smtClean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по праву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належить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Garamond Premr Pro" pitchFamily="18" charset="0"/>
              </a:rPr>
              <a:t>ім'я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endParaRPr lang="ru-RU" sz="3200" b="1" i="1" dirty="0" smtClean="0">
              <a:solidFill>
                <a:srgbClr val="000000"/>
              </a:solidFill>
              <a:latin typeface="Garamond Premr Pro" pitchFamily="18" charset="0"/>
            </a:endParaRPr>
          </a:p>
          <a:p>
            <a:pPr algn="ctr"/>
            <a:r>
              <a:rPr lang="ru-RU" sz="3200" b="1" i="1" dirty="0" err="1" smtClean="0">
                <a:solidFill>
                  <a:srgbClr val="000000"/>
                </a:solidFill>
                <a:latin typeface="Garamond Premr Pro" pitchFamily="18" charset="0"/>
              </a:rPr>
              <a:t>Івана</a:t>
            </a:r>
            <a:r>
              <a:rPr lang="ru-RU" sz="3200" b="1" i="1" dirty="0" smtClean="0">
                <a:solidFill>
                  <a:srgbClr val="000000"/>
                </a:solidFill>
                <a:latin typeface="Garamond Premr Pro" pitchFamily="18" charset="0"/>
              </a:rPr>
              <a:t> </a:t>
            </a:r>
            <a:r>
              <a:rPr lang="ru-RU" sz="3200" b="1" i="1" dirty="0">
                <a:solidFill>
                  <a:srgbClr val="000000"/>
                </a:solidFill>
                <a:latin typeface="Garamond Premr Pro" pitchFamily="18" charset="0"/>
              </a:rPr>
              <a:t>Франка".</a:t>
            </a:r>
            <a:endParaRPr lang="ru-RU" sz="2800" b="1" dirty="0">
              <a:solidFill>
                <a:srgbClr val="000000"/>
              </a:solidFill>
              <a:latin typeface="Garamond Premr Pro" pitchFamily="18" charset="0"/>
            </a:endParaRPr>
          </a:p>
          <a:p>
            <a:pPr algn="r"/>
            <a:r>
              <a:rPr lang="ru-RU" sz="2800" b="1" dirty="0">
                <a:solidFill>
                  <a:srgbClr val="000000"/>
                </a:solidFill>
              </a:rPr>
              <a:t>  </a:t>
            </a:r>
            <a:endParaRPr lang="en-US" sz="2800" b="1" dirty="0">
              <a:solidFill>
                <a:srgbClr val="000000"/>
              </a:solidFill>
            </a:endParaRPr>
          </a:p>
          <a:p>
            <a:pPr algn="r"/>
            <a:r>
              <a:rPr lang="ru-RU" sz="2800" b="1" dirty="0">
                <a:solidFill>
                  <a:srgbClr val="000000"/>
                </a:solidFill>
              </a:rPr>
              <a:t>  М.Шолохов</a:t>
            </a:r>
            <a:endParaRPr lang="ru-RU" sz="3200" b="1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и по запросу фото юзефи дзвонковської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29322" cy="92867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Юзефа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Дзвонковська</a:t>
            </a:r>
            <a:endParaRPr lang="uk-UA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00364" y="4214818"/>
            <a:ext cx="5500726" cy="207170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2400" b="1" i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i="1" dirty="0" smtClean="0"/>
              <a:t>Мене рукою зимною вона </a:t>
            </a:r>
            <a:br>
              <a:rPr lang="uk-UA" sz="2400" b="1" i="1" dirty="0" smtClean="0"/>
            </a:br>
            <a:r>
              <a:rPr lang="uk-UA" sz="2400" b="1" i="1" dirty="0" smtClean="0"/>
              <a:t>Відсунула і шепнула таємно: </a:t>
            </a:r>
            <a:br>
              <a:rPr lang="uk-UA" sz="2400" b="1" i="1" dirty="0" smtClean="0"/>
            </a:br>
            <a:r>
              <a:rPr lang="uk-UA" sz="2400" b="1" i="1" dirty="0" smtClean="0"/>
              <a:t>"Мені не </a:t>
            </a:r>
            <a:r>
              <a:rPr lang="uk-UA" sz="2400" b="1" i="1" dirty="0" err="1" smtClean="0"/>
              <a:t>жить</a:t>
            </a:r>
            <a:r>
              <a:rPr lang="uk-UA" sz="2400" b="1" i="1" dirty="0" smtClean="0"/>
              <a:t>, тож най умру одна!"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2400" b="1" i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b="1" i="1" dirty="0" smtClean="0"/>
              <a:t>І мовчки щезла там, де вічно темно. </a:t>
            </a:r>
            <a:br>
              <a:rPr lang="uk-UA" sz="2400" b="1" i="1" dirty="0" smtClean="0"/>
            </a:br>
            <a:endParaRPr lang="uk-UA" sz="2400" b="1" i="1" dirty="0" smtClean="0"/>
          </a:p>
        </p:txBody>
      </p:sp>
      <p:pic>
        <p:nvPicPr>
          <p:cNvPr id="19460" name="Picture 8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14290"/>
            <a:ext cx="3123961" cy="387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71472" y="1214398"/>
            <a:ext cx="4495800" cy="5643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Явилась друга — </a:t>
            </a:r>
            <a:r>
              <a:rPr kumimoji="0" lang="uk-UA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гордая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княгиня, </a:t>
            </a:r>
            <a:b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Бліда, мов місяць, тиха та сумна, </a:t>
            </a:r>
            <a:b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Таємна й недоступна, мов святиня.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30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фон ст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851" cy="6858000"/>
          </a:xfrm>
          <a:prstGeom prst="rect">
            <a:avLst/>
          </a:prstGeom>
          <a:noFill/>
        </p:spPr>
      </p:pic>
      <p:pic>
        <p:nvPicPr>
          <p:cNvPr id="4" name="Рисунок 3" descr="Картинки по запросу целіна журовська"/>
          <p:cNvPicPr/>
          <p:nvPr/>
        </p:nvPicPr>
        <p:blipFill>
          <a:blip r:embed="rId3" cstate="print"/>
          <a:srcRect b="3148"/>
          <a:stretch>
            <a:fillRect/>
          </a:stretch>
        </p:blipFill>
        <p:spPr bwMode="auto">
          <a:xfrm>
            <a:off x="714348" y="500042"/>
            <a:ext cx="435768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57818" y="928670"/>
            <a:ext cx="32861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…Я й забув, що ти кров благородна,...</a:t>
            </a:r>
          </a:p>
          <a:p>
            <a:pPr algn="ctr">
              <a:defRPr/>
            </a:pPr>
            <a:r>
              <a:rPr lang="uk-UA" sz="3200" b="1" i="1" dirty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Я забув, моя біла лілеє,</a:t>
            </a:r>
          </a:p>
          <a:p>
            <a:pPr algn="ctr">
              <a:defRPr/>
            </a:pPr>
            <a:r>
              <a:rPr lang="uk-UA" sz="3200" b="1" i="1" dirty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Що моєю </a:t>
            </a:r>
            <a:r>
              <a:rPr lang="uk-UA" sz="3200" b="1" i="1" dirty="0" smtClean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не </a:t>
            </a:r>
            <a:r>
              <a:rPr lang="uk-UA" sz="3200" b="1" i="1" dirty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можеш назватися ти</a:t>
            </a:r>
            <a:r>
              <a:rPr lang="uk-UA" sz="3200" b="1" i="1" dirty="0" smtClean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,</a:t>
            </a:r>
            <a:endParaRPr lang="uk-UA" sz="3200" b="1" i="1" dirty="0">
              <a:solidFill>
                <a:schemeClr val="accent4">
                  <a:lumMod val="10000"/>
                </a:schemeClr>
              </a:solidFill>
              <a:latin typeface="Garamond Premr Pro Smbd" pitchFamily="18" charset="0"/>
            </a:endParaRPr>
          </a:p>
          <a:p>
            <a:pPr algn="ctr">
              <a:defRPr/>
            </a:pPr>
            <a:r>
              <a:rPr lang="uk-UA" sz="3200" b="1" i="1" dirty="0">
                <a:solidFill>
                  <a:schemeClr val="accent4">
                    <a:lumMod val="10000"/>
                  </a:schemeClr>
                </a:solidFill>
                <a:latin typeface="Garamond Premr Pro Smbd" pitchFamily="18" charset="0"/>
              </a:rPr>
              <a:t>Я забувся, прости!</a:t>
            </a:r>
          </a:p>
          <a:p>
            <a:pPr algn="ctr">
              <a:defRPr/>
            </a:pPr>
            <a:r>
              <a:rPr lang="uk-UA" sz="2800" dirty="0">
                <a:solidFill>
                  <a:schemeClr val="accent4">
                    <a:lumMod val="10000"/>
                  </a:schemeClr>
                </a:solidFill>
              </a:rPr>
              <a:t>                  </a:t>
            </a:r>
            <a:endParaRPr lang="uk-UA" sz="28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uk-UA" sz="28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uk-UA" sz="2800" dirty="0">
                <a:solidFill>
                  <a:schemeClr val="accent4">
                    <a:lumMod val="10000"/>
                  </a:schemeClr>
                </a:solidFill>
              </a:rPr>
              <a:t>І.Франко</a:t>
            </a:r>
            <a:endParaRPr lang="ru-RU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т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851" cy="6858000"/>
          </a:xfrm>
          <a:prstGeom prst="rect">
            <a:avLst/>
          </a:prstGeom>
          <a:noFill/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285852" y="214290"/>
            <a:ext cx="715803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Целіна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Журовська</a:t>
            </a:r>
            <a:endParaRPr lang="uk-UA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6" y="1600200"/>
            <a:ext cx="4786314" cy="5257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b="1" i="1" dirty="0" smtClean="0">
                <a:latin typeface="Garamond Premr Pro Smbd" pitchFamily="18" charset="0"/>
              </a:rPr>
              <a:t>Явилась третя — </a:t>
            </a:r>
            <a:r>
              <a:rPr lang="uk-UA" sz="2800" b="1" i="1" dirty="0" err="1" smtClean="0">
                <a:latin typeface="Garamond Premr Pro Smbd" pitchFamily="18" charset="0"/>
              </a:rPr>
              <a:t>женщина</a:t>
            </a:r>
            <a:r>
              <a:rPr lang="uk-UA" sz="2800" b="1" i="1" dirty="0" smtClean="0">
                <a:latin typeface="Garamond Premr Pro Smbd" pitchFamily="18" charset="0"/>
              </a:rPr>
              <a:t> чи звір? </a:t>
            </a:r>
            <a:br>
              <a:rPr lang="uk-UA" sz="2800" b="1" i="1" dirty="0" smtClean="0">
                <a:latin typeface="Garamond Premr Pro Smbd" pitchFamily="18" charset="0"/>
              </a:rPr>
            </a:br>
            <a:r>
              <a:rPr lang="uk-UA" sz="2800" b="1" i="1" dirty="0" smtClean="0">
                <a:latin typeface="Garamond Premr Pro Smbd" pitchFamily="18" charset="0"/>
              </a:rPr>
              <a:t>Глядиш на неї — і очам приємно,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900" b="1" i="1" dirty="0" smtClean="0">
              <a:latin typeface="Garamond Premr Pro Smb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b="1" i="1" dirty="0" smtClean="0">
                <a:latin typeface="Garamond Premr Pro Smbd" pitchFamily="18" charset="0"/>
              </a:rPr>
              <a:t>Впивається її красою зір. </a:t>
            </a:r>
            <a:br>
              <a:rPr lang="uk-UA" sz="2800" b="1" i="1" dirty="0" smtClean="0">
                <a:latin typeface="Garamond Premr Pro Smbd" pitchFamily="18" charset="0"/>
              </a:rPr>
            </a:br>
            <a:r>
              <a:rPr lang="uk-UA" sz="2800" b="1" i="1" dirty="0" smtClean="0">
                <a:latin typeface="Garamond Premr Pro Smbd" pitchFamily="18" charset="0"/>
              </a:rPr>
              <a:t>То разом страх бере, душа холоне </a:t>
            </a:r>
            <a:br>
              <a:rPr lang="uk-UA" sz="2800" b="1" i="1" dirty="0" smtClean="0">
                <a:latin typeface="Garamond Premr Pro Smbd" pitchFamily="18" charset="0"/>
              </a:rPr>
            </a:br>
            <a:r>
              <a:rPr lang="uk-UA" sz="2800" b="1" i="1" dirty="0" smtClean="0">
                <a:latin typeface="Garamond Premr Pro Smbd" pitchFamily="18" charset="0"/>
              </a:rPr>
              <a:t>І сила розпливається в простір.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900" b="1" i="1" dirty="0" smtClean="0">
              <a:latin typeface="Garamond Premr Pro Smb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b="1" i="1" dirty="0" smtClean="0">
                <a:latin typeface="Garamond Premr Pro Smbd" pitchFamily="18" charset="0"/>
              </a:rPr>
              <a:t>За саме серце вхопила мене, </a:t>
            </a:r>
            <a:br>
              <a:rPr lang="uk-UA" sz="2800" b="1" i="1" dirty="0" smtClean="0">
                <a:latin typeface="Garamond Premr Pro Smbd" pitchFamily="18" charset="0"/>
              </a:rPr>
            </a:br>
            <a:r>
              <a:rPr lang="uk-UA" sz="2800" b="1" i="1" dirty="0" smtClean="0">
                <a:latin typeface="Garamond Premr Pro Smbd" pitchFamily="18" charset="0"/>
              </a:rPr>
              <a:t>Мов сфінкс у душу кігтями вп'ялилась </a:t>
            </a:r>
            <a:br>
              <a:rPr lang="uk-UA" sz="2800" b="1" i="1" dirty="0" smtClean="0">
                <a:latin typeface="Garamond Premr Pro Smbd" pitchFamily="18" charset="0"/>
              </a:rPr>
            </a:br>
            <a:r>
              <a:rPr lang="uk-UA" sz="2800" b="1" i="1" dirty="0" smtClean="0">
                <a:latin typeface="Garamond Premr Pro Smbd" pitchFamily="18" charset="0"/>
              </a:rPr>
              <a:t>І смокче кров, і геть спокій жене.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900" b="1" i="1" dirty="0" smtClean="0">
              <a:latin typeface="Garamond Premr Pro Smb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b="1" i="1" dirty="0" smtClean="0">
                <a:latin typeface="Garamond Premr Pro Smbd" pitchFamily="18" charset="0"/>
              </a:rPr>
              <a:t>Минали дні, я думав: наситилась, </a:t>
            </a:r>
            <a:br>
              <a:rPr lang="uk-UA" sz="2800" b="1" i="1" dirty="0" smtClean="0">
                <a:latin typeface="Garamond Premr Pro Smbd" pitchFamily="18" charset="0"/>
              </a:rPr>
            </a:br>
            <a:r>
              <a:rPr lang="uk-UA" sz="2800" b="1" i="1" dirty="0" smtClean="0">
                <a:latin typeface="Garamond Premr Pro Smbd" pitchFamily="18" charset="0"/>
              </a:rPr>
              <a:t>Ослабне, щезне… Та дарма! Дарма! </a:t>
            </a:r>
            <a:r>
              <a:rPr lang="uk-UA" sz="2400" b="1" i="1" dirty="0" smtClean="0">
                <a:latin typeface="Garamond Premr Pro Smbd" pitchFamily="18" charset="0"/>
              </a:rPr>
              <a:t/>
            </a:r>
            <a:br>
              <a:rPr lang="uk-UA" sz="2400" b="1" i="1" dirty="0" smtClean="0">
                <a:latin typeface="Garamond Premr Pro Smbd" pitchFamily="18" charset="0"/>
              </a:rPr>
            </a:br>
            <a:endParaRPr lang="uk-UA" sz="2400" b="1" i="1" dirty="0" smtClean="0">
              <a:latin typeface="Garamond Premr Pro Smbd" pitchFamily="18" charset="0"/>
            </a:endParaRPr>
          </a:p>
        </p:txBody>
      </p:sp>
      <p:pic>
        <p:nvPicPr>
          <p:cNvPr id="21508" name="Picture 10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353218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0"/>
            <a:ext cx="5357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0" y="1428750"/>
            <a:ext cx="38576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Чого являєшся мені 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У сні?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Чого звертаєш ти до мене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Чудові очі ті ясні,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Сумні,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Немов криниці дно студене?</a:t>
            </a:r>
          </a:p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Чому уста твої німі?..</a:t>
            </a:r>
          </a:p>
          <a:p>
            <a:pPr algn="r"/>
            <a:endParaRPr lang="uk-UA" sz="2400" dirty="0">
              <a:solidFill>
                <a:schemeClr val="bg1"/>
              </a:solidFill>
            </a:endParaRPr>
          </a:p>
          <a:p>
            <a:pPr algn="ctr"/>
            <a:r>
              <a:rPr lang="uk-UA" sz="2400" dirty="0">
                <a:solidFill>
                  <a:schemeClr val="bg1"/>
                </a:solidFill>
              </a:rPr>
              <a:t>                   І.Франко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Documents and Settings\Admin\Рабочий стол\autumn_leaves_carpet_wallpaper_autumn_nature_wallpaper_1920_1200_widescreen_1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9352">
            <a:off x="4684713" y="3848100"/>
            <a:ext cx="36703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357188" y="857250"/>
            <a:ext cx="52863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b="1" i="1" dirty="0">
                <a:solidFill>
                  <a:schemeClr val="bg1"/>
                </a:solidFill>
              </a:rPr>
              <a:t>	</a:t>
            </a:r>
            <a:r>
              <a:rPr lang="uk-UA" sz="4000" b="1" i="1" dirty="0" err="1">
                <a:solidFill>
                  <a:schemeClr val="bg1"/>
                </a:solidFill>
                <a:latin typeface="Garamond Premr Pro Smbd" pitchFamily="18" charset="0"/>
              </a:rPr>
              <a:t>“Зів</a:t>
            </a:r>
            <a:r>
              <a:rPr lang="en-US" sz="4000" b="1" i="1" dirty="0">
                <a:solidFill>
                  <a:schemeClr val="bg1"/>
                </a:solidFill>
                <a:latin typeface="Garamond Premr Pro Smbd" pitchFamily="18" charset="0"/>
              </a:rPr>
              <a:t>’</a:t>
            </a:r>
            <a:r>
              <a:rPr lang="uk-UA" sz="4000" b="1" i="1" dirty="0" err="1">
                <a:solidFill>
                  <a:schemeClr val="bg1"/>
                </a:solidFill>
                <a:latin typeface="Garamond Premr Pro Smbd" pitchFamily="18" charset="0"/>
              </a:rPr>
              <a:t>яле</a:t>
            </a:r>
            <a:r>
              <a:rPr lang="uk-UA" sz="4000" b="1" i="1" dirty="0">
                <a:solidFill>
                  <a:schemeClr val="bg1"/>
                </a:solidFill>
                <a:latin typeface="Garamond Premr Pro Smbd" pitchFamily="18" charset="0"/>
              </a:rPr>
              <a:t> </a:t>
            </a:r>
            <a:r>
              <a:rPr lang="uk-UA" sz="4000" b="1" i="1" dirty="0" err="1">
                <a:solidFill>
                  <a:schemeClr val="bg1"/>
                </a:solidFill>
                <a:latin typeface="Garamond Premr Pro Smbd" pitchFamily="18" charset="0"/>
              </a:rPr>
              <a:t>листя”</a:t>
            </a:r>
            <a:r>
              <a:rPr lang="uk-UA" sz="4000" b="1" i="1" dirty="0">
                <a:solidFill>
                  <a:schemeClr val="bg1"/>
                </a:solidFill>
                <a:latin typeface="Garamond Premr Pro Smbd" pitchFamily="18" charset="0"/>
              </a:rPr>
              <a:t> – найбільша таємниця Франкової душі</a:t>
            </a:r>
            <a:endParaRPr lang="ru-RU" sz="4000" b="1" i="1" dirty="0">
              <a:solidFill>
                <a:schemeClr val="bg1"/>
              </a:solidFill>
              <a:latin typeface="Garamond Premr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солнце на небе"/>
          <p:cNvPicPr>
            <a:picLocks noChangeAspect="1" noChangeArrowheads="1"/>
          </p:cNvPicPr>
          <p:nvPr/>
        </p:nvPicPr>
        <p:blipFill>
          <a:blip r:embed="rId2" cstate="print"/>
          <a:srcRect b="10390"/>
          <a:stretch>
            <a:fillRect/>
          </a:stretch>
        </p:blipFill>
        <p:spPr bwMode="auto">
          <a:xfrm>
            <a:off x="-36361" y="0"/>
            <a:ext cx="9180361" cy="6858000"/>
          </a:xfrm>
          <a:prstGeom prst="rect">
            <a:avLst/>
          </a:prstGeom>
          <a:noFill/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Ольга </a:t>
            </a:r>
            <a:r>
              <a:rPr lang="uk-UA" b="1" dirty="0" err="1" smtClean="0">
                <a:solidFill>
                  <a:schemeClr val="accent4">
                    <a:lumMod val="50000"/>
                  </a:schemeClr>
                </a:solidFill>
              </a:rPr>
              <a:t>Хоружинська</a:t>
            </a:r>
            <a:endParaRPr lang="uk-UA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8681" name="Picture 9" descr="День шлюбу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1142984"/>
            <a:ext cx="3983038" cy="5373687"/>
          </a:xfrm>
          <a:noFill/>
        </p:spPr>
      </p:pic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8596" y="1142984"/>
            <a:ext cx="4038600" cy="4321175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dirty="0" smtClean="0"/>
              <a:t>	</a:t>
            </a:r>
            <a:r>
              <a:rPr lang="uk-UA" b="1" i="1" dirty="0" smtClean="0">
                <a:latin typeface="Garamond Premr Pro Smbd" pitchFamily="18" charset="0"/>
              </a:rPr>
              <a:t>Спасибі тобі, моє сонечко,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i="1" dirty="0" smtClean="0">
                <a:latin typeface="Garamond Premr Pro Smbd" pitchFamily="18" charset="0"/>
              </a:rPr>
              <a:t>за промінчик твій – щире словечко!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i="1" dirty="0" smtClean="0">
                <a:latin typeface="Garamond Premr Pro Smbd" pitchFamily="18" charset="0"/>
              </a:rPr>
              <a:t>Як промінчика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i="1" dirty="0" smtClean="0">
                <a:latin typeface="Garamond Premr Pro Smbd" pitchFamily="18" charset="0"/>
              </a:rPr>
              <a:t>не </a:t>
            </a:r>
            <a:r>
              <a:rPr lang="uk-UA" b="1" i="1" dirty="0" err="1" smtClean="0">
                <a:latin typeface="Garamond Premr Pro Smbd" pitchFamily="18" charset="0"/>
              </a:rPr>
              <a:t>здобуть</a:t>
            </a:r>
            <a:r>
              <a:rPr lang="uk-UA" b="1" i="1" dirty="0" smtClean="0">
                <a:latin typeface="Garamond Premr Pro Smbd" pitchFamily="18" charset="0"/>
              </a:rPr>
              <a:t> притьмом, слова щирого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i="1" dirty="0" smtClean="0">
                <a:latin typeface="Garamond Premr Pro Smbd" pitchFamily="18" charset="0"/>
              </a:rPr>
              <a:t>не купить сріблом,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i="1" dirty="0" smtClean="0">
                <a:latin typeface="Garamond Premr Pro Smbd" pitchFamily="18" charset="0"/>
              </a:rPr>
              <a:t>… Тож за дар малий, а безцінний твій.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400" b="1" i="1" cap="small" dirty="0" smtClean="0">
              <a:latin typeface="Garamond Premr Pro Smb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400" b="1" cap="small" dirty="0" smtClean="0">
                <a:latin typeface="Garamond Premr Pro Smbd" pitchFamily="18" charset="0"/>
              </a:rPr>
              <a:t/>
            </a:r>
            <a:br>
              <a:rPr lang="uk-UA" sz="2400" b="1" cap="small" dirty="0" smtClean="0">
                <a:latin typeface="Garamond Premr Pro Smbd" pitchFamily="18" charset="0"/>
              </a:rPr>
            </a:br>
            <a:endParaRPr lang="uk-UA" sz="2400" b="1" cap="small" dirty="0" smtClean="0">
              <a:latin typeface="Garamond Premr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 l="7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Картинки по запросу картинки нерозділені кохння Франка"/>
          <p:cNvPicPr/>
          <p:nvPr/>
        </p:nvPicPr>
        <p:blipFill>
          <a:blip r:embed="rId3" cstate="print"/>
          <a:srcRect t="2726"/>
          <a:stretch>
            <a:fillRect/>
          </a:stretch>
        </p:blipFill>
        <p:spPr bwMode="auto">
          <a:xfrm>
            <a:off x="2428860" y="1500174"/>
            <a:ext cx="4435475" cy="509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00298" y="285728"/>
            <a:ext cx="4225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Діти Франка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Картинки по запросу мете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00364" y="0"/>
            <a:ext cx="504031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b="1" i="1" dirty="0"/>
              <a:t>	</a:t>
            </a:r>
            <a:r>
              <a:rPr lang="uk-UA" sz="2800" b="1" i="1" dirty="0" smtClean="0">
                <a:latin typeface="Garamond Premr Pro Smbd" pitchFamily="18" charset="0"/>
              </a:rPr>
              <a:t>Сипле, </a:t>
            </a:r>
            <a:r>
              <a:rPr lang="uk-UA" sz="2800" b="1" i="1" dirty="0" err="1" smtClean="0">
                <a:latin typeface="Garamond Premr Pro Smbd" pitchFamily="18" charset="0"/>
              </a:rPr>
              <a:t>сипле</a:t>
            </a:r>
            <a:r>
              <a:rPr lang="uk-UA" sz="2800" b="1" i="1" dirty="0" smtClean="0">
                <a:latin typeface="Garamond Premr Pro Smbd" pitchFamily="18" charset="0"/>
              </a:rPr>
              <a:t>, </a:t>
            </a:r>
            <a:r>
              <a:rPr lang="uk-UA" sz="2800" b="1" i="1" dirty="0" err="1" smtClean="0">
                <a:latin typeface="Garamond Premr Pro Smbd" pitchFamily="18" charset="0"/>
              </a:rPr>
              <a:t>сипле</a:t>
            </a:r>
            <a:r>
              <a:rPr lang="uk-UA" sz="2800" b="1" i="1" dirty="0" smtClean="0">
                <a:latin typeface="Garamond Premr Pro Smbd" pitchFamily="18" charset="0"/>
              </a:rPr>
              <a:t> сніг,  </a:t>
            </a:r>
          </a:p>
          <a:p>
            <a:pPr algn="ctr">
              <a:spcBef>
                <a:spcPct val="50000"/>
              </a:spcBef>
            </a:pPr>
            <a:r>
              <a:rPr lang="uk-UA" sz="2800" b="1" i="1" dirty="0" smtClean="0">
                <a:latin typeface="Garamond Premr Pro Smbd" pitchFamily="18" charset="0"/>
              </a:rPr>
              <a:t>З неба сірої безодні</a:t>
            </a:r>
            <a:endParaRPr lang="ru-RU" sz="2800" b="1" i="1" dirty="0" smtClean="0">
              <a:latin typeface="Garamond Premr Pro Smbd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uk-UA" sz="2800" b="1" i="1" dirty="0" smtClean="0">
                <a:latin typeface="Garamond Premr Pro Smbd" pitchFamily="18" charset="0"/>
              </a:rPr>
              <a:t>Міріадами летять</a:t>
            </a:r>
          </a:p>
          <a:p>
            <a:pPr algn="ctr">
              <a:spcBef>
                <a:spcPct val="50000"/>
              </a:spcBef>
            </a:pPr>
            <a:r>
              <a:rPr lang="uk-UA" sz="2800" b="1" i="1" dirty="0" smtClean="0">
                <a:latin typeface="Garamond Premr Pro Smbd" pitchFamily="18" charset="0"/>
              </a:rPr>
              <a:t>Ті метелики холодні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т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851" cy="6858000"/>
          </a:xfrm>
          <a:prstGeom prst="rect">
            <a:avLst/>
          </a:prstGeom>
          <a:noFill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928662" y="714356"/>
            <a:ext cx="342902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i="1" dirty="0" smtClean="0">
                <a:latin typeface="Garamond Premr Pro Smbd" pitchFamily="18" charset="0"/>
              </a:rPr>
              <a:t>Іван Франко     був </a:t>
            </a:r>
            <a:r>
              <a:rPr lang="uk-UA" sz="3600" b="1" i="1" dirty="0">
                <a:latin typeface="Garamond Premr Pro Smbd" pitchFamily="18" charset="0"/>
              </a:rPr>
              <a:t>найосвіченішою, наймудрішою людиною свого часу </a:t>
            </a:r>
            <a:r>
              <a:rPr lang="uk-UA" sz="3600" b="1" i="1" dirty="0" smtClean="0">
                <a:latin typeface="Garamond Premr Pro Smbd" pitchFamily="18" charset="0"/>
              </a:rPr>
              <a:t>                          і </a:t>
            </a:r>
            <a:r>
              <a:rPr lang="uk-UA" sz="3600" b="1" i="1" dirty="0">
                <a:latin typeface="Garamond Premr Pro Smbd" pitchFamily="18" charset="0"/>
              </a:rPr>
              <a:t>водночас вражав </a:t>
            </a:r>
            <a:r>
              <a:rPr lang="uk-UA" sz="3600" b="1" i="1" dirty="0" smtClean="0">
                <a:latin typeface="Garamond Premr Pro Smbd" pitchFamily="18" charset="0"/>
              </a:rPr>
              <a:t>винятковою </a:t>
            </a:r>
            <a:r>
              <a:rPr lang="uk-UA" sz="3600" b="1" i="1" dirty="0">
                <a:latin typeface="Garamond Premr Pro Smbd" pitchFamily="18" charset="0"/>
              </a:rPr>
              <a:t>скромністю.</a:t>
            </a:r>
            <a:endParaRPr lang="ru-RU" sz="3600" b="1" i="1" dirty="0">
              <a:latin typeface="Garamond Premr Pro Smbd" pitchFamily="18" charset="0"/>
            </a:endParaRPr>
          </a:p>
        </p:txBody>
      </p:sp>
      <p:pic>
        <p:nvPicPr>
          <p:cNvPr id="4" name="Рисунок 3" descr="Захар Павлюх. Портрет И. Франко, 1893 г. Львовский государственный музей И. Я. Франко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777942" cy="566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 ст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851" cy="6858000"/>
          </a:xfrm>
          <a:prstGeom prst="rect">
            <a:avLst/>
          </a:prstGeom>
          <a:noFill/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28596" y="642918"/>
            <a:ext cx="417671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i="1" dirty="0" smtClean="0">
                <a:latin typeface="Garamond Premr Pro Smbd" pitchFamily="18" charset="0"/>
              </a:rPr>
              <a:t>Народна </a:t>
            </a:r>
            <a:r>
              <a:rPr lang="uk-UA" sz="3200" b="1" i="1" dirty="0" err="1" smtClean="0">
                <a:latin typeface="Garamond Premr Pro Smbd" pitchFamily="18" charset="0"/>
              </a:rPr>
              <a:t>шана</a:t>
            </a:r>
            <a:r>
              <a:rPr lang="uk-UA" sz="3200" b="1" i="1" dirty="0" smtClean="0">
                <a:latin typeface="Garamond Premr Pro Smbd" pitchFamily="18" charset="0"/>
              </a:rPr>
              <a:t> – </a:t>
            </a:r>
            <a:endParaRPr lang="uk-UA" sz="3200" b="1" i="1" dirty="0">
              <a:latin typeface="Garamond Premr Pro Smbd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uk-UA" sz="3200" b="1" i="1" dirty="0" smtClean="0">
                <a:latin typeface="Garamond Premr Pro Smbd" pitchFamily="18" charset="0"/>
              </a:rPr>
              <a:t>не </a:t>
            </a:r>
            <a:r>
              <a:rPr lang="uk-UA" sz="3200" b="1" i="1" dirty="0">
                <a:latin typeface="Garamond Premr Pro Smbd" pitchFamily="18" charset="0"/>
              </a:rPr>
              <a:t>вельможна милість:</a:t>
            </a:r>
          </a:p>
          <a:p>
            <a:pPr algn="ctr">
              <a:spcBef>
                <a:spcPct val="50000"/>
              </a:spcBef>
            </a:pPr>
            <a:r>
              <a:rPr lang="uk-UA" sz="3200" b="1" i="1" dirty="0">
                <a:latin typeface="Garamond Premr Pro Smbd" pitchFamily="18" charset="0"/>
              </a:rPr>
              <a:t>Життя стає до вічності містком.</a:t>
            </a:r>
          </a:p>
          <a:p>
            <a:pPr algn="ctr">
              <a:spcBef>
                <a:spcPct val="50000"/>
              </a:spcBef>
            </a:pPr>
            <a:r>
              <a:rPr lang="uk-UA" sz="3200" b="1" i="1" dirty="0">
                <a:latin typeface="Garamond Premr Pro Smbd" pitchFamily="18" charset="0"/>
              </a:rPr>
              <a:t>Поете, спіть.</a:t>
            </a:r>
          </a:p>
          <a:p>
            <a:pPr algn="ctr">
              <a:spcBef>
                <a:spcPct val="50000"/>
              </a:spcBef>
            </a:pPr>
            <a:r>
              <a:rPr lang="uk-UA" sz="3200" b="1" i="1" dirty="0">
                <a:latin typeface="Garamond Premr Pro Smbd" pitchFamily="18" charset="0"/>
              </a:rPr>
              <a:t>Ви дуже натомились.</a:t>
            </a:r>
          </a:p>
          <a:p>
            <a:pPr algn="ctr">
              <a:spcBef>
                <a:spcPct val="50000"/>
              </a:spcBef>
            </a:pPr>
            <a:r>
              <a:rPr lang="uk-UA" sz="3200" b="1" i="1" dirty="0">
                <a:latin typeface="Garamond Premr Pro Smbd" pitchFamily="18" charset="0"/>
              </a:rPr>
              <a:t>Це так </a:t>
            </a:r>
            <a:r>
              <a:rPr lang="uk-UA" sz="3200" b="1" i="1" dirty="0" smtClean="0">
                <a:latin typeface="Garamond Premr Pro Smbd" pitchFamily="18" charset="0"/>
              </a:rPr>
              <a:t>непросто – </a:t>
            </a:r>
            <a:endParaRPr lang="uk-UA" sz="3200" b="1" i="1" dirty="0">
              <a:latin typeface="Garamond Premr Pro Smbd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uk-UA" sz="3200" b="1" i="1" dirty="0">
                <a:latin typeface="Garamond Premr Pro Smbd" pitchFamily="18" charset="0"/>
              </a:rPr>
              <a:t>Ви ж були Франком!</a:t>
            </a:r>
            <a:endParaRPr lang="ru-RU" sz="3200" b="1" i="1" dirty="0">
              <a:latin typeface="Garamond Premr Pro Smbd" pitchFamily="18" charset="0"/>
            </a:endParaRP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3857651" cy="57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50"/>
            <a:ext cx="9525000" cy="7143750"/>
          </a:xfrm>
          <a:prstGeom prst="rect">
            <a:avLst/>
          </a:prstGeom>
          <a:noFill/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0"/>
            <a:ext cx="8785225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800" b="1" i="1" dirty="0" smtClean="0"/>
              <a:t>                   </a:t>
            </a: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…</a:t>
            </a:r>
            <a:r>
              <a:rPr lang="uk-UA" sz="4400" b="1" i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 новім,великім </a:t>
            </a:r>
            <a:endParaRPr lang="uk-UA" sz="4400" b="1" i="1" dirty="0" smtClean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                                    людськім храмі</a:t>
            </a:r>
            <a:endParaRPr lang="uk-UA" sz="4400" b="1" i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                           Хтось </a:t>
            </a:r>
            <a:r>
              <a:rPr lang="uk-UA" sz="4400" b="1" i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добрим </a:t>
            </a: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словом </a:t>
            </a:r>
          </a:p>
          <a:p>
            <a:pPr>
              <a:spcBef>
                <a:spcPct val="50000"/>
              </a:spcBef>
            </a:pPr>
            <a:r>
              <a:rPr lang="uk-UA" sz="44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                                         і </a:t>
            </a:r>
            <a:r>
              <a:rPr lang="uk-UA" sz="4400" b="1" i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мене згадає.</a:t>
            </a:r>
            <a:endParaRPr lang="uk-UA" sz="4800" b="1" i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  <a:p>
            <a:pPr algn="r">
              <a:spcBef>
                <a:spcPct val="50000"/>
              </a:spcBef>
            </a:pP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</a:rPr>
              <a:t>І.Я.Франко</a:t>
            </a:r>
            <a:endParaRPr lang="uk-UA" sz="2800" dirty="0">
              <a:solidFill>
                <a:schemeClr val="accent4">
                  <a:lumMod val="50000"/>
                </a:schemeClr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endParaRPr lang="uk-UA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627702755dd5deb5de0232b0ece14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95288" y="188913"/>
            <a:ext cx="45624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Поете, </a:t>
            </a:r>
            <a:r>
              <a:rPr lang="ru-RU" b="1" i="1" dirty="0" err="1">
                <a:solidFill>
                  <a:schemeClr val="bg1"/>
                </a:solidFill>
              </a:rPr>
              <a:t>тям</a:t>
            </a:r>
            <a:r>
              <a:rPr lang="ru-RU" b="1" i="1" dirty="0">
                <a:solidFill>
                  <a:schemeClr val="bg1"/>
                </a:solidFill>
              </a:rPr>
              <a:t>, на шляху </a:t>
            </a:r>
            <a:r>
              <a:rPr lang="ru-RU" b="1" i="1" dirty="0" err="1">
                <a:solidFill>
                  <a:schemeClr val="bg1"/>
                </a:solidFill>
              </a:rPr>
              <a:t>життєвому</a:t>
            </a:r>
            <a:endParaRPr lang="ru-RU" b="1" i="1" dirty="0">
              <a:solidFill>
                <a:schemeClr val="bg1"/>
              </a:solidFill>
            </a:endParaRPr>
          </a:p>
          <a:p>
            <a:r>
              <a:rPr lang="ru-RU" b="1" i="1" dirty="0" err="1">
                <a:solidFill>
                  <a:schemeClr val="bg1"/>
                </a:solidFill>
              </a:rPr>
              <a:t>Тобі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перлини-щастя</a:t>
            </a:r>
            <a:r>
              <a:rPr lang="ru-RU" b="1" i="1" dirty="0">
                <a:solidFill>
                  <a:schemeClr val="bg1"/>
                </a:solidFill>
              </a:rPr>
              <a:t> не </a:t>
            </a:r>
            <a:r>
              <a:rPr lang="ru-RU" b="1" i="1" dirty="0" err="1">
                <a:solidFill>
                  <a:schemeClr val="bg1"/>
                </a:solidFill>
              </a:rPr>
              <a:t>знайти</a:t>
            </a:r>
            <a:r>
              <a:rPr lang="ru-RU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Ні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захисту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від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бурі</a:t>
            </a:r>
            <a:r>
              <a:rPr lang="ru-RU" b="1" i="1" dirty="0">
                <a:solidFill>
                  <a:schemeClr val="bg1"/>
                </a:solidFill>
              </a:rPr>
              <a:t>, злив </a:t>
            </a:r>
            <a:r>
              <a:rPr lang="ru-RU" b="1" i="1" dirty="0" err="1">
                <a:solidFill>
                  <a:schemeClr val="bg1"/>
                </a:solidFill>
              </a:rPr>
              <a:t>і</a:t>
            </a:r>
            <a:r>
              <a:rPr lang="ru-RU" b="1" i="1" dirty="0">
                <a:solidFill>
                  <a:schemeClr val="bg1"/>
                </a:solidFill>
              </a:rPr>
              <a:t> грому.</a:t>
            </a:r>
          </a:p>
          <a:p>
            <a:endParaRPr lang="ru-RU" b="1" i="1" dirty="0">
              <a:solidFill>
                <a:schemeClr val="bg1"/>
              </a:solidFill>
            </a:endParaRPr>
          </a:p>
          <a:p>
            <a:r>
              <a:rPr lang="ru-RU" b="1" i="1" dirty="0">
                <a:solidFill>
                  <a:schemeClr val="bg1"/>
                </a:solidFill>
              </a:rPr>
              <a:t>Поете, </a:t>
            </a:r>
            <a:r>
              <a:rPr lang="ru-RU" b="1" i="1" dirty="0" err="1">
                <a:solidFill>
                  <a:schemeClr val="bg1"/>
                </a:solidFill>
              </a:rPr>
              <a:t>тям</a:t>
            </a:r>
            <a:r>
              <a:rPr lang="ru-RU" b="1" i="1" dirty="0">
                <a:solidFill>
                  <a:schemeClr val="bg1"/>
                </a:solidFill>
              </a:rPr>
              <a:t>: </a:t>
            </a:r>
            <a:r>
              <a:rPr lang="ru-RU" b="1" i="1" dirty="0" err="1">
                <a:solidFill>
                  <a:schemeClr val="bg1"/>
                </a:solidFill>
              </a:rPr>
              <a:t>зазнати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маєш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ти</a:t>
            </a:r>
            <a:endParaRPr lang="ru-RU" b="1" i="1" dirty="0">
              <a:solidFill>
                <a:schemeClr val="bg1"/>
              </a:solidFill>
            </a:endParaRPr>
          </a:p>
          <a:p>
            <a:r>
              <a:rPr lang="ru-RU" b="1" i="1" dirty="0" err="1">
                <a:solidFill>
                  <a:schemeClr val="bg1"/>
                </a:solidFill>
              </a:rPr>
              <a:t>Всіх</a:t>
            </a:r>
            <a:r>
              <a:rPr lang="ru-RU" b="1" i="1" dirty="0">
                <a:solidFill>
                  <a:schemeClr val="bg1"/>
                </a:solidFill>
              </a:rPr>
              <a:t> мук </a:t>
            </a:r>
            <a:r>
              <a:rPr lang="ru-RU" b="1" i="1" dirty="0" err="1">
                <a:solidFill>
                  <a:schemeClr val="bg1"/>
                </a:solidFill>
              </a:rPr>
              <a:t>буття</a:t>
            </a:r>
            <a:r>
              <a:rPr lang="ru-RU" b="1" i="1" dirty="0">
                <a:solidFill>
                  <a:schemeClr val="bg1"/>
                </a:solidFill>
              </a:rPr>
              <a:t>, </a:t>
            </a:r>
            <a:r>
              <a:rPr lang="ru-RU" b="1" i="1" dirty="0" err="1">
                <a:solidFill>
                  <a:schemeClr val="bg1"/>
                </a:solidFill>
              </a:rPr>
              <a:t>всіх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болів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унижень</a:t>
            </a:r>
            <a:r>
              <a:rPr lang="ru-RU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Заким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дійдеш</a:t>
            </a:r>
            <a:r>
              <a:rPr lang="ru-RU" b="1" i="1" dirty="0">
                <a:solidFill>
                  <a:schemeClr val="bg1"/>
                </a:solidFill>
              </a:rPr>
              <a:t> до </a:t>
            </a:r>
            <a:r>
              <a:rPr lang="ru-RU" b="1" i="1" dirty="0" err="1">
                <a:solidFill>
                  <a:schemeClr val="bg1"/>
                </a:solidFill>
              </a:rPr>
              <a:t>світлої</a:t>
            </a:r>
            <a:r>
              <a:rPr lang="ru-RU" b="1" i="1" dirty="0">
                <a:solidFill>
                  <a:schemeClr val="bg1"/>
                </a:solidFill>
              </a:rPr>
              <a:t> мети.</a:t>
            </a:r>
          </a:p>
          <a:p>
            <a:endParaRPr lang="ru-RU" b="1" i="1" dirty="0">
              <a:solidFill>
                <a:schemeClr val="bg1"/>
              </a:solidFill>
            </a:endParaRPr>
          </a:p>
          <a:p>
            <a:r>
              <a:rPr lang="ru-RU" b="1" i="1" dirty="0">
                <a:solidFill>
                  <a:schemeClr val="bg1"/>
                </a:solidFill>
              </a:rPr>
              <a:t>Поете, </a:t>
            </a:r>
            <a:r>
              <a:rPr lang="ru-RU" b="1" i="1" dirty="0" err="1">
                <a:solidFill>
                  <a:schemeClr val="bg1"/>
                </a:solidFill>
              </a:rPr>
              <a:t>тям</a:t>
            </a:r>
            <a:r>
              <a:rPr lang="ru-RU" b="1" i="1" dirty="0">
                <a:solidFill>
                  <a:schemeClr val="bg1"/>
                </a:solidFill>
              </a:rPr>
              <a:t>: </a:t>
            </a:r>
            <a:r>
              <a:rPr lang="ru-RU" b="1" i="1" dirty="0" err="1">
                <a:solidFill>
                  <a:schemeClr val="bg1"/>
                </a:solidFill>
              </a:rPr>
              <a:t>лиш</a:t>
            </a:r>
            <a:r>
              <a:rPr lang="ru-RU" b="1" i="1" dirty="0">
                <a:solidFill>
                  <a:schemeClr val="bg1"/>
                </a:solidFill>
              </a:rPr>
              <a:t> в </a:t>
            </a:r>
            <a:r>
              <a:rPr lang="ru-RU" b="1" i="1" dirty="0" err="1">
                <a:solidFill>
                  <a:schemeClr val="bg1"/>
                </a:solidFill>
              </a:rPr>
              <a:t>сфері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мрій</a:t>
            </a:r>
            <a:r>
              <a:rPr lang="ru-RU" b="1" i="1" dirty="0">
                <a:solidFill>
                  <a:schemeClr val="bg1"/>
                </a:solidFill>
              </a:rPr>
              <a:t>, </a:t>
            </a:r>
            <a:r>
              <a:rPr lang="ru-RU" b="1" i="1" dirty="0" err="1">
                <a:solidFill>
                  <a:schemeClr val="bg1"/>
                </a:solidFill>
              </a:rPr>
              <a:t>привиджень</a:t>
            </a:r>
            <a:r>
              <a:rPr lang="ru-RU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Ілюзій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оман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твій</a:t>
            </a:r>
            <a:r>
              <a:rPr lang="ru-RU" b="1" i="1" dirty="0">
                <a:solidFill>
                  <a:schemeClr val="bg1"/>
                </a:solidFill>
              </a:rPr>
              <a:t> рай </a:t>
            </a:r>
            <a:r>
              <a:rPr lang="ru-RU" b="1" i="1" dirty="0" err="1">
                <a:solidFill>
                  <a:schemeClr val="bg1"/>
                </a:solidFill>
              </a:rPr>
              <a:t>цвіте</a:t>
            </a:r>
            <a:r>
              <a:rPr lang="ru-RU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А </a:t>
            </a:r>
            <a:r>
              <a:rPr lang="ru-RU" b="1" i="1" dirty="0" err="1">
                <a:solidFill>
                  <a:schemeClr val="bg1"/>
                </a:solidFill>
              </a:rPr>
              <a:t>геній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твій</a:t>
            </a:r>
            <a:r>
              <a:rPr lang="ru-RU" b="1" i="1" dirty="0">
                <a:solidFill>
                  <a:schemeClr val="bg1"/>
                </a:solidFill>
              </a:rPr>
              <a:t> — то </a:t>
            </a:r>
            <a:r>
              <a:rPr lang="ru-RU" b="1" i="1" dirty="0" err="1">
                <a:solidFill>
                  <a:schemeClr val="bg1"/>
                </a:solidFill>
              </a:rPr>
              <a:t>міць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сугестій</a:t>
            </a:r>
            <a:r>
              <a:rPr lang="ru-RU" b="1" i="1" dirty="0">
                <a:solidFill>
                  <a:schemeClr val="bg1"/>
                </a:solidFill>
              </a:rPr>
              <a:t>, </a:t>
            </a:r>
            <a:r>
              <a:rPr lang="ru-RU" b="1" i="1" dirty="0" err="1">
                <a:solidFill>
                  <a:schemeClr val="bg1"/>
                </a:solidFill>
              </a:rPr>
              <a:t>зближень</a:t>
            </a:r>
            <a:r>
              <a:rPr lang="ru-RU" b="1" i="1" dirty="0">
                <a:solidFill>
                  <a:schemeClr val="bg1"/>
                </a:solidFill>
              </a:rPr>
              <a:t>.</a:t>
            </a:r>
          </a:p>
          <a:p>
            <a:endParaRPr lang="ru-RU" b="1" i="1" dirty="0">
              <a:solidFill>
                <a:schemeClr val="bg1"/>
              </a:solidFill>
            </a:endParaRPr>
          </a:p>
          <a:p>
            <a:r>
              <a:rPr lang="ru-RU" b="1" i="1" dirty="0" err="1">
                <a:solidFill>
                  <a:schemeClr val="bg1"/>
                </a:solidFill>
              </a:rPr>
              <a:t>Пророцький</a:t>
            </a:r>
            <a:r>
              <a:rPr lang="ru-RU" b="1" i="1" dirty="0">
                <a:solidFill>
                  <a:schemeClr val="bg1"/>
                </a:solidFill>
              </a:rPr>
              <a:t> дар у тебе </a:t>
            </a:r>
            <a:r>
              <a:rPr lang="ru-RU" b="1" i="1" dirty="0" err="1">
                <a:solidFill>
                  <a:schemeClr val="bg1"/>
                </a:solidFill>
              </a:rPr>
              <a:t>лиш</a:t>
            </a:r>
            <a:r>
              <a:rPr lang="ru-RU" b="1" i="1" dirty="0">
                <a:solidFill>
                  <a:schemeClr val="bg1"/>
                </a:solidFill>
              </a:rPr>
              <a:t> на те,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Щоб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іншим</a:t>
            </a:r>
            <a:r>
              <a:rPr lang="ru-RU" b="1" i="1" dirty="0">
                <a:solidFill>
                  <a:schemeClr val="bg1"/>
                </a:solidFill>
              </a:rPr>
              <a:t> край </a:t>
            </a:r>
            <a:r>
              <a:rPr lang="ru-RU" b="1" i="1" dirty="0" err="1">
                <a:solidFill>
                  <a:schemeClr val="bg1"/>
                </a:solidFill>
              </a:rPr>
              <a:t>обіцяний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вказав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ти</a:t>
            </a:r>
            <a:r>
              <a:rPr lang="ru-RU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А сам не входив у </a:t>
            </a:r>
            <a:r>
              <a:rPr lang="ru-RU" b="1" i="1" dirty="0" err="1">
                <a:solidFill>
                  <a:schemeClr val="bg1"/>
                </a:solidFill>
              </a:rPr>
              <a:t>житло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святе</a:t>
            </a:r>
            <a:r>
              <a:rPr lang="ru-RU" b="1" i="1" dirty="0">
                <a:solidFill>
                  <a:schemeClr val="bg1"/>
                </a:solidFill>
              </a:rPr>
              <a:t>…</a:t>
            </a:r>
          </a:p>
          <a:p>
            <a:endParaRPr lang="uk-UA" b="1" i="1" dirty="0">
              <a:solidFill>
                <a:schemeClr val="bg1"/>
              </a:solidFill>
            </a:endParaRPr>
          </a:p>
          <a:p>
            <a:r>
              <a:rPr lang="ru-RU" b="1" i="1" dirty="0">
                <a:solidFill>
                  <a:schemeClr val="bg1"/>
                </a:solidFill>
              </a:rPr>
              <a:t>Усе, </a:t>
            </a:r>
            <a:r>
              <a:rPr lang="ru-RU" b="1" i="1" dirty="0" err="1">
                <a:solidFill>
                  <a:schemeClr val="bg1"/>
                </a:solidFill>
              </a:rPr>
              <a:t>чого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тобі</a:t>
            </a:r>
            <a:r>
              <a:rPr lang="ru-RU" b="1" i="1" dirty="0">
                <a:solidFill>
                  <a:schemeClr val="bg1"/>
                </a:solidFill>
              </a:rPr>
              <a:t> сей </a:t>
            </a:r>
            <a:r>
              <a:rPr lang="ru-RU" b="1" i="1" dirty="0" err="1">
                <a:solidFill>
                  <a:schemeClr val="bg1"/>
                </a:solidFill>
              </a:rPr>
              <a:t>світ</a:t>
            </a:r>
            <a:r>
              <a:rPr lang="ru-RU" b="1" i="1" dirty="0">
                <a:solidFill>
                  <a:schemeClr val="bg1"/>
                </a:solidFill>
              </a:rPr>
              <a:t> не </a:t>
            </a:r>
            <a:r>
              <a:rPr lang="ru-RU" b="1" i="1" dirty="0" err="1">
                <a:solidFill>
                  <a:schemeClr val="bg1"/>
                </a:solidFill>
              </a:rPr>
              <a:t>дасть</a:t>
            </a:r>
            <a:r>
              <a:rPr lang="ru-RU" b="1" i="1" dirty="0">
                <a:solidFill>
                  <a:schemeClr val="bg1"/>
                </a:solidFill>
              </a:rPr>
              <a:t>,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Знайдеш</a:t>
            </a:r>
            <a:r>
              <a:rPr lang="ru-RU" b="1" i="1" dirty="0">
                <a:solidFill>
                  <a:schemeClr val="bg1"/>
                </a:solidFill>
              </a:rPr>
              <a:t> в </a:t>
            </a:r>
            <a:r>
              <a:rPr lang="ru-RU" b="1" i="1" dirty="0" err="1">
                <a:solidFill>
                  <a:schemeClr val="bg1"/>
                </a:solidFill>
              </a:rPr>
              <a:t>душі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своїй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ясніше</a:t>
            </a:r>
            <a:r>
              <a:rPr lang="ru-RU" b="1" i="1" dirty="0">
                <a:solidFill>
                  <a:schemeClr val="bg1"/>
                </a:solidFill>
              </a:rPr>
              <a:t>, </a:t>
            </a:r>
            <a:r>
              <a:rPr lang="ru-RU" b="1" i="1" dirty="0" err="1">
                <a:solidFill>
                  <a:schemeClr val="bg1"/>
                </a:solidFill>
              </a:rPr>
              <a:t>краще</a:t>
            </a:r>
            <a:r>
              <a:rPr lang="ru-RU" b="1" i="1" dirty="0">
                <a:solidFill>
                  <a:schemeClr val="bg1"/>
                </a:solidFill>
              </a:rPr>
              <a:t>: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Найвищу</a:t>
            </a:r>
            <a:r>
              <a:rPr lang="ru-RU" b="1" i="1" dirty="0">
                <a:solidFill>
                  <a:schemeClr val="bg1"/>
                </a:solidFill>
              </a:rPr>
              <a:t> правду </a:t>
            </a:r>
            <a:r>
              <a:rPr lang="ru-RU" b="1" i="1" dirty="0" err="1">
                <a:solidFill>
                  <a:schemeClr val="bg1"/>
                </a:solidFill>
              </a:rPr>
              <a:t>і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найбільшу</a:t>
            </a:r>
            <a:r>
              <a:rPr lang="ru-RU" b="1" i="1" dirty="0">
                <a:solidFill>
                  <a:schemeClr val="bg1"/>
                </a:solidFill>
              </a:rPr>
              <a:t> власть.</a:t>
            </a:r>
          </a:p>
          <a:p>
            <a:endParaRPr lang="uk-UA" b="1" i="1" dirty="0">
              <a:solidFill>
                <a:schemeClr val="bg1"/>
              </a:solidFill>
            </a:endParaRPr>
          </a:p>
          <a:p>
            <a:pPr algn="r"/>
            <a:r>
              <a:rPr lang="uk-UA" b="1" i="1" dirty="0">
                <a:solidFill>
                  <a:schemeClr val="bg1"/>
                </a:solidFill>
              </a:rPr>
              <a:t>І.Франко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артинки по запросу фото юзефи дзвонковської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франко"/>
          <p:cNvPicPr>
            <a:picLocks noChangeAspect="1" noChangeArrowheads="1"/>
          </p:cNvPicPr>
          <p:nvPr/>
        </p:nvPicPr>
        <p:blipFill>
          <a:blip r:embed="rId2" cstate="print"/>
          <a:srcRect l="4615" r="4615"/>
          <a:stretch>
            <a:fillRect/>
          </a:stretch>
        </p:blipFill>
        <p:spPr bwMode="auto">
          <a:xfrm>
            <a:off x="2928926" y="0"/>
            <a:ext cx="6057194" cy="4315326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286124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- співець свободи</a:t>
            </a:r>
          </a:p>
          <a:p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- український Мойсей</a:t>
            </a:r>
          </a:p>
          <a:p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- невтомний Каменяр</a:t>
            </a:r>
          </a:p>
          <a:p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- вічний революціонер</a:t>
            </a:r>
          </a:p>
          <a:p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     - академія в одній особі</a:t>
            </a:r>
          </a:p>
          <a:p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               - вогонь в одежі слова</a:t>
            </a:r>
            <a:endParaRPr lang="ru-RU" sz="36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71546"/>
            <a:ext cx="3357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Іван</a:t>
            </a:r>
          </a:p>
          <a:p>
            <a:pPr algn="ctr"/>
            <a:r>
              <a:rPr lang="uk-U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Франко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Картинки по запросу терновий вінок"/>
          <p:cNvPicPr/>
          <p:nvPr/>
        </p:nvPicPr>
        <p:blipFill>
          <a:blip r:embed="rId2" cstate="print"/>
          <a:srcRect t="5621" b="6741"/>
          <a:stretch>
            <a:fillRect/>
          </a:stretch>
        </p:blipFill>
        <p:spPr bwMode="auto">
          <a:xfrm>
            <a:off x="1643042" y="2500306"/>
            <a:ext cx="5940425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Картинки по запросу франко"/>
          <p:cNvPicPr>
            <a:picLocks noChangeAspect="1" noChangeArrowheads="1"/>
          </p:cNvPicPr>
          <p:nvPr/>
        </p:nvPicPr>
        <p:blipFill>
          <a:blip r:embed="rId3" cstate="print"/>
          <a:srcRect b="30769"/>
          <a:stretch>
            <a:fillRect/>
          </a:stretch>
        </p:blipFill>
        <p:spPr bwMode="auto">
          <a:xfrm>
            <a:off x="0" y="357166"/>
            <a:ext cx="9144000" cy="257174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5357826"/>
            <a:ext cx="6143668" cy="128590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Garamond Premr Pro Smbd" pitchFamily="18" charset="0"/>
              </a:rPr>
              <a:t>-</a:t>
            </a:r>
            <a:r>
              <a:rPr lang="ru-RU" b="1" dirty="0" err="1" smtClean="0">
                <a:latin typeface="Garamond Premr Pro Smbd" pitchFamily="18" charset="0"/>
              </a:rPr>
              <a:t>Чому</a:t>
            </a:r>
            <a:r>
              <a:rPr lang="ru-RU" b="1" dirty="0" smtClean="0">
                <a:latin typeface="Garamond Premr Pro Smbd" pitchFamily="18" charset="0"/>
              </a:rPr>
              <a:t> </a:t>
            </a:r>
            <a:r>
              <a:rPr lang="ru-RU" b="1" dirty="0" err="1" smtClean="0">
                <a:latin typeface="Garamond Premr Pro Smbd" pitchFamily="18" charset="0"/>
              </a:rPr>
              <a:t>терновий</a:t>
            </a:r>
            <a:r>
              <a:rPr lang="ru-RU" b="1" dirty="0" smtClean="0">
                <a:latin typeface="Garamond Premr Pro Smbd" pitchFamily="18" charset="0"/>
              </a:rPr>
              <a:t>? - </a:t>
            </a:r>
            <a:r>
              <a:rPr lang="ru-RU" b="1" dirty="0" err="1" smtClean="0">
                <a:latin typeface="Garamond Premr Pro Smbd" pitchFamily="18" charset="0"/>
              </a:rPr>
              <a:t>Бо</a:t>
            </a:r>
            <a:r>
              <a:rPr lang="ru-RU" b="1" dirty="0" smtClean="0">
                <a:latin typeface="Garamond Premr Pro Smbd" pitchFamily="18" charset="0"/>
              </a:rPr>
              <a:t> терну </a:t>
            </a:r>
            <a:r>
              <a:rPr lang="ru-RU" b="1" dirty="0" err="1" smtClean="0">
                <a:latin typeface="Garamond Premr Pro Smbd" pitchFamily="18" charset="0"/>
              </a:rPr>
              <a:t>досить</a:t>
            </a:r>
            <a:endParaRPr lang="ru-RU" b="1" dirty="0" smtClean="0">
              <a:latin typeface="Garamond Premr Pro Smbd" pitchFamily="18" charset="0"/>
            </a:endParaRPr>
          </a:p>
          <a:p>
            <a:pPr>
              <a:buNone/>
            </a:pPr>
            <a:r>
              <a:rPr lang="ru-RU" b="1" dirty="0" smtClean="0">
                <a:latin typeface="Garamond Premr Pro Smbd" pitchFamily="18" charset="0"/>
              </a:rPr>
              <a:t>У </a:t>
            </a:r>
            <a:r>
              <a:rPr lang="ru-RU" b="1" dirty="0" err="1" smtClean="0">
                <a:latin typeface="Garamond Premr Pro Smbd" pitchFamily="18" charset="0"/>
              </a:rPr>
              <a:t>вашій</a:t>
            </a:r>
            <a:r>
              <a:rPr lang="ru-RU" b="1" dirty="0" smtClean="0">
                <a:latin typeface="Garamond Premr Pro Smbd" pitchFamily="18" charset="0"/>
              </a:rPr>
              <a:t> </a:t>
            </a:r>
            <a:r>
              <a:rPr lang="ru-RU" b="1" dirty="0" err="1" smtClean="0">
                <a:latin typeface="Garamond Premr Pro Smbd" pitchFamily="18" charset="0"/>
              </a:rPr>
              <a:t>славі</a:t>
            </a:r>
            <a:r>
              <a:rPr lang="ru-RU" b="1" dirty="0" smtClean="0">
                <a:latin typeface="Garamond Premr Pro Smbd" pitchFamily="18" charset="0"/>
              </a:rPr>
              <a:t>, в </a:t>
            </a:r>
            <a:r>
              <a:rPr lang="ru-RU" b="1" dirty="0" err="1" smtClean="0">
                <a:latin typeface="Garamond Premr Pro Smbd" pitchFamily="18" charset="0"/>
              </a:rPr>
              <a:t>житті</a:t>
            </a:r>
            <a:r>
              <a:rPr lang="ru-RU" b="1" dirty="0" smtClean="0">
                <a:latin typeface="Garamond Premr Pro Smbd" pitchFamily="18" charset="0"/>
              </a:rPr>
              <a:t> </a:t>
            </a:r>
            <a:r>
              <a:rPr lang="ru-RU" b="1" dirty="0" err="1" smtClean="0">
                <a:latin typeface="Garamond Premr Pro Smbd" pitchFamily="18" charset="0"/>
              </a:rPr>
              <a:t>важкому</a:t>
            </a:r>
            <a:r>
              <a:rPr lang="ru-RU" b="1" dirty="0" smtClean="0">
                <a:latin typeface="Garamond Premr Pro Smbd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10" name="Picture 14" descr="Картинки по запросу фон для презентации старов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9" name="Рисунок 8" descr="Картинки по запросу целіна журовська"/>
          <p:cNvPicPr/>
          <p:nvPr/>
        </p:nvPicPr>
        <p:blipFill>
          <a:blip r:embed="rId3" cstate="print"/>
          <a:srcRect t="12698" b="6349"/>
          <a:stretch>
            <a:fillRect/>
          </a:stretch>
        </p:blipFill>
        <p:spPr bwMode="auto">
          <a:xfrm>
            <a:off x="5857884" y="285728"/>
            <a:ext cx="307150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.trust.ua/files/photo/4/0000011846-teatr-frank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000240"/>
            <a:ext cx="3909695" cy="288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Достопримечательность Усадьба-музей Франко, Нагуевичи (Ивана-Франко)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328614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Головна сцена &quot;Франко фесту&quot; під час виступу гурту &quot;Rock-H&quot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429132"/>
            <a:ext cx="442915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AutoShape 2" descr="Картинки по запросу фон для презентации ст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0" name="AutoShape 4" descr="Картинки по запросу фон для презентации ст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Картинки по запросу фон для презентации ст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8" name="AutoShape 12" descr="Картинки по запросу фон для презентации старов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http://vgolos.com.ua/media/gallery/full/2/5/25239imgmigr.jpg"/>
          <p:cNvPicPr/>
          <p:nvPr/>
        </p:nvPicPr>
        <p:blipFill>
          <a:blip r:embed="rId7" cstate="print"/>
          <a:srcRect l="22948"/>
          <a:stretch>
            <a:fillRect/>
          </a:stretch>
        </p:blipFill>
        <p:spPr bwMode="auto">
          <a:xfrm>
            <a:off x="428596" y="928670"/>
            <a:ext cx="2398708" cy="27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3786214" cy="164307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Вшановуємо</a:t>
            </a:r>
            <a:b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Івана </a:t>
            </a:r>
            <a:b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Франка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Картинки по запросу фон для презентации ст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03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Вшановуємо </a:t>
            </a:r>
            <a:r>
              <a:rPr lang="uk-UA" dirty="0" err="1" smtClean="0"/>
              <a:t>ІванаФранка</a:t>
            </a:r>
            <a:endParaRPr lang="ru-RU" dirty="0"/>
          </a:p>
        </p:txBody>
      </p:sp>
      <p:pic>
        <p:nvPicPr>
          <p:cNvPr id="7169" name="Picture 1" descr="F:\DSC_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250556" cy="2833705"/>
          </a:xfrm>
          <a:prstGeom prst="rect">
            <a:avLst/>
          </a:prstGeom>
          <a:noFill/>
        </p:spPr>
      </p:pic>
      <p:pic>
        <p:nvPicPr>
          <p:cNvPr id="7170" name="Picture 2" descr="F:\DSC_0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495332" cy="2946939"/>
          </a:xfrm>
          <a:prstGeom prst="rect">
            <a:avLst/>
          </a:prstGeom>
          <a:noFill/>
        </p:spPr>
      </p:pic>
      <p:pic>
        <p:nvPicPr>
          <p:cNvPr id="7171" name="Picture 3" descr="F:\DSC_0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4286248" cy="2973035"/>
          </a:xfrm>
          <a:prstGeom prst="rect">
            <a:avLst/>
          </a:prstGeom>
          <a:noFill/>
        </p:spPr>
      </p:pic>
      <p:pic>
        <p:nvPicPr>
          <p:cNvPr id="7172" name="Picture 4" descr="F:\DSC_0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42852"/>
            <a:ext cx="4286280" cy="285752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5720" y="2928934"/>
            <a:ext cx="822960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 гостях у Франка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2234" name="AutoShape 10" descr="Картинки по запросу рік фра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6" name="AutoShape 12" descr="Картинки по запросу рік фра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8" name="AutoShape 14" descr="Картинки по запросу рік фра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40" name="AutoShape 16" descr="Картинки по запросу рік фра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44" name="Picture 20" descr="Картинки по запросу фон для презентации пер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28794" y="1785926"/>
            <a:ext cx="450059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4400" b="1" i="1" dirty="0">
                <a:solidFill>
                  <a:srgbClr val="663300"/>
                </a:solidFill>
              </a:rPr>
              <a:t>	</a:t>
            </a:r>
            <a:r>
              <a:rPr lang="uk-UA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Стирає час міста </a:t>
            </a:r>
          </a:p>
          <a:p>
            <a:pPr algn="ctr">
              <a:spcBef>
                <a:spcPts val="600"/>
              </a:spcBef>
            </a:pPr>
            <a:r>
              <a:rPr lang="uk-UA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і роки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,</a:t>
            </a:r>
          </a:p>
          <a:p>
            <a:pPr algn="ctr">
              <a:spcBef>
                <a:spcPts val="600"/>
              </a:spcBef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Як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невгамована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ріка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,</a:t>
            </a:r>
          </a:p>
          <a:p>
            <a:pPr algn="ctr">
              <a:spcBef>
                <a:spcPts val="600"/>
              </a:spcBef>
            </a:pPr>
            <a:r>
              <a:rPr lang="uk-UA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Але не може стерти кроки</a:t>
            </a:r>
          </a:p>
          <a:p>
            <a:pPr algn="ctr">
              <a:spcBef>
                <a:spcPts val="600"/>
              </a:spcBef>
            </a:pPr>
            <a:r>
              <a:rPr lang="uk-UA" sz="3200" b="1" i="1" dirty="0" smtClean="0">
                <a:solidFill>
                  <a:schemeClr val="accent2">
                    <a:lumMod val="50000"/>
                  </a:schemeClr>
                </a:solidFill>
                <a:latin typeface="Garamond Premr Pro Smbd" pitchFamily="18" charset="0"/>
              </a:rPr>
              <a:t>У вічність велета Франка.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Картинки по запросу фон для презентации старов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500166" y="2643182"/>
            <a:ext cx="6143668" cy="1285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071670" y="1857364"/>
            <a:ext cx="5214974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8800" b="1" i="1" dirty="0" err="1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Дякуємо</a:t>
            </a:r>
            <a:r>
              <a:rPr lang="ru-RU" sz="8800" b="1" i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8800" b="1" i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за </a:t>
            </a:r>
            <a:r>
              <a:rPr lang="ru-RU" sz="8800" b="1" i="1" dirty="0" err="1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увагу</a:t>
            </a:r>
            <a:r>
              <a:rPr lang="ru-RU" sz="8800" b="1" i="1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 Premr Pro Smbd" pitchFamily="18" charset="0"/>
              </a:rPr>
              <a:t>!</a:t>
            </a:r>
            <a:endParaRPr lang="ru-RU" sz="8800" b="1" i="1" dirty="0" smtClean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49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2" name="Picture 4" descr="13100316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1656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00562" y="714356"/>
            <a:ext cx="34290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 b="1" i="1" dirty="0">
                <a:latin typeface="Garamond Premr Pro" pitchFamily="18" charset="0"/>
              </a:rPr>
              <a:t>“З людьми і </a:t>
            </a:r>
            <a:endParaRPr lang="uk-UA" sz="4000" b="1" i="1" dirty="0" smtClean="0">
              <a:latin typeface="Garamond Premr Pro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uk-UA" sz="4000" b="1" i="1" dirty="0" smtClean="0">
                <a:latin typeface="Garamond Premr Pro" pitchFamily="18" charset="0"/>
              </a:rPr>
              <a:t>для </a:t>
            </a:r>
            <a:r>
              <a:rPr lang="uk-UA" sz="4000" b="1" i="1" dirty="0" err="1">
                <a:latin typeface="Garamond Premr Pro" pitchFamily="18" charset="0"/>
              </a:rPr>
              <a:t>людей”</a:t>
            </a:r>
            <a:r>
              <a:rPr lang="uk-UA" sz="4000" b="1" i="1" dirty="0">
                <a:latin typeface="Garamond Premr Pro" pitchFamily="18" charset="0"/>
              </a:rPr>
              <a:t> – життєве кредо </a:t>
            </a:r>
            <a:endParaRPr lang="uk-UA" sz="4000" b="1" i="1" dirty="0" smtClean="0">
              <a:latin typeface="Garamond Premr Pro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uk-UA" sz="4000" b="1" i="1" dirty="0" smtClean="0">
                <a:latin typeface="Garamond Premr Pro" pitchFamily="18" charset="0"/>
              </a:rPr>
              <a:t>Івана </a:t>
            </a:r>
            <a:r>
              <a:rPr lang="uk-UA" sz="4000" b="1" i="1" dirty="0">
                <a:latin typeface="Garamond Premr Pro" pitchFamily="18" charset="0"/>
              </a:rPr>
              <a:t>Франка</a:t>
            </a:r>
            <a:r>
              <a:rPr lang="uk-UA" sz="2000" b="1" i="1" dirty="0">
                <a:latin typeface="Garamond Premr Pro" pitchFamily="18" charset="0"/>
              </a:rPr>
              <a:t> </a:t>
            </a:r>
            <a:endParaRPr lang="ru-RU" sz="2000" b="1" i="1" dirty="0">
              <a:latin typeface="Garamond Premr Pro" pitchFamily="18" charset="0"/>
            </a:endParaRPr>
          </a:p>
        </p:txBody>
      </p:sp>
      <p:sp>
        <p:nvSpPr>
          <p:cNvPr id="29698" name="AutoShape 2" descr="Картинки по запросу фон для презентац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Картинки по запросу фон для презентац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ата Каменяра"/>
          <p:cNvPicPr>
            <a:picLocks noGrp="1"/>
          </p:cNvPicPr>
          <p:nvPr>
            <p:ph idx="1"/>
          </p:nvPr>
        </p:nvPicPr>
        <p:blipFill>
          <a:blip r:embed="rId2" cstate="print"/>
          <a:srcRect b="59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0100" y="5786454"/>
            <a:ext cx="792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4000" b="1" i="1" dirty="0" smtClean="0">
                <a:latin typeface="Garamond Premr Pro" pitchFamily="18" charset="0"/>
              </a:rPr>
              <a:t>Хата, у якій народився Іван Франко</a:t>
            </a:r>
            <a:endParaRPr lang="ru-RU" sz="2000" b="1" i="1" dirty="0">
              <a:latin typeface="Garamond Premr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фон ст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851" cy="6858000"/>
          </a:xfrm>
          <a:prstGeom prst="rect">
            <a:avLst/>
          </a:prstGeom>
          <a:noFill/>
        </p:spPr>
      </p:pic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57166"/>
            <a:ext cx="695329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58775" y="5572140"/>
            <a:ext cx="8785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 dirty="0"/>
              <a:t> </a:t>
            </a:r>
            <a:r>
              <a:rPr lang="ru-RU" b="1" i="1" dirty="0" err="1">
                <a:solidFill>
                  <a:srgbClr val="000000"/>
                </a:solidFill>
              </a:rPr>
              <a:t>Свідоцтво</a:t>
            </a:r>
            <a:r>
              <a:rPr lang="ru-RU" b="1" i="1" dirty="0">
                <a:solidFill>
                  <a:srgbClr val="000000"/>
                </a:solidFill>
              </a:rPr>
              <a:t> про </a:t>
            </a:r>
            <a:r>
              <a:rPr lang="ru-RU" b="1" i="1" dirty="0" err="1">
                <a:solidFill>
                  <a:srgbClr val="000000"/>
                </a:solidFill>
              </a:rPr>
              <a:t>закінчення</a:t>
            </a: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err="1">
                <a:solidFill>
                  <a:srgbClr val="000000"/>
                </a:solidFill>
              </a:rPr>
              <a:t>першого</a:t>
            </a: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err="1">
                <a:solidFill>
                  <a:srgbClr val="000000"/>
                </a:solidFill>
              </a:rPr>
              <a:t>півріччя</a:t>
            </a: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smtClean="0">
                <a:solidFill>
                  <a:srgbClr val="000000"/>
                </a:solidFill>
              </a:rPr>
              <a:t>3 </a:t>
            </a:r>
            <a:r>
              <a:rPr lang="ru-RU" b="1" i="1" dirty="0" err="1" smtClean="0">
                <a:solidFill>
                  <a:srgbClr val="000000"/>
                </a:solidFill>
              </a:rPr>
              <a:t>класу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endParaRPr lang="ru-RU" b="1" i="1" dirty="0">
              <a:solidFill>
                <a:srgbClr val="000000"/>
              </a:solidFill>
            </a:endParaRPr>
          </a:p>
          <a:p>
            <a:pPr algn="ctr"/>
            <a:r>
              <a:rPr lang="ru-RU" b="1" i="1" dirty="0" err="1">
                <a:solidFill>
                  <a:srgbClr val="000000"/>
                </a:solidFill>
              </a:rPr>
              <a:t>Дрогобицької</a:t>
            </a: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err="1">
                <a:solidFill>
                  <a:srgbClr val="000000"/>
                </a:solidFill>
              </a:rPr>
              <a:t>вищої</a:t>
            </a: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err="1">
                <a:solidFill>
                  <a:srgbClr val="000000"/>
                </a:solidFill>
              </a:rPr>
              <a:t>гімназії</a:t>
            </a:r>
            <a:r>
              <a:rPr lang="ru-RU" b="1" i="1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smtClean="0">
                <a:solidFill>
                  <a:srgbClr val="000000"/>
                </a:solidFill>
              </a:rPr>
              <a:t>Франко – </a:t>
            </a:r>
            <a:r>
              <a:rPr lang="ru-RU" b="1" i="1" dirty="0" err="1" smtClean="0">
                <a:solidFill>
                  <a:srgbClr val="000000"/>
                </a:solidFill>
              </a:rPr>
              <a:t>учень</a:t>
            </a: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r>
              <a:rPr lang="ru-RU" b="1" i="1" dirty="0">
                <a:solidFill>
                  <a:srgbClr val="000000"/>
                </a:solidFill>
              </a:rPr>
              <a:t>3 </a:t>
            </a:r>
            <a:r>
              <a:rPr lang="ru-RU" b="1" i="1" dirty="0" err="1">
                <a:solidFill>
                  <a:srgbClr val="000000"/>
                </a:solidFill>
              </a:rPr>
              <a:t>кл</a:t>
            </a:r>
            <a:r>
              <a:rPr lang="ru-RU" b="1" i="1" dirty="0">
                <a:solidFill>
                  <a:srgbClr val="000000"/>
                </a:solidFill>
              </a:rPr>
              <a:t>. </a:t>
            </a:r>
            <a:r>
              <a:rPr lang="ru-RU" b="1" i="1" dirty="0" err="1">
                <a:solidFill>
                  <a:srgbClr val="000000"/>
                </a:solidFill>
              </a:rPr>
              <a:t>Дрогобицької</a:t>
            </a: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ru-RU" b="1" i="1" dirty="0" err="1">
                <a:solidFill>
                  <a:srgbClr val="000000"/>
                </a:solidFill>
              </a:rPr>
              <a:t>гімназії</a:t>
            </a:r>
            <a:r>
              <a:rPr lang="ru-RU" b="1" i="1" dirty="0">
                <a:solidFill>
                  <a:srgbClr val="000000"/>
                </a:solidFill>
              </a:rPr>
              <a:t> у 1870 </a:t>
            </a:r>
            <a:r>
              <a:rPr lang="ru-RU" b="1" i="1" dirty="0" err="1">
                <a:solidFill>
                  <a:srgbClr val="000000"/>
                </a:solidFill>
              </a:rPr>
              <a:t>році</a:t>
            </a:r>
            <a:r>
              <a:rPr lang="ru-RU" b="1" i="1" dirty="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6" cy="6858000"/>
          </a:xfrm>
          <a:prstGeom prst="rect">
            <a:avLst/>
          </a:prstGeom>
          <a:noFill/>
        </p:spPr>
      </p:pic>
      <p:pic>
        <p:nvPicPr>
          <p:cNvPr id="45060" name="Picture 4" descr="I_Franko_Berk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141663"/>
            <a:ext cx="284003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I_Franko_Borysl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573463"/>
            <a:ext cx="28448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12844682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188913"/>
            <a:ext cx="29416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franko-moja-lubo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4133">
            <a:off x="1979613" y="3500438"/>
            <a:ext cx="22098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1297070784ivan_franko_liry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4292600"/>
            <a:ext cx="14827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 descr="franko_zivjale_lyst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713" y="0"/>
            <a:ext cx="2547937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fr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723428">
            <a:off x="250825" y="260350"/>
            <a:ext cx="2246313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6081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333375"/>
            <a:ext cx="17621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3" descr="fr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82152">
            <a:off x="6695341" y="3283946"/>
            <a:ext cx="2263775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14" descr="fr3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729211">
            <a:off x="5003800" y="620713"/>
            <a:ext cx="20970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фон для презентац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6" cy="6858000"/>
          </a:xfrm>
          <a:prstGeom prst="rect">
            <a:avLst/>
          </a:prstGeom>
          <a:noFill/>
        </p:spPr>
      </p:pic>
      <p:pic>
        <p:nvPicPr>
          <p:cNvPr id="5" name="Рисунок 4" descr="Картинки по запросу целіна журовсь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85728"/>
            <a:ext cx="246824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инки по запросу целіна журовськ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79183">
            <a:off x="490838" y="256324"/>
            <a:ext cx="2200701" cy="33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ртинки по запросу целіна журовськ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12423">
            <a:off x="6500826" y="3571876"/>
            <a:ext cx="2238375" cy="30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ртинки по запросу целіна журовськ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60555">
            <a:off x="931692" y="3220848"/>
            <a:ext cx="214314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целіна журовська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54547">
            <a:off x="5738688" y="323755"/>
            <a:ext cx="2927433" cy="392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Картинки по запросу картинки вітер і зів'яле листя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4000504"/>
            <a:ext cx="292895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Картинки по запросу фон презентація"/>
          <p:cNvPicPr>
            <a:picLocks noChangeAspect="1" noChangeArrowheads="1"/>
          </p:cNvPicPr>
          <p:nvPr/>
        </p:nvPicPr>
        <p:blipFill>
          <a:blip r:embed="rId2" cstate="print"/>
          <a:srcRect r="17000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6084" name="Picture 4" descr="Hym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785794"/>
            <a:ext cx="52387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Franko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4813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417</Words>
  <Application>Microsoft Office PowerPoint</Application>
  <PresentationFormat>Экран (4:3)</PresentationFormat>
  <Paragraphs>137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   Любов – це кара, це сумна в’язниця,  Бог від якої заховав ключі.                                                                                              П. Сорока</vt:lpstr>
      <vt:lpstr>Слайд 17</vt:lpstr>
      <vt:lpstr>Слайд 18</vt:lpstr>
      <vt:lpstr>Ольга Рошкевич</vt:lpstr>
      <vt:lpstr>Юзефа Дзвонковська</vt:lpstr>
      <vt:lpstr>Слайд 21</vt:lpstr>
      <vt:lpstr>Целіна Журовська</vt:lpstr>
      <vt:lpstr>Слайд 23</vt:lpstr>
      <vt:lpstr>Слайд 24</vt:lpstr>
      <vt:lpstr>Ольга Хоружинська</vt:lpstr>
      <vt:lpstr>Слайд 26</vt:lpstr>
      <vt:lpstr>Слайд 27</vt:lpstr>
      <vt:lpstr>Слайд 28</vt:lpstr>
      <vt:lpstr>Слайд 29</vt:lpstr>
      <vt:lpstr>Слайд 30</vt:lpstr>
      <vt:lpstr>Слайд 31</vt:lpstr>
      <vt:lpstr>   </vt:lpstr>
      <vt:lpstr>Слайд 33</vt:lpstr>
      <vt:lpstr>Вшановуємо  Івана  Франка</vt:lpstr>
      <vt:lpstr>Вшановуємо ІванаФранка</vt:lpstr>
      <vt:lpstr>Слайд 36</vt:lpstr>
      <vt:lpstr>Слайд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MD</cp:lastModifiedBy>
  <cp:revision>76</cp:revision>
  <dcterms:created xsi:type="dcterms:W3CDTF">1601-01-01T00:00:00Z</dcterms:created>
  <dcterms:modified xsi:type="dcterms:W3CDTF">2022-01-23T20:09:11Z</dcterms:modified>
</cp:coreProperties>
</file>