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2" r:id="rId11"/>
    <p:sldId id="273" r:id="rId12"/>
    <p:sldId id="274" r:id="rId13"/>
    <p:sldId id="275" r:id="rId14"/>
    <p:sldId id="276" r:id="rId15"/>
    <p:sldId id="277" r:id="rId16"/>
    <p:sldId id="279" r:id="rId17"/>
    <p:sldId id="280" r:id="rId18"/>
    <p:sldId id="27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210" y="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Високий</c:v>
                </c:pt>
              </c:strCache>
            </c:strRef>
          </c:tx>
          <c:spPr>
            <a:solidFill>
              <a:srgbClr val="C00000"/>
            </a:solidFill>
          </c:spPr>
          <c:cat>
            <c:strRef>
              <c:f>Лист1!$A$2:$A$4</c:f>
              <c:strCache>
                <c:ptCount val="3"/>
                <c:pt idx="0">
                  <c:v>2018-2019 н.р.</c:v>
                </c:pt>
                <c:pt idx="1">
                  <c:v>2019-2020 н.р.</c:v>
                </c:pt>
                <c:pt idx="2">
                  <c:v>2020-2021 н.р.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29.6</c:v>
                </c:pt>
                <c:pt idx="1">
                  <c:v>44.4</c:v>
                </c:pt>
                <c:pt idx="2">
                  <c:v>58.8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Достатній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cat>
            <c:strRef>
              <c:f>Лист1!$A$2:$A$4</c:f>
              <c:strCache>
                <c:ptCount val="3"/>
                <c:pt idx="0">
                  <c:v>2018-2019 н.р.</c:v>
                </c:pt>
                <c:pt idx="1">
                  <c:v>2019-2020 н.р.</c:v>
                </c:pt>
                <c:pt idx="2">
                  <c:v>2020-2021 н.р.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44.4</c:v>
                </c:pt>
                <c:pt idx="1">
                  <c:v>33.200000000000003</c:v>
                </c:pt>
                <c:pt idx="2">
                  <c:v>29.4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</c:v>
                </c:pt>
              </c:strCache>
            </c:strRef>
          </c:tx>
          <c:spPr>
            <a:solidFill>
              <a:srgbClr val="7030A0"/>
            </a:solidFill>
          </c:spPr>
          <c:cat>
            <c:strRef>
              <c:f>Лист1!$A$2:$A$4</c:f>
              <c:strCache>
                <c:ptCount val="3"/>
                <c:pt idx="0">
                  <c:v>2018-2019 н.р.</c:v>
                </c:pt>
                <c:pt idx="1">
                  <c:v>2019-2020 н.р.</c:v>
                </c:pt>
                <c:pt idx="2">
                  <c:v>2020-2021 н.р.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26</c:v>
                </c:pt>
                <c:pt idx="1">
                  <c:v>22.2</c:v>
                </c:pt>
                <c:pt idx="2">
                  <c:v>11.8</c:v>
                </c:pt>
              </c:numCache>
            </c:numRef>
          </c:val>
        </c:ser>
        <c:axId val="98850688"/>
        <c:axId val="98852224"/>
      </c:barChart>
      <c:catAx>
        <c:axId val="98850688"/>
        <c:scaling>
          <c:orientation val="minMax"/>
        </c:scaling>
        <c:axPos val="b"/>
        <c:numFmt formatCode="General" sourceLinked="1"/>
        <c:tickLblPos val="nextTo"/>
        <c:crossAx val="98852224"/>
        <c:crosses val="autoZero"/>
        <c:auto val="1"/>
        <c:lblAlgn val="ctr"/>
        <c:lblOffset val="100"/>
      </c:catAx>
      <c:valAx>
        <c:axId val="98852224"/>
        <c:scaling>
          <c:orientation val="minMax"/>
        </c:scaling>
        <c:axPos val="l"/>
        <c:majorGridlines/>
        <c:numFmt formatCode="General" sourceLinked="1"/>
        <c:tickLblPos val="nextTo"/>
        <c:crossAx val="98850688"/>
        <c:crosses val="autoZero"/>
        <c:crossBetween val="between"/>
      </c:valAx>
      <c:spPr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c:spPr>
    </c:plotArea>
    <c:legend>
      <c:legendPos val="b"/>
      <c:layout/>
    </c:legend>
    <c:plotVisOnly val="1"/>
    <c:dispBlanksAs val="gap"/>
  </c:chart>
  <c:spPr>
    <a:solidFill>
      <a:schemeClr val="accent5">
        <a:lumMod val="60000"/>
        <a:lumOff val="40000"/>
      </a:schemeClr>
    </a:solidFill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Високий</c:v>
                </c:pt>
              </c:strCache>
            </c:strRef>
          </c:tx>
          <c:spPr>
            <a:solidFill>
              <a:srgbClr val="C00000"/>
            </a:solidFill>
          </c:spPr>
          <c:cat>
            <c:strRef>
              <c:f>Лист1!$A$2:$A$4</c:f>
              <c:strCache>
                <c:ptCount val="3"/>
                <c:pt idx="0">
                  <c:v>2018-2019 н.р.</c:v>
                </c:pt>
                <c:pt idx="1">
                  <c:v>2019-2020 н.р.</c:v>
                </c:pt>
                <c:pt idx="2">
                  <c:v>2020-2021 н.р.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51.9</c:v>
                </c:pt>
                <c:pt idx="1">
                  <c:v>66.599999999999994</c:v>
                </c:pt>
                <c:pt idx="2">
                  <c:v>76.5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Достатній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cat>
            <c:strRef>
              <c:f>Лист1!$A$2:$A$4</c:f>
              <c:strCache>
                <c:ptCount val="3"/>
                <c:pt idx="0">
                  <c:v>2018-2019 н.р.</c:v>
                </c:pt>
                <c:pt idx="1">
                  <c:v>2019-2020 н.р.</c:v>
                </c:pt>
                <c:pt idx="2">
                  <c:v>2020-2021 н.р.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33.200000000000003</c:v>
                </c:pt>
                <c:pt idx="1">
                  <c:v>22.2</c:v>
                </c:pt>
                <c:pt idx="2">
                  <c:v>11.8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</c:v>
                </c:pt>
              </c:strCache>
            </c:strRef>
          </c:tx>
          <c:spPr>
            <a:solidFill>
              <a:srgbClr val="7030A0"/>
            </a:solidFill>
          </c:spPr>
          <c:cat>
            <c:strRef>
              <c:f>Лист1!$A$2:$A$4</c:f>
              <c:strCache>
                <c:ptCount val="3"/>
                <c:pt idx="0">
                  <c:v>2018-2019 н.р.</c:v>
                </c:pt>
                <c:pt idx="1">
                  <c:v>2019-2020 н.р.</c:v>
                </c:pt>
                <c:pt idx="2">
                  <c:v>2020-2021 н.р.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14.8</c:v>
                </c:pt>
                <c:pt idx="1">
                  <c:v>11.1</c:v>
                </c:pt>
                <c:pt idx="2">
                  <c:v>8.4</c:v>
                </c:pt>
              </c:numCache>
            </c:numRef>
          </c:val>
        </c:ser>
        <c:axId val="127415808"/>
        <c:axId val="127417344"/>
      </c:barChart>
      <c:catAx>
        <c:axId val="127415808"/>
        <c:scaling>
          <c:orientation val="minMax"/>
        </c:scaling>
        <c:axPos val="b"/>
        <c:numFmt formatCode="General" sourceLinked="1"/>
        <c:tickLblPos val="nextTo"/>
        <c:crossAx val="127417344"/>
        <c:crosses val="autoZero"/>
        <c:auto val="1"/>
        <c:lblAlgn val="ctr"/>
        <c:lblOffset val="100"/>
      </c:catAx>
      <c:valAx>
        <c:axId val="127417344"/>
        <c:scaling>
          <c:orientation val="minMax"/>
        </c:scaling>
        <c:axPos val="l"/>
        <c:majorGridlines/>
        <c:numFmt formatCode="General" sourceLinked="1"/>
        <c:tickLblPos val="nextTo"/>
        <c:crossAx val="127415808"/>
        <c:crosses val="autoZero"/>
        <c:crossBetween val="between"/>
      </c:valAx>
      <c:spPr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c:spPr>
    </c:plotArea>
    <c:legend>
      <c:legendPos val="b"/>
      <c:layout/>
    </c:legend>
    <c:plotVisOnly val="1"/>
    <c:dispBlanksAs val="gap"/>
  </c:chart>
  <c:spPr>
    <a:solidFill>
      <a:schemeClr val="accent5">
        <a:lumMod val="60000"/>
        <a:lumOff val="40000"/>
      </a:schemeClr>
    </a:solidFill>
  </c:sp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i.pinimg.com/564x/3c/fa/78/3cfa786f9fd8087e059d51205a57e9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0" y="-1143000"/>
            <a:ext cx="6858001" cy="9144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786182" y="1214422"/>
            <a:ext cx="47149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err="1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Ванджура</a:t>
            </a:r>
            <a:r>
              <a:rPr lang="uk-UA" sz="4000" b="1" cap="none" spc="0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40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Тетяна </a:t>
            </a:r>
            <a:r>
              <a:rPr lang="uk-UA" sz="4000" b="1" dirty="0" err="1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Йосафатівна</a:t>
            </a:r>
            <a:endParaRPr lang="uk-UA" sz="4000" b="1" cap="none" spc="0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00430" y="2928934"/>
            <a:ext cx="5000660" cy="3046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317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uk-UA" sz="2400" b="1" i="1" cap="none" spc="0" dirty="0" smtClean="0">
              <a:ln w="3155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entury Schoolbook" pitchFamily="18" charset="0"/>
              <a:ea typeface="Cambria Math" pitchFamily="18" charset="0"/>
            </a:endParaRPr>
          </a:p>
          <a:p>
            <a:pPr algn="ctr"/>
            <a:r>
              <a:rPr lang="uk-UA" sz="2400" b="1" i="1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в</a:t>
            </a:r>
            <a:r>
              <a:rPr lang="uk-UA" sz="2400" b="1" i="1" cap="none" spc="0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читель української мови та літератури</a:t>
            </a:r>
          </a:p>
          <a:p>
            <a:pPr algn="ctr"/>
            <a:r>
              <a:rPr lang="uk-UA" sz="2400" b="1" i="1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Борщівської ЗОШ І-ІІІ ступенів №1</a:t>
            </a:r>
          </a:p>
          <a:p>
            <a:pPr algn="ctr"/>
            <a:r>
              <a:rPr lang="uk-UA" sz="2400" b="1" i="1" cap="none" spc="0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м. Борщева</a:t>
            </a:r>
          </a:p>
          <a:p>
            <a:pPr algn="ctr"/>
            <a:r>
              <a:rPr lang="uk-UA" sz="2400" b="1" i="1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Тернопільської області</a:t>
            </a:r>
          </a:p>
          <a:p>
            <a:pPr algn="ctr"/>
            <a:endParaRPr lang="uk-UA" sz="2400" b="1" i="1" cap="none" spc="0" dirty="0">
              <a:ln w="3155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entury Schoolbook" pitchFamily="18" charset="0"/>
              <a:ea typeface="Cambria Math" pitchFamily="18" charset="0"/>
            </a:endParaRPr>
          </a:p>
        </p:txBody>
      </p:sp>
      <p:pic>
        <p:nvPicPr>
          <p:cNvPr id="8" name="Рисунок 7" descr="F:\IMG_3496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8596" y="1142984"/>
            <a:ext cx="3143272" cy="4187236"/>
          </a:xfrm>
          <a:prstGeom prst="rect">
            <a:avLst/>
          </a:prstGeom>
          <a:noFill/>
          <a:ln w="57150" cmpd="thinThick">
            <a:solidFill>
              <a:srgbClr val="31849B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https://i.pinimg.com/564x/3c/fa/78/3cfa786f9fd8087e059d51205a57e9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2999" y="-1143001"/>
            <a:ext cx="6858001" cy="9144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214290"/>
            <a:ext cx="871543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Прийоми для активізації навчально-пізнавальної діяльності:</a:t>
            </a:r>
            <a:endParaRPr lang="uk-UA" sz="4000" b="1" cap="none" spc="0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1571612"/>
            <a:ext cx="35719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 i="1" dirty="0" smtClean="0">
                <a:latin typeface="Book Antiqua" pitchFamily="18" charset="0"/>
              </a:rPr>
              <a:t>"віртуальні подорожі у світ літературного героя"</a:t>
            </a:r>
            <a:endParaRPr lang="uk-UA" sz="3600" b="1" i="1" dirty="0">
              <a:latin typeface="Book Antiqua" pitchFamily="18" charset="0"/>
            </a:endParaRPr>
          </a:p>
        </p:txBody>
      </p:sp>
      <p:pic>
        <p:nvPicPr>
          <p:cNvPr id="28675" name="Picture 3"/>
          <p:cNvPicPr preferRelativeResize="0">
            <a:picLocks noChangeArrowheads="1"/>
          </p:cNvPicPr>
          <p:nvPr/>
        </p:nvPicPr>
        <p:blipFill>
          <a:blip r:embed="rId3" cstate="print"/>
          <a:srcRect l="781" t="3857" r="1367" b="3857"/>
          <a:stretch>
            <a:fillRect/>
          </a:stretch>
        </p:blipFill>
        <p:spPr bwMode="auto">
          <a:xfrm>
            <a:off x="3286116" y="4643446"/>
            <a:ext cx="2520000" cy="198000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28676" name="Picture 4"/>
          <p:cNvPicPr preferRelativeResize="0">
            <a:picLocks noChangeArrowheads="1"/>
          </p:cNvPicPr>
          <p:nvPr/>
        </p:nvPicPr>
        <p:blipFill>
          <a:blip r:embed="rId4" cstate="print"/>
          <a:srcRect t="3857" b="3125"/>
          <a:stretch>
            <a:fillRect/>
          </a:stretch>
        </p:blipFill>
        <p:spPr bwMode="auto">
          <a:xfrm>
            <a:off x="6143636" y="4643446"/>
            <a:ext cx="2520000" cy="198000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28677" name="Picture 5"/>
          <p:cNvPicPr preferRelativeResize="0">
            <a:picLocks noChangeArrowheads="1"/>
          </p:cNvPicPr>
          <p:nvPr/>
        </p:nvPicPr>
        <p:blipFill>
          <a:blip r:embed="rId5" cstate="print"/>
          <a:srcRect l="12500" t="18506" r="13672" b="11181"/>
          <a:stretch>
            <a:fillRect/>
          </a:stretch>
        </p:blipFill>
        <p:spPr bwMode="auto">
          <a:xfrm>
            <a:off x="357158" y="4643446"/>
            <a:ext cx="2520000" cy="198000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6"/>
          <a:srcRect l="4615" t="5769" r="6153" b="3845"/>
          <a:stretch>
            <a:fillRect/>
          </a:stretch>
        </p:blipFill>
        <p:spPr bwMode="auto">
          <a:xfrm>
            <a:off x="5214942" y="1571612"/>
            <a:ext cx="3314984" cy="2765287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https://i.pinimg.com/564x/3c/fa/78/3cfa786f9fd8087e059d51205a57e9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2999" y="-1143001"/>
            <a:ext cx="6858001" cy="9144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214290"/>
            <a:ext cx="871543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Прийоми для активізації навчально-пізнавальної діяльності:</a:t>
            </a:r>
            <a:endParaRPr lang="uk-UA" sz="4000" b="1" cap="none" spc="0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28794" y="1500174"/>
            <a:ext cx="5357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 i="1" dirty="0" smtClean="0">
                <a:latin typeface="Book Antiqua" pitchFamily="18" charset="0"/>
              </a:rPr>
              <a:t>"картки </a:t>
            </a:r>
            <a:r>
              <a:rPr lang="uk-UA" sz="3600" b="1" i="1" dirty="0" err="1" smtClean="0">
                <a:latin typeface="Book Antiqua" pitchFamily="18" charset="0"/>
              </a:rPr>
              <a:t>Домана</a:t>
            </a:r>
            <a:r>
              <a:rPr lang="uk-UA" sz="3600" b="1" i="1" dirty="0" smtClean="0">
                <a:latin typeface="Book Antiqua" pitchFamily="18" charset="0"/>
              </a:rPr>
              <a:t>"</a:t>
            </a:r>
            <a:endParaRPr lang="uk-UA" sz="3600" b="1" i="1" dirty="0"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7422" y="2143116"/>
            <a:ext cx="435771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ln w="18000">
                  <a:noFill/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 Antiqua" pitchFamily="18" charset="0"/>
              </a:rPr>
              <a:t>Завдання: визначте абстрактний чи  конкретний предмет, істота чи неістота, відміну, групу, рід, число, провідміняйте, доберіть прикметник  </a:t>
            </a:r>
            <a:endParaRPr lang="uk-UA" sz="2400" b="1" i="1" dirty="0">
              <a:ln w="18000">
                <a:noFill/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9698" name="Picture 2" descr="Картки Домана &amp;quot;Дикі тварини&amp;quot; українською Вундеркінд з пелюшок - Картки  Домана"/>
          <p:cNvPicPr preferRelativeResize="0">
            <a:picLocks noChangeArrowheads="1"/>
          </p:cNvPicPr>
          <p:nvPr/>
        </p:nvPicPr>
        <p:blipFill>
          <a:blip r:embed="rId3" cstate="print"/>
          <a:srcRect l="9857" t="13424" r="9869" b="13919"/>
          <a:stretch>
            <a:fillRect/>
          </a:stretch>
        </p:blipFill>
        <p:spPr bwMode="auto">
          <a:xfrm>
            <a:off x="6929454" y="1643050"/>
            <a:ext cx="1908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9" name="Picture 3" descr="C:\Users\MD\Desktop\ang-sviiski-tvarini-3.jpg"/>
          <p:cNvPicPr preferRelativeResize="0">
            <a:picLocks noChangeArrowheads="1"/>
          </p:cNvPicPr>
          <p:nvPr/>
        </p:nvPicPr>
        <p:blipFill>
          <a:blip r:embed="rId4"/>
          <a:srcRect l="6620" t="31127" r="51878" b="28853"/>
          <a:stretch>
            <a:fillRect/>
          </a:stretch>
        </p:blipFill>
        <p:spPr bwMode="auto">
          <a:xfrm>
            <a:off x="285720" y="1571612"/>
            <a:ext cx="1908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 descr="C:\Users\MD\Desktop\13023257.jpg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3857628"/>
            <a:ext cx="1908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1" name="Picture 5" descr="C:\Users\MD\Desktop\14291751520.jpg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0298" y="4857760"/>
            <a:ext cx="1908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2" name="Picture 6" descr="C:\Users\MD\Desktop\94a4299d0f951d1fd58228a4a50abcc4.jpg"/>
          <p:cNvPicPr preferRelativeResize="0">
            <a:picLocks noChangeArrowheads="1"/>
          </p:cNvPicPr>
          <p:nvPr/>
        </p:nvPicPr>
        <p:blipFill>
          <a:blip r:embed="rId7"/>
          <a:srcRect t="25696"/>
          <a:stretch>
            <a:fillRect/>
          </a:stretch>
        </p:blipFill>
        <p:spPr bwMode="auto">
          <a:xfrm>
            <a:off x="4714876" y="4857760"/>
            <a:ext cx="1908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3" name="Picture 7" descr="C:\Users\MD\Desktop\Kartki-Domana-MANGO.jpg"/>
          <p:cNvPicPr preferRelativeResize="0">
            <a:picLocks noChangeArrowheads="1"/>
          </p:cNvPicPr>
          <p:nvPr/>
        </p:nvPicPr>
        <p:blipFill>
          <a:blip r:embed="rId8" cstate="print"/>
          <a:srcRect l="13085" t="16367" r="15430" b="13906"/>
          <a:stretch>
            <a:fillRect/>
          </a:stretch>
        </p:blipFill>
        <p:spPr bwMode="auto">
          <a:xfrm>
            <a:off x="428596" y="4000504"/>
            <a:ext cx="1908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https://i.pinimg.com/564x/3c/fa/78/3cfa786f9fd8087e059d51205a57e9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2999" y="-1143001"/>
            <a:ext cx="6858001" cy="9144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2" y="214290"/>
            <a:ext cx="871543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Прийоми для активізації навчально-пізнавальної діяльності:</a:t>
            </a:r>
            <a:endParaRPr lang="uk-UA" sz="4000" b="1" cap="none" spc="0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28794" y="1500174"/>
            <a:ext cx="5357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 i="1" dirty="0" smtClean="0">
                <a:latin typeface="Book Antiqua" pitchFamily="18" charset="0"/>
              </a:rPr>
              <a:t>"бачено – не бачено"</a:t>
            </a:r>
            <a:endParaRPr lang="uk-UA" sz="3600" b="1" i="1" dirty="0"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7422" y="2143116"/>
            <a:ext cx="43577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ln w="18000">
                  <a:noFill/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 Antiqua" pitchFamily="18" charset="0"/>
              </a:rPr>
              <a:t>Завдання: за 30 секунд запам’ятайте терміни  та відтворіть у зошиті, дайте визначення, наведіть приклад</a:t>
            </a:r>
            <a:endParaRPr lang="uk-UA" sz="2400" b="1" i="1" dirty="0">
              <a:ln w="18000">
                <a:noFill/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 l="49219" t="27100" r="7421" b="14306"/>
          <a:stretch>
            <a:fillRect/>
          </a:stretch>
        </p:blipFill>
        <p:spPr bwMode="auto">
          <a:xfrm>
            <a:off x="428596" y="3571876"/>
            <a:ext cx="2357454" cy="2548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7" name="Picture 3"/>
          <p:cNvPicPr preferRelativeResize="0">
            <a:picLocks noChangeArrowheads="1"/>
          </p:cNvPicPr>
          <p:nvPr/>
        </p:nvPicPr>
        <p:blipFill>
          <a:blip r:embed="rId4"/>
          <a:srcRect l="49414" t="28760" r="5468" b="14844"/>
          <a:stretch>
            <a:fillRect/>
          </a:stretch>
        </p:blipFill>
        <p:spPr bwMode="auto">
          <a:xfrm>
            <a:off x="3357554" y="4143380"/>
            <a:ext cx="234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8" name="Picture 4"/>
          <p:cNvPicPr preferRelativeResize="0">
            <a:picLocks noChangeArrowheads="1"/>
          </p:cNvPicPr>
          <p:nvPr/>
        </p:nvPicPr>
        <p:blipFill>
          <a:blip r:embed="rId5"/>
          <a:srcRect l="49219" t="28027" r="7226" b="14844"/>
          <a:stretch>
            <a:fillRect/>
          </a:stretch>
        </p:blipFill>
        <p:spPr bwMode="auto">
          <a:xfrm>
            <a:off x="6500826" y="3429000"/>
            <a:ext cx="234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https://i.pinimg.com/564x/3c/fa/78/3cfa786f9fd8087e059d51205a57e9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2999" y="-1143001"/>
            <a:ext cx="6858001" cy="9144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2" y="214290"/>
            <a:ext cx="871543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Прийоми для активізації навчально-пізнавальної діяльності:</a:t>
            </a:r>
            <a:endParaRPr lang="uk-UA" sz="4000" b="1" cap="none" spc="0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28794" y="1500174"/>
            <a:ext cx="5357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 i="1" dirty="0" smtClean="0">
                <a:latin typeface="Book Antiqua" pitchFamily="18" charset="0"/>
              </a:rPr>
              <a:t>"літературне лото"</a:t>
            </a:r>
            <a:endParaRPr lang="uk-UA" sz="3600" b="1" i="1" dirty="0"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7422" y="2143116"/>
            <a:ext cx="43577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ln w="18000">
                  <a:noFill/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 Antiqua" pitchFamily="18" charset="0"/>
              </a:rPr>
              <a:t>Завдання: установіть відповідність між прізвищем письменника і його образною назвою </a:t>
            </a:r>
          </a:p>
          <a:p>
            <a:pPr algn="ctr"/>
            <a:r>
              <a:rPr lang="uk-UA" sz="2400" b="1" i="1" dirty="0" smtClean="0">
                <a:ln w="18000">
                  <a:noFill/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 Antiqua" pitchFamily="18" charset="0"/>
              </a:rPr>
              <a:t>(30 секунд)</a:t>
            </a:r>
            <a:endParaRPr lang="uk-UA" sz="2400" b="1" i="1" dirty="0">
              <a:ln w="18000">
                <a:noFill/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 l="28434" t="37741" r="51867" b="39338"/>
          <a:stretch>
            <a:fillRect/>
          </a:stretch>
        </p:blipFill>
        <p:spPr bwMode="auto">
          <a:xfrm>
            <a:off x="4643438" y="4357694"/>
            <a:ext cx="1346779" cy="125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 l="75699" t="57043" r="3906" b="26068"/>
          <a:stretch>
            <a:fillRect/>
          </a:stretch>
        </p:blipFill>
        <p:spPr bwMode="auto">
          <a:xfrm>
            <a:off x="6286512" y="3571876"/>
            <a:ext cx="1641682" cy="1087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 l="28494" t="19042" r="51867" b="62863"/>
          <a:stretch>
            <a:fillRect/>
          </a:stretch>
        </p:blipFill>
        <p:spPr bwMode="auto">
          <a:xfrm>
            <a:off x="5929322" y="5429264"/>
            <a:ext cx="1415452" cy="1043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 l="28725" t="60662" r="51867" b="19433"/>
          <a:stretch>
            <a:fillRect/>
          </a:stretch>
        </p:blipFill>
        <p:spPr bwMode="auto">
          <a:xfrm>
            <a:off x="7500958" y="4786322"/>
            <a:ext cx="1413204" cy="1159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rcRect l="76091" t="19042" r="3906" b="62259"/>
          <a:stretch>
            <a:fillRect/>
          </a:stretch>
        </p:blipFill>
        <p:spPr bwMode="auto">
          <a:xfrm>
            <a:off x="7215206" y="1428736"/>
            <a:ext cx="1309976" cy="979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 l="53734" t="38344" r="25095" b="45973"/>
          <a:stretch>
            <a:fillRect/>
          </a:stretch>
        </p:blipFill>
        <p:spPr bwMode="auto">
          <a:xfrm>
            <a:off x="500034" y="5572140"/>
            <a:ext cx="1589496" cy="941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 l="6445" t="60662" r="72952" b="19433"/>
          <a:stretch>
            <a:fillRect/>
          </a:stretch>
        </p:blipFill>
        <p:spPr bwMode="auto">
          <a:xfrm>
            <a:off x="2071670" y="3961516"/>
            <a:ext cx="2000264" cy="1545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rcRect l="56087" t="58024" r="27439" b="27268"/>
          <a:stretch>
            <a:fillRect/>
          </a:stretch>
        </p:blipFill>
        <p:spPr bwMode="auto">
          <a:xfrm>
            <a:off x="428596" y="4429132"/>
            <a:ext cx="1300172" cy="928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 l="6445" t="19042" r="72609" b="62863"/>
          <a:stretch>
            <a:fillRect/>
          </a:stretch>
        </p:blipFill>
        <p:spPr bwMode="auto">
          <a:xfrm>
            <a:off x="285720" y="1500174"/>
            <a:ext cx="1757272" cy="1214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/>
          <a:srcRect l="6445" t="37741" r="72327" b="39338"/>
          <a:stretch>
            <a:fillRect/>
          </a:stretch>
        </p:blipFill>
        <p:spPr bwMode="auto">
          <a:xfrm>
            <a:off x="714348" y="2857496"/>
            <a:ext cx="1643074" cy="1419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/>
          <a:srcRect l="76473" t="40304" r="7844" b="45973"/>
          <a:stretch>
            <a:fillRect/>
          </a:stretch>
        </p:blipFill>
        <p:spPr bwMode="auto">
          <a:xfrm>
            <a:off x="7500958" y="2571744"/>
            <a:ext cx="1428760" cy="1000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/>
          <a:srcRect l="53734" t="19042" r="25086" b="62259"/>
          <a:stretch>
            <a:fillRect/>
          </a:stretch>
        </p:blipFill>
        <p:spPr bwMode="auto">
          <a:xfrm>
            <a:off x="2571736" y="5715016"/>
            <a:ext cx="1428760" cy="1009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https://i.pinimg.com/564x/3c/fa/78/3cfa786f9fd8087e059d51205a57e9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0" y="-1143001"/>
            <a:ext cx="6858001" cy="9144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2" y="214290"/>
            <a:ext cx="87154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Граючись, навчаємося</a:t>
            </a:r>
            <a:endParaRPr lang="uk-UA" sz="4000" b="1" cap="none" spc="0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3108" y="1071546"/>
            <a:ext cx="4786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latin typeface="Book Antiqua" pitchFamily="18" charset="0"/>
              </a:rPr>
              <a:t>імітаційна гра "Де логіка?"</a:t>
            </a:r>
            <a:endParaRPr lang="uk-UA" sz="2400" b="1" i="1" dirty="0">
              <a:latin typeface="Book Antiqu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3429000"/>
            <a:ext cx="30718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latin typeface="Book Antiqua" pitchFamily="18" charset="0"/>
              </a:rPr>
              <a:t>шоу-вікторина  </a:t>
            </a:r>
          </a:p>
          <a:p>
            <a:pPr algn="ctr"/>
            <a:r>
              <a:rPr lang="uk-UA" sz="2400" b="1" i="1" dirty="0" smtClean="0">
                <a:latin typeface="Book Antiqua" pitchFamily="18" charset="0"/>
              </a:rPr>
              <a:t>"Все про здоров’я"</a:t>
            </a:r>
            <a:endParaRPr lang="uk-UA" sz="2400" b="1" i="1" dirty="0">
              <a:latin typeface="Book Antiqu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15008" y="3286124"/>
            <a:ext cx="30718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latin typeface="Book Antiqua" pitchFamily="18" charset="0"/>
              </a:rPr>
              <a:t>інтелектуальна гра-тренінг </a:t>
            </a:r>
          </a:p>
          <a:p>
            <a:pPr algn="ctr"/>
            <a:r>
              <a:rPr lang="uk-UA" sz="2400" b="1" i="1" dirty="0" smtClean="0">
                <a:latin typeface="Book Antiqua" pitchFamily="18" charset="0"/>
              </a:rPr>
              <a:t>"Це моя Україна"</a:t>
            </a:r>
            <a:endParaRPr lang="uk-UA" sz="2400" b="1" i="1" dirty="0">
              <a:latin typeface="Book Antiqua" pitchFamily="18" charset="0"/>
            </a:endParaRPr>
          </a:p>
        </p:txBody>
      </p:sp>
      <p:pic>
        <p:nvPicPr>
          <p:cNvPr id="1030" name="Picture 6" descr="Завантажене зображення"/>
          <p:cNvPicPr>
            <a:picLocks noChangeAspect="1" noChangeArrowheads="1"/>
          </p:cNvPicPr>
          <p:nvPr/>
        </p:nvPicPr>
        <p:blipFill>
          <a:blip r:embed="rId3"/>
          <a:srcRect l="11510" t="14010" r="8802" b="16849"/>
          <a:stretch>
            <a:fillRect/>
          </a:stretch>
        </p:blipFill>
        <p:spPr bwMode="auto">
          <a:xfrm>
            <a:off x="571472" y="4429132"/>
            <a:ext cx="2857520" cy="2153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7" name="Picture 13" descr="Стенд “Моя Україна” (Артикул: 3-1661) | Державна символіка | Ukra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4500570"/>
            <a:ext cx="3476107" cy="2016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9" name="AutoShape 15" descr="https://sp-ao.shortpixel.ai/client/to_webp,q_lossy,ret_img,w_1170,h_600/https:/ctdu.in.ua/wp-content/uploads/2017/05/pedchitannja-1170x600.png"/>
          <p:cNvSpPr>
            <a:spLocks noChangeAspect="1" noChangeArrowheads="1"/>
          </p:cNvSpPr>
          <p:nvPr/>
        </p:nvSpPr>
        <p:spPr bwMode="auto">
          <a:xfrm>
            <a:off x="155575" y="-2743200"/>
            <a:ext cx="11144250" cy="571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41" name="AutoShape 17" descr="https://sp-ao.shortpixel.ai/client/to_webp,q_lossy,ret_img,w_1170,h_600/https:/ctdu.in.ua/wp-content/uploads/2017/05/pedchitannja-1170x600.png"/>
          <p:cNvSpPr>
            <a:spLocks noChangeAspect="1" noChangeArrowheads="1"/>
          </p:cNvSpPr>
          <p:nvPr/>
        </p:nvSpPr>
        <p:spPr bwMode="auto">
          <a:xfrm>
            <a:off x="155575" y="-2743200"/>
            <a:ext cx="11144250" cy="571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43" name="AutoShape 19" descr="https://sp-ao.shortpixel.ai/client/to_webp,q_lossy,ret_img,w_1170,h_600/https:/ctdu.in.ua/wp-content/uploads/2017/05/pedchitannja-1170x600.png"/>
          <p:cNvSpPr>
            <a:spLocks noChangeAspect="1" noChangeArrowheads="1"/>
          </p:cNvSpPr>
          <p:nvPr/>
        </p:nvSpPr>
        <p:spPr bwMode="auto">
          <a:xfrm>
            <a:off x="155575" y="-2743200"/>
            <a:ext cx="11144250" cy="571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45" name="AutoShape 21" descr="Набір у гуртки Академії дошкільних наук – ЦТДЮ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47" name="AutoShape 23" descr="Набір у гуртки Академії дошкільних наук – ЦТДЮ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49" name="AutoShape 25" descr="Обдаровані діти – надія України | Апостолівська міська ра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51" name="AutoShape 27" descr="Обдаровані діти – надія України | Апостолівська міська ра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5" cstate="print"/>
          <a:srcRect l="12500" t="25830" r="12500" b="26562"/>
          <a:stretch>
            <a:fillRect/>
          </a:stretch>
        </p:blipFill>
        <p:spPr bwMode="auto">
          <a:xfrm>
            <a:off x="285720" y="1571612"/>
            <a:ext cx="3071834" cy="155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2" name="Picture 28" descr="C:\Users\MD\Desktop\5cecd0db7addc2247425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2857496"/>
            <a:ext cx="2822075" cy="18804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7" cstate="print"/>
          <a:srcRect l="12500" t="28027" r="13672" b="27295"/>
          <a:stretch>
            <a:fillRect/>
          </a:stretch>
        </p:blipFill>
        <p:spPr bwMode="auto">
          <a:xfrm>
            <a:off x="5643570" y="1571612"/>
            <a:ext cx="3143240" cy="152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https://i.pinimg.com/564x/3c/fa/78/3cfa786f9fd8087e059d51205a57e9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2999" y="-1143001"/>
            <a:ext cx="6858001" cy="9144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2" y="214290"/>
            <a:ext cx="87154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Досліджуючи, </a:t>
            </a:r>
            <a:r>
              <a:rPr lang="uk-UA" sz="4000" b="1" dirty="0" err="1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проєктуємо</a:t>
            </a:r>
            <a:endParaRPr lang="uk-UA" sz="4000" b="1" cap="none" spc="0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049" name="Picture 1"/>
          <p:cNvPicPr preferRelativeResize="0">
            <a:picLocks noChangeArrowheads="1"/>
          </p:cNvPicPr>
          <p:nvPr/>
        </p:nvPicPr>
        <p:blipFill>
          <a:blip r:embed="rId3" cstate="print"/>
          <a:srcRect t="3041" b="4476"/>
          <a:stretch>
            <a:fillRect/>
          </a:stretch>
        </p:blipFill>
        <p:spPr bwMode="auto">
          <a:xfrm>
            <a:off x="588894" y="1000108"/>
            <a:ext cx="234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 preferRelativeResize="0">
            <a:picLocks noChangeArrowheads="1"/>
          </p:cNvPicPr>
          <p:nvPr/>
        </p:nvPicPr>
        <p:blipFill>
          <a:blip r:embed="rId4" cstate="print"/>
          <a:srcRect t="3125" b="3125"/>
          <a:stretch>
            <a:fillRect/>
          </a:stretch>
        </p:blipFill>
        <p:spPr bwMode="auto">
          <a:xfrm>
            <a:off x="5072066" y="1000108"/>
            <a:ext cx="234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 preferRelativeResize="0">
            <a:picLocks noChangeArrowheads="1"/>
          </p:cNvPicPr>
          <p:nvPr/>
        </p:nvPicPr>
        <p:blipFill>
          <a:blip r:embed="rId5" cstate="print"/>
          <a:srcRect t="3857" b="3857"/>
          <a:stretch>
            <a:fillRect/>
          </a:stretch>
        </p:blipFill>
        <p:spPr bwMode="auto">
          <a:xfrm>
            <a:off x="2571736" y="2285992"/>
            <a:ext cx="234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 preferRelativeResize="0">
            <a:picLocks noChangeArrowheads="1"/>
          </p:cNvPicPr>
          <p:nvPr/>
        </p:nvPicPr>
        <p:blipFill>
          <a:blip r:embed="rId6" cstate="print"/>
          <a:srcRect t="3857" r="781" b="3857"/>
          <a:stretch>
            <a:fillRect/>
          </a:stretch>
        </p:blipFill>
        <p:spPr bwMode="auto">
          <a:xfrm>
            <a:off x="6572264" y="2571744"/>
            <a:ext cx="234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7" name="AutoShape 9" descr="IMG_14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59" name="AutoShape 11" descr="IMG_14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7" cstate="print"/>
          <a:srcRect t="3857" b="3857"/>
          <a:stretch>
            <a:fillRect/>
          </a:stretch>
        </p:blipFill>
        <p:spPr bwMode="auto">
          <a:xfrm>
            <a:off x="4143372" y="3429000"/>
            <a:ext cx="234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 preferRelativeResize="0">
            <a:picLocks noChangeArrowheads="1"/>
          </p:cNvPicPr>
          <p:nvPr/>
        </p:nvPicPr>
        <p:blipFill>
          <a:blip r:embed="rId8" cstate="print"/>
          <a:srcRect t="3125" b="3857"/>
          <a:stretch>
            <a:fillRect/>
          </a:stretch>
        </p:blipFill>
        <p:spPr bwMode="auto">
          <a:xfrm>
            <a:off x="428596" y="3429000"/>
            <a:ext cx="234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0" name="Picture 12" descr="C:\Users\MD\Downloads\IMG_149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14480" y="4857760"/>
            <a:ext cx="2214577" cy="172066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 t="2929" b="4052"/>
          <a:stretch>
            <a:fillRect/>
          </a:stretch>
        </p:blipFill>
        <p:spPr bwMode="auto">
          <a:xfrm>
            <a:off x="6143636" y="4714884"/>
            <a:ext cx="2543984" cy="1893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564x/3c/fa/78/3cfa786f9fd8087e059d51205a57e9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2999" y="-1143001"/>
            <a:ext cx="6858001" cy="9144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17" name="Содержимое 16"/>
          <p:cNvGraphicFramePr>
            <a:graphicFrameLocks noGrp="1"/>
          </p:cNvGraphicFramePr>
          <p:nvPr>
            <p:ph idx="1"/>
          </p:nvPr>
        </p:nvGraphicFramePr>
        <p:xfrm>
          <a:off x="428596" y="1571612"/>
          <a:ext cx="5500726" cy="4557242"/>
        </p:xfrm>
        <a:graphic>
          <a:graphicData uri="http://schemas.openxmlformats.org/drawingml/2006/table">
            <a:tbl>
              <a:tblPr/>
              <a:tblGrid>
                <a:gridCol w="1344795"/>
                <a:gridCol w="775027"/>
                <a:gridCol w="952012"/>
                <a:gridCol w="928694"/>
                <a:gridCol w="785818"/>
                <a:gridCol w="714380"/>
              </a:tblGrid>
              <a:tr h="19925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latin typeface="Times New Roman"/>
                          <a:ea typeface="Calibri"/>
                          <a:cs typeface="Times New Roman"/>
                        </a:rPr>
                        <a:t>П.І.П</a:t>
                      </a:r>
                      <a:endParaRPr lang="uk-UA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93" marR="556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latin typeface="Times New Roman"/>
                          <a:ea typeface="Calibri"/>
                          <a:cs typeface="Times New Roman"/>
                        </a:rPr>
                        <a:t>Критерії оцінювання на етапах уроку</a:t>
                      </a:r>
                      <a:endParaRPr lang="uk-UA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93" marR="556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85395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Times New Roman"/>
                          <a:ea typeface="Calibri"/>
                          <a:cs typeface="Times New Roman"/>
                        </a:rPr>
                        <a:t>Мотивація навчальної діяльності</a:t>
                      </a:r>
                      <a:endParaRPr lang="uk-UA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93" marR="556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Times New Roman"/>
                          <a:ea typeface="Calibri"/>
                          <a:cs typeface="Times New Roman"/>
                        </a:rPr>
                        <a:t>Актуалізація опорних знань учнів</a:t>
                      </a:r>
                      <a:endParaRPr lang="uk-UA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93" marR="556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Times New Roman"/>
                          <a:ea typeface="Calibri"/>
                          <a:cs typeface="Times New Roman"/>
                        </a:rPr>
                        <a:t>Виконання домашнього завдання</a:t>
                      </a:r>
                      <a:endParaRPr lang="uk-UA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93" marR="556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Times New Roman"/>
                          <a:ea typeface="Calibri"/>
                          <a:cs typeface="Times New Roman"/>
                        </a:rPr>
                        <a:t>Освоєння теми (виконання системи завдань)</a:t>
                      </a:r>
                      <a:endParaRPr lang="uk-UA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93" marR="556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smtClean="0">
                          <a:latin typeface="Times New Roman"/>
                          <a:ea typeface="Calibri"/>
                          <a:cs typeface="Times New Roman"/>
                        </a:rPr>
                        <a:t>Підсумок уроку. Рефлексія</a:t>
                      </a:r>
                      <a:endParaRPr lang="uk-UA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93" marR="556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9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latin typeface="Times New Roman"/>
                          <a:ea typeface="Calibri"/>
                          <a:cs typeface="Times New Roman"/>
                        </a:rPr>
                        <a:t>Андріяшик</a:t>
                      </a:r>
                      <a:r>
                        <a:rPr lang="uk-UA" sz="1000" dirty="0">
                          <a:latin typeface="Times New Roman"/>
                          <a:ea typeface="Calibri"/>
                          <a:cs typeface="Times New Roman"/>
                        </a:rPr>
                        <a:t> Ізабелла</a:t>
                      </a:r>
                      <a:endParaRPr lang="uk-UA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9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Times New Roman"/>
                          <a:ea typeface="Calibri"/>
                          <a:cs typeface="Times New Roman"/>
                        </a:rPr>
                        <a:t>Бурлацька Олеся</a:t>
                      </a:r>
                      <a:endParaRPr lang="uk-UA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9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Times New Roman"/>
                          <a:ea typeface="Calibri"/>
                          <a:cs typeface="Times New Roman"/>
                        </a:rPr>
                        <a:t>Владика Анастасія</a:t>
                      </a:r>
                      <a:endParaRPr lang="uk-UA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9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Times New Roman"/>
                          <a:ea typeface="Calibri"/>
                          <a:cs typeface="Times New Roman"/>
                        </a:rPr>
                        <a:t>Вовк Софія</a:t>
                      </a:r>
                      <a:endParaRPr lang="uk-UA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9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Times New Roman"/>
                          <a:ea typeface="Calibri"/>
                          <a:cs typeface="Times New Roman"/>
                        </a:rPr>
                        <a:t>Дитко Анастасія</a:t>
                      </a:r>
                      <a:endParaRPr lang="uk-UA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9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latin typeface="Times New Roman"/>
                          <a:ea typeface="Calibri"/>
                          <a:cs typeface="Times New Roman"/>
                        </a:rPr>
                        <a:t>Ковалишин</a:t>
                      </a:r>
                      <a:r>
                        <a:rPr lang="uk-UA" sz="1000" dirty="0">
                          <a:latin typeface="Times New Roman"/>
                          <a:ea typeface="Calibri"/>
                          <a:cs typeface="Times New Roman"/>
                        </a:rPr>
                        <a:t> Максим</a:t>
                      </a:r>
                      <a:endParaRPr lang="uk-UA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9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Times New Roman"/>
                          <a:ea typeface="Calibri"/>
                          <a:cs typeface="Times New Roman"/>
                        </a:rPr>
                        <a:t>Лазірко Олександр</a:t>
                      </a:r>
                      <a:endParaRPr lang="uk-UA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41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Times New Roman"/>
                          <a:ea typeface="Calibri"/>
                          <a:cs typeface="Times New Roman"/>
                        </a:rPr>
                        <a:t>Николаїшин Володимир</a:t>
                      </a:r>
                      <a:endParaRPr lang="uk-UA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9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Times New Roman"/>
                          <a:ea typeface="Calibri"/>
                          <a:cs typeface="Times New Roman"/>
                        </a:rPr>
                        <a:t>Півторак Вадим</a:t>
                      </a:r>
                      <a:endParaRPr lang="uk-UA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9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latin typeface="Times New Roman"/>
                          <a:ea typeface="Calibri"/>
                          <a:cs typeface="Times New Roman"/>
                        </a:rPr>
                        <a:t>Півторак</a:t>
                      </a:r>
                      <a:r>
                        <a:rPr lang="uk-UA" sz="1000" dirty="0">
                          <a:latin typeface="Times New Roman"/>
                          <a:ea typeface="Calibri"/>
                          <a:cs typeface="Times New Roman"/>
                        </a:rPr>
                        <a:t> Юлія</a:t>
                      </a:r>
                      <a:endParaRPr lang="uk-UA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9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latin typeface="Times New Roman"/>
                          <a:ea typeface="Calibri"/>
                          <a:cs typeface="Times New Roman"/>
                        </a:rPr>
                        <a:t>Піхо</a:t>
                      </a:r>
                      <a:r>
                        <a:rPr lang="uk-UA" sz="1000" dirty="0">
                          <a:latin typeface="Times New Roman"/>
                          <a:ea typeface="Calibri"/>
                          <a:cs typeface="Times New Roman"/>
                        </a:rPr>
                        <a:t> Аліна</a:t>
                      </a:r>
                      <a:endParaRPr lang="uk-UA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9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latin typeface="Times New Roman"/>
                          <a:ea typeface="Calibri"/>
                          <a:cs typeface="Times New Roman"/>
                        </a:rPr>
                        <a:t>Саламон</a:t>
                      </a:r>
                      <a:r>
                        <a:rPr lang="uk-UA" sz="1000" dirty="0">
                          <a:latin typeface="Times New Roman"/>
                          <a:ea typeface="Calibri"/>
                          <a:cs typeface="Times New Roman"/>
                        </a:rPr>
                        <a:t> Ігор</a:t>
                      </a:r>
                      <a:endParaRPr lang="uk-UA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9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latin typeface="Times New Roman"/>
                          <a:ea typeface="Calibri"/>
                          <a:cs typeface="Times New Roman"/>
                        </a:rPr>
                        <a:t>Сарабун</a:t>
                      </a:r>
                      <a:r>
                        <a:rPr lang="uk-UA" sz="1000" dirty="0">
                          <a:latin typeface="Times New Roman"/>
                          <a:ea typeface="Calibri"/>
                          <a:cs typeface="Times New Roman"/>
                        </a:rPr>
                        <a:t> Олександр</a:t>
                      </a:r>
                      <a:endParaRPr lang="uk-UA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9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latin typeface="Times New Roman"/>
                          <a:ea typeface="Calibri"/>
                          <a:cs typeface="Times New Roman"/>
                        </a:rPr>
                        <a:t>Скорохід</a:t>
                      </a:r>
                      <a:r>
                        <a:rPr lang="uk-UA" sz="1000" dirty="0">
                          <a:latin typeface="Times New Roman"/>
                          <a:ea typeface="Calibri"/>
                          <a:cs typeface="Times New Roman"/>
                        </a:rPr>
                        <a:t> Олександр</a:t>
                      </a:r>
                      <a:endParaRPr lang="uk-UA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9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Times New Roman"/>
                          <a:ea typeface="Calibri"/>
                          <a:cs typeface="Times New Roman"/>
                        </a:rPr>
                        <a:t>Скрипник Давид</a:t>
                      </a:r>
                      <a:endParaRPr lang="uk-UA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41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latin typeface="Times New Roman"/>
                          <a:ea typeface="Calibri"/>
                          <a:cs typeface="Times New Roman"/>
                        </a:rPr>
                        <a:t>Шмигельська</a:t>
                      </a:r>
                      <a:r>
                        <a:rPr lang="uk-UA" sz="1000" dirty="0">
                          <a:latin typeface="Times New Roman"/>
                          <a:ea typeface="Calibri"/>
                          <a:cs typeface="Times New Roman"/>
                        </a:rPr>
                        <a:t> Валентина</a:t>
                      </a:r>
                      <a:endParaRPr lang="uk-UA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693" marR="55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14282" y="214290"/>
            <a:ext cx="871543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Використовую на уроках таблиці оцінювання такого типу:</a:t>
            </a:r>
            <a:endParaRPr lang="uk-UA" sz="4000" b="1" cap="none" spc="0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057" name="AutoShape 9" descr="IMG_14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59" name="AutoShape 11" descr="IMG_14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6072198" y="3929066"/>
          <a:ext cx="2557780" cy="981456"/>
        </p:xfrm>
        <a:graphic>
          <a:graphicData uri="http://schemas.openxmlformats.org/drawingml/2006/table">
            <a:tbl>
              <a:tblPr/>
              <a:tblGrid>
                <a:gridCol w="854710"/>
                <a:gridCol w="170307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високий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достатній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середній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початковий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564x/3c/fa/78/3cfa786f9fd8087e059d51205a57e9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2999" y="-1143001"/>
            <a:ext cx="6858001" cy="9144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2" y="142852"/>
            <a:ext cx="87154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Порівняльна таблиця середнього бала класу за підсумками річного оцінювання</a:t>
            </a:r>
            <a:endParaRPr lang="uk-UA" sz="3600" b="1" cap="none" spc="0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057" name="AutoShape 9" descr="IMG_14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59" name="AutoShape 11" descr="IMG_14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571604" y="1428736"/>
          <a:ext cx="6096001" cy="2300712"/>
        </p:xfrm>
        <a:graphic>
          <a:graphicData uri="http://schemas.openxmlformats.org/drawingml/2006/table">
            <a:tbl>
              <a:tblPr/>
              <a:tblGrid>
                <a:gridCol w="859151"/>
                <a:gridCol w="616429"/>
                <a:gridCol w="616429"/>
                <a:gridCol w="615808"/>
                <a:gridCol w="615808"/>
                <a:gridCol w="692784"/>
                <a:gridCol w="692784"/>
                <a:gridCol w="693404"/>
                <a:gridCol w="693404"/>
              </a:tblGrid>
              <a:tr h="284354">
                <a:tc rowSpan="3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100" b="1" i="1" dirty="0">
                          <a:solidFill>
                            <a:srgbClr val="0F243E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Навчальний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100" b="1" i="1" dirty="0">
                          <a:solidFill>
                            <a:srgbClr val="0F243E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рік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100" b="1" i="1" dirty="0">
                          <a:solidFill>
                            <a:srgbClr val="0F243E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Розподіл учнів за рівнями навчальних досягнень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1326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100" b="1" i="1" dirty="0">
                          <a:solidFill>
                            <a:srgbClr val="984806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Мова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100" b="1" i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Література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3090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100" i="0">
                          <a:solidFill>
                            <a:srgbClr val="943634"/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К-сть учнів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uk-UA" sz="1100" i="0">
                          <a:solidFill>
                            <a:srgbClr val="FF0000"/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Високий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100" i="0" dirty="0">
                          <a:solidFill>
                            <a:srgbClr val="006600"/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Достатній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100" i="0" dirty="0">
                          <a:solidFill>
                            <a:srgbClr val="7030A0"/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Середній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100" i="0" dirty="0" err="1">
                          <a:solidFill>
                            <a:srgbClr val="943634"/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К-сть</a:t>
                      </a:r>
                      <a:r>
                        <a:rPr lang="uk-UA" sz="1100" i="0" dirty="0">
                          <a:solidFill>
                            <a:srgbClr val="943634"/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 учнів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uk-UA" sz="1100" i="0">
                          <a:solidFill>
                            <a:srgbClr val="FF0000"/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Високий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100" i="0">
                          <a:solidFill>
                            <a:srgbClr val="006600"/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Достатній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100" i="0">
                          <a:solidFill>
                            <a:srgbClr val="7030A0"/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Середній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861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100" b="1" i="1">
                          <a:solidFill>
                            <a:srgbClr val="0F243E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2018-2019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632423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29,6%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0066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0066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44,4%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26,0%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solidFill>
                            <a:srgbClr val="632423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51,9%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0066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0066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33,3%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14,8%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861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100" b="1" i="1">
                          <a:solidFill>
                            <a:srgbClr val="0F243E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2019-2020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632423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44,4%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0066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0066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33,3%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22,3%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632423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66,6%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solidFill>
                            <a:srgbClr val="0066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solidFill>
                            <a:srgbClr val="0066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22,3%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11,1%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861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100" b="1" i="1">
                          <a:solidFill>
                            <a:srgbClr val="0F243E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2020-2021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632423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17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58,8%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0066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0066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29,4%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11,8%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632423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17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76,4%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solidFill>
                            <a:srgbClr val="0066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solidFill>
                            <a:srgbClr val="0066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11,8%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11,8%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43" marR="67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dbl" algn="ctr">
                      <a:solidFill>
                        <a:srgbClr val="318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724" name="WordArt 4"/>
          <p:cNvSpPr>
            <a:spLocks noChangeArrowheads="1" noChangeShapeType="1" noTextEdit="1"/>
          </p:cNvSpPr>
          <p:nvPr/>
        </p:nvSpPr>
        <p:spPr bwMode="auto">
          <a:xfrm rot="16200000">
            <a:off x="-142900" y="4929192"/>
            <a:ext cx="2181225" cy="323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uk-UA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548DD4"/>
                </a:solidFill>
                <a:effectLst/>
                <a:latin typeface="Garamond"/>
              </a:rPr>
              <a:t>Українська мова</a:t>
            </a:r>
            <a:endParaRPr lang="uk-UA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548DD4"/>
              </a:solidFill>
              <a:effectLst/>
              <a:latin typeface="Garamond"/>
            </a:endParaRPr>
          </a:p>
        </p:txBody>
      </p:sp>
      <p:sp>
        <p:nvSpPr>
          <p:cNvPr id="30723" name="WordArt 3"/>
          <p:cNvSpPr>
            <a:spLocks noChangeArrowheads="1" noChangeShapeType="1" noTextEdit="1"/>
          </p:cNvSpPr>
          <p:nvPr/>
        </p:nvSpPr>
        <p:spPr bwMode="auto">
          <a:xfrm rot="16200000">
            <a:off x="4286256" y="5072066"/>
            <a:ext cx="2590800" cy="304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uk-UA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548DD4"/>
                </a:solidFill>
                <a:effectLst/>
                <a:latin typeface="Garamond"/>
              </a:rPr>
              <a:t>Українська література</a:t>
            </a:r>
            <a:endParaRPr lang="uk-UA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548DD4"/>
              </a:solidFill>
              <a:effectLst/>
              <a:latin typeface="Garamond"/>
            </a:endParaRPr>
          </a:p>
        </p:txBody>
      </p:sp>
      <p:graphicFrame>
        <p:nvGraphicFramePr>
          <p:cNvPr id="13" name="Объект 3"/>
          <p:cNvGraphicFramePr>
            <a:graphicFrameLocks/>
          </p:cNvGraphicFramePr>
          <p:nvPr/>
        </p:nvGraphicFramePr>
        <p:xfrm>
          <a:off x="1285852" y="3857628"/>
          <a:ext cx="274541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Объект 4"/>
          <p:cNvGraphicFramePr>
            <a:graphicFrameLocks/>
          </p:cNvGraphicFramePr>
          <p:nvPr/>
        </p:nvGraphicFramePr>
        <p:xfrm>
          <a:off x="5857884" y="3857628"/>
          <a:ext cx="2628457" cy="2756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  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1085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</a:t>
            </a:r>
            <a:endParaRPr kumimoji="0" lang="uk-UA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838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0" y="6600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https://i.pinimg.com/564x/3c/fa/78/3cfa786f9fd8087e059d51205a57e9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2999" y="-1143001"/>
            <a:ext cx="6858001" cy="9144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2" y="214290"/>
            <a:ext cx="87154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Методичні посібники</a:t>
            </a:r>
            <a:endParaRPr lang="uk-UA" sz="4000" b="1" cap="none" spc="0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057" name="AutoShape 9" descr="IMG_14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59" name="AutoShape 11" descr="IMG_14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l="9375" t="19775" r="9765" b="9912"/>
          <a:stretch>
            <a:fillRect/>
          </a:stretch>
        </p:blipFill>
        <p:spPr bwMode="auto">
          <a:xfrm>
            <a:off x="2500298" y="1071546"/>
            <a:ext cx="4214842" cy="2932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/>
          <a:srcRect l="14844" t="17041" r="50000" b="20703"/>
          <a:stretch>
            <a:fillRect/>
          </a:stretch>
        </p:blipFill>
        <p:spPr bwMode="auto">
          <a:xfrm rot="20553157">
            <a:off x="883664" y="2925118"/>
            <a:ext cx="2402993" cy="3404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/>
          <a:srcRect l="14843" t="17773" r="50586" b="20703"/>
          <a:stretch>
            <a:fillRect/>
          </a:stretch>
        </p:blipFill>
        <p:spPr bwMode="auto">
          <a:xfrm rot="1411655">
            <a:off x="5789867" y="2975944"/>
            <a:ext cx="2369817" cy="3373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i.pinimg.com/564x/3c/fa/78/3cfa786f9fd8087e059d51205a57e9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2999" y="-1143001"/>
            <a:ext cx="6858001" cy="9144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2976" y="214290"/>
            <a:ext cx="70723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Тема, над якою працюю</a:t>
            </a:r>
            <a:endParaRPr lang="uk-UA" sz="4000" b="1" cap="none" spc="0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714356"/>
            <a:ext cx="8358246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317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uk-UA" sz="2400" b="1" i="1" cap="none" spc="0" dirty="0" smtClean="0">
              <a:ln w="3155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entury Schoolbook" pitchFamily="18" charset="0"/>
              <a:ea typeface="Cambria Math" pitchFamily="18" charset="0"/>
            </a:endParaRPr>
          </a:p>
          <a:p>
            <a:pPr algn="ctr"/>
            <a:r>
              <a:rPr lang="uk-UA" sz="3200" b="1" i="1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Black" pitchFamily="34" charset="0"/>
                <a:ea typeface="Cambria Math" pitchFamily="18" charset="0"/>
              </a:rPr>
              <a:t>"</a:t>
            </a:r>
            <a:r>
              <a:rPr lang="uk-UA" sz="3200" b="1" i="1" cap="none" spc="0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Black" pitchFamily="34" charset="0"/>
                <a:ea typeface="Cambria Math" pitchFamily="18" charset="0"/>
              </a:rPr>
              <a:t>Інноваційні технології на уроках української мови та літератури".</a:t>
            </a:r>
            <a:endParaRPr lang="uk-UA" sz="3200" b="1" i="1" dirty="0" smtClean="0">
              <a:ln w="3155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 Black" pitchFamily="34" charset="0"/>
              <a:ea typeface="Cambria Math" pitchFamily="18" charset="0"/>
            </a:endParaRPr>
          </a:p>
          <a:p>
            <a:pPr algn="ctr"/>
            <a:endParaRPr lang="uk-UA" sz="2400" b="1" i="1" cap="none" spc="0" dirty="0">
              <a:ln w="3155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entury Schoolbook" pitchFamily="18" charset="0"/>
              <a:ea typeface="Cambria Math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5984" y="2428868"/>
            <a:ext cx="4500594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317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uk-UA" sz="2400" b="1" i="1" cap="none" spc="0" dirty="0" smtClean="0">
              <a:ln w="3155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entury Schoolbook" pitchFamily="18" charset="0"/>
              <a:ea typeface="Cambria Math" pitchFamily="18" charset="0"/>
            </a:endParaRPr>
          </a:p>
          <a:p>
            <a:pPr algn="ctr"/>
            <a:r>
              <a:rPr lang="uk-UA" sz="2400" b="1" i="1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Європейське суспільство</a:t>
            </a:r>
          </a:p>
          <a:p>
            <a:pPr algn="ctr"/>
            <a:endParaRPr lang="uk-UA" sz="2400" b="1" i="1" cap="none" spc="0" dirty="0">
              <a:ln w="3155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entury Schoolbook" pitchFamily="18" charset="0"/>
              <a:ea typeface="Cambria Math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4143380"/>
            <a:ext cx="321471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317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uk-UA" sz="2400" b="1" i="1" cap="none" spc="0" dirty="0" smtClean="0">
              <a:ln w="3155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entury Schoolbook" pitchFamily="18" charset="0"/>
              <a:ea typeface="Cambria Math" pitchFamily="18" charset="0"/>
            </a:endParaRPr>
          </a:p>
          <a:p>
            <a:pPr algn="ctr"/>
            <a:r>
              <a:rPr lang="uk-UA" sz="2400" i="1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освіченого </a:t>
            </a:r>
            <a:r>
              <a:rPr lang="uk-UA" sz="2400" i="1" cap="none" spc="0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загалу</a:t>
            </a:r>
            <a:endParaRPr lang="uk-UA" sz="2400" i="1" dirty="0" smtClean="0">
              <a:ln w="3155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entury Schoolbook" pitchFamily="18" charset="0"/>
              <a:ea typeface="Cambria Math" pitchFamily="18" charset="0"/>
            </a:endParaRPr>
          </a:p>
          <a:p>
            <a:pPr algn="ctr"/>
            <a:endParaRPr lang="uk-UA" sz="2400" b="1" i="1" cap="none" spc="0" dirty="0">
              <a:ln w="3155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entury Schoolbook" pitchFamily="18" charset="0"/>
              <a:ea typeface="Cambria Math" pitchFamily="18" charset="0"/>
            </a:endParaRPr>
          </a:p>
        </p:txBody>
      </p:sp>
      <p:cxnSp>
        <p:nvCxnSpPr>
          <p:cNvPr id="11" name="Прямая со стрелкой 10"/>
          <p:cNvCxnSpPr>
            <a:stCxn id="6" idx="2"/>
          </p:cNvCxnSpPr>
          <p:nvPr/>
        </p:nvCxnSpPr>
        <p:spPr>
          <a:xfrm rot="5400000">
            <a:off x="2618257" y="2511107"/>
            <a:ext cx="799935" cy="30361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5643570" y="4286256"/>
            <a:ext cx="321471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317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uk-UA" sz="2400" b="1" i="1" cap="none" spc="0" dirty="0" smtClean="0">
              <a:ln w="3155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entury Schoolbook" pitchFamily="18" charset="0"/>
              <a:ea typeface="Cambria Math" pitchFamily="18" charset="0"/>
            </a:endParaRPr>
          </a:p>
          <a:p>
            <a:pPr algn="ctr"/>
            <a:r>
              <a:rPr lang="uk-UA" sz="2400" i="1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високої культури</a:t>
            </a:r>
          </a:p>
          <a:p>
            <a:pPr algn="ctr"/>
            <a:endParaRPr lang="uk-UA" sz="2400" b="1" i="1" cap="none" spc="0" dirty="0">
              <a:ln w="3155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entury Schoolbook" pitchFamily="18" charset="0"/>
              <a:ea typeface="Cambria Math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28926" y="5072074"/>
            <a:ext cx="3071834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317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uk-UA" sz="2400" b="1" i="1" cap="none" spc="0" dirty="0" smtClean="0">
              <a:ln w="3155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entury Schoolbook" pitchFamily="18" charset="0"/>
              <a:ea typeface="Cambria Math" pitchFamily="18" charset="0"/>
            </a:endParaRPr>
          </a:p>
          <a:p>
            <a:pPr algn="ctr"/>
            <a:r>
              <a:rPr lang="uk-UA" sz="2400" i="1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рівних можливостей</a:t>
            </a:r>
          </a:p>
          <a:p>
            <a:pPr algn="ctr"/>
            <a:endParaRPr lang="uk-UA" sz="2400" b="1" i="1" cap="none" spc="0" dirty="0">
              <a:ln w="3155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entury Schoolbook" pitchFamily="18" charset="0"/>
              <a:ea typeface="Cambria Math" pitchFamily="18" charset="0"/>
            </a:endParaRPr>
          </a:p>
        </p:txBody>
      </p:sp>
      <p:cxnSp>
        <p:nvCxnSpPr>
          <p:cNvPr id="18" name="Прямая со стрелкой 17"/>
          <p:cNvCxnSpPr>
            <a:stCxn id="6" idx="2"/>
          </p:cNvCxnSpPr>
          <p:nvPr/>
        </p:nvCxnSpPr>
        <p:spPr>
          <a:xfrm rot="5400000">
            <a:off x="3725546" y="4404214"/>
            <a:ext cx="1585753" cy="357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6" idx="2"/>
          </p:cNvCxnSpPr>
          <p:nvPr/>
        </p:nvCxnSpPr>
        <p:spPr>
          <a:xfrm rot="16200000" flipH="1">
            <a:off x="5475776" y="2689701"/>
            <a:ext cx="871373" cy="27503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2" name="AutoShape 2" descr="ЄС - векторний кліпарт - artalbum.org.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484" name="AutoShape 4" descr="Кліпарт стрічка Україна-Європ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485" name="Picture 5" descr="C:\Users\MD\Desktop\ribbon_Ukraine_E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38025">
            <a:off x="6994447" y="2090051"/>
            <a:ext cx="1215211" cy="1984844"/>
          </a:xfrm>
          <a:prstGeom prst="rect">
            <a:avLst/>
          </a:prstGeom>
          <a:noFill/>
        </p:spPr>
      </p:pic>
      <p:pic>
        <p:nvPicPr>
          <p:cNvPr id="30" name="Picture 5" descr="C:\Users\MD\Desktop\ribbon_Ukraine_E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161975" flipH="1">
            <a:off x="984940" y="2086045"/>
            <a:ext cx="1185013" cy="1935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i.pinimg.com/564x/3c/fa/78/3cfa786f9fd8087e059d51205a57e9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2999" y="-1143001"/>
            <a:ext cx="6858001" cy="9144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2976" y="214290"/>
            <a:ext cx="70723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Завдання сучасної школи:</a:t>
            </a:r>
            <a:endParaRPr lang="uk-UA" sz="4000" b="1" cap="none" spc="0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5852" y="928670"/>
            <a:ext cx="6500858" cy="3046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317500"/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endParaRPr lang="uk-UA" sz="2400" b="1" i="1" cap="none" spc="0" dirty="0" smtClean="0">
              <a:ln w="3155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entury Schoolbook" pitchFamily="18" charset="0"/>
              <a:ea typeface="Cambria Math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uk-UA" sz="2000" b="1" i="1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допомогти розкрити та розвинути здібності, таланти і можливості кожної дитини на основі партнерства між учителем, учнем і батьками</a:t>
            </a:r>
            <a:endParaRPr lang="uk-UA" sz="3600" b="1" i="1" dirty="0" smtClean="0">
              <a:ln w="3155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entury Schoolbook" pitchFamily="18" charset="0"/>
              <a:ea typeface="Cambria Math" pitchFamily="18" charset="0"/>
            </a:endParaRPr>
          </a:p>
          <a:p>
            <a:pPr algn="ctr">
              <a:lnSpc>
                <a:spcPct val="150000"/>
              </a:lnSpc>
            </a:pPr>
            <a:endParaRPr lang="uk-UA" sz="2400" b="1" i="1" cap="none" spc="0" dirty="0">
              <a:ln w="3155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entury Schoolbook" pitchFamily="18" charset="0"/>
              <a:ea typeface="Cambria Math" pitchFamily="18" charset="0"/>
            </a:endParaRPr>
          </a:p>
        </p:txBody>
      </p:sp>
      <p:sp>
        <p:nvSpPr>
          <p:cNvPr id="20482" name="AutoShape 2" descr="ЄС - векторний кліпарт - artalbum.org.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484" name="AutoShape 4" descr="Кліпарт стрічка Україна-Європ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508" name="AutoShape 4" descr="Родители мультяшны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" name="Picture 2" descr="Учитель 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4357694"/>
            <a:ext cx="1359026" cy="2285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MD\Desktop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3786190"/>
            <a:ext cx="2162175" cy="211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Родители клипарт (70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786190"/>
            <a:ext cx="2076450" cy="1895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4" name="Скругленная соединительная линия 13"/>
          <p:cNvCxnSpPr/>
          <p:nvPr/>
        </p:nvCxnSpPr>
        <p:spPr>
          <a:xfrm rot="10800000" flipV="1">
            <a:off x="5072066" y="5214950"/>
            <a:ext cx="1428760" cy="928694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Скругленная соединительная линия 15"/>
          <p:cNvCxnSpPr/>
          <p:nvPr/>
        </p:nvCxnSpPr>
        <p:spPr>
          <a:xfrm>
            <a:off x="2428860" y="5214950"/>
            <a:ext cx="1285884" cy="1000132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Скругленная соединительная линия 17"/>
          <p:cNvCxnSpPr/>
          <p:nvPr/>
        </p:nvCxnSpPr>
        <p:spPr>
          <a:xfrm>
            <a:off x="2428860" y="4071942"/>
            <a:ext cx="4000528" cy="1588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564x/3c/fa/78/3cfa786f9fd8087e059d51205a57e9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0" y="-1428776"/>
            <a:ext cx="6858001" cy="9144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00100" y="2357430"/>
            <a:ext cx="70723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Сучасний учитель – умотивований учитель </a:t>
            </a:r>
            <a:endParaRPr lang="uk-UA" sz="4000" b="1" cap="none" spc="0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429388" y="1571612"/>
            <a:ext cx="2428892" cy="1143008"/>
          </a:xfrm>
          <a:prstGeom prst="ellipse">
            <a:avLst/>
          </a:prstGeom>
          <a:solidFill>
            <a:schemeClr val="bg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кмітливий</a:t>
            </a:r>
            <a:endParaRPr lang="uk-UA" dirty="0"/>
          </a:p>
        </p:txBody>
      </p:sp>
      <p:sp>
        <p:nvSpPr>
          <p:cNvPr id="11" name="Овал 10"/>
          <p:cNvSpPr/>
          <p:nvPr/>
        </p:nvSpPr>
        <p:spPr>
          <a:xfrm>
            <a:off x="3000364" y="1214422"/>
            <a:ext cx="3143272" cy="714380"/>
          </a:xfrm>
          <a:prstGeom prst="ellipse">
            <a:avLst/>
          </a:prstGeom>
          <a:solidFill>
            <a:schemeClr val="bg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підприємливий</a:t>
            </a:r>
            <a:endParaRPr lang="uk-UA" dirty="0"/>
          </a:p>
        </p:txBody>
      </p:sp>
      <p:sp>
        <p:nvSpPr>
          <p:cNvPr id="13" name="Овал 12"/>
          <p:cNvSpPr/>
          <p:nvPr/>
        </p:nvSpPr>
        <p:spPr>
          <a:xfrm>
            <a:off x="6715108" y="3929066"/>
            <a:ext cx="2214610" cy="1143008"/>
          </a:xfrm>
          <a:prstGeom prst="ellipse">
            <a:avLst/>
          </a:prstGeom>
          <a:solidFill>
            <a:schemeClr val="bg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працює в команді</a:t>
            </a:r>
            <a:endParaRPr lang="uk-UA" dirty="0"/>
          </a:p>
        </p:txBody>
      </p:sp>
      <p:sp>
        <p:nvSpPr>
          <p:cNvPr id="15" name="Овал 14"/>
          <p:cNvSpPr/>
          <p:nvPr/>
        </p:nvSpPr>
        <p:spPr>
          <a:xfrm>
            <a:off x="2714612" y="5500702"/>
            <a:ext cx="3429024" cy="714380"/>
          </a:xfrm>
          <a:prstGeom prst="ellipse">
            <a:avLst/>
          </a:prstGeom>
          <a:solidFill>
            <a:schemeClr val="bg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цілеспрямований</a:t>
            </a:r>
            <a:endParaRPr lang="uk-UA" dirty="0"/>
          </a:p>
        </p:txBody>
      </p:sp>
      <p:sp>
        <p:nvSpPr>
          <p:cNvPr id="20" name="Овал 19"/>
          <p:cNvSpPr/>
          <p:nvPr/>
        </p:nvSpPr>
        <p:spPr>
          <a:xfrm>
            <a:off x="214282" y="5715016"/>
            <a:ext cx="2428892" cy="785818"/>
          </a:xfrm>
          <a:prstGeom prst="ellipse">
            <a:avLst/>
          </a:prstGeom>
          <a:solidFill>
            <a:schemeClr val="bg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креативний </a:t>
            </a:r>
            <a:endParaRPr lang="uk-UA" dirty="0"/>
          </a:p>
        </p:txBody>
      </p:sp>
      <p:sp>
        <p:nvSpPr>
          <p:cNvPr id="21" name="Овал 20"/>
          <p:cNvSpPr/>
          <p:nvPr/>
        </p:nvSpPr>
        <p:spPr>
          <a:xfrm>
            <a:off x="2428860" y="4572008"/>
            <a:ext cx="4286280" cy="714380"/>
          </a:xfrm>
          <a:prstGeom prst="ellipse">
            <a:avLst/>
          </a:prstGeom>
          <a:solidFill>
            <a:schemeClr val="bg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самовдосконалюється</a:t>
            </a:r>
            <a:endParaRPr lang="uk-UA" dirty="0"/>
          </a:p>
        </p:txBody>
      </p:sp>
      <p:sp>
        <p:nvSpPr>
          <p:cNvPr id="24" name="Овал 23"/>
          <p:cNvSpPr/>
          <p:nvPr/>
        </p:nvSpPr>
        <p:spPr>
          <a:xfrm>
            <a:off x="285720" y="0"/>
            <a:ext cx="2428892" cy="1214446"/>
          </a:xfrm>
          <a:prstGeom prst="ellipse">
            <a:avLst/>
          </a:prstGeom>
          <a:solidFill>
            <a:schemeClr val="bg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навчається впродовж життя</a:t>
            </a:r>
            <a:endParaRPr lang="uk-UA" dirty="0"/>
          </a:p>
        </p:txBody>
      </p:sp>
      <p:sp>
        <p:nvSpPr>
          <p:cNvPr id="25" name="Овал 24"/>
          <p:cNvSpPr/>
          <p:nvPr/>
        </p:nvSpPr>
        <p:spPr>
          <a:xfrm>
            <a:off x="2285984" y="3786190"/>
            <a:ext cx="4500562" cy="642942"/>
          </a:xfrm>
          <a:prstGeom prst="ellipse">
            <a:avLst/>
          </a:prstGeom>
          <a:solidFill>
            <a:schemeClr val="bg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активний громадянин</a:t>
            </a:r>
            <a:endParaRPr lang="uk-UA" dirty="0"/>
          </a:p>
        </p:txBody>
      </p:sp>
      <p:sp>
        <p:nvSpPr>
          <p:cNvPr id="26" name="Овал 25"/>
          <p:cNvSpPr/>
          <p:nvPr/>
        </p:nvSpPr>
        <p:spPr>
          <a:xfrm>
            <a:off x="3000364" y="142852"/>
            <a:ext cx="3143272" cy="714380"/>
          </a:xfrm>
          <a:prstGeom prst="ellipse">
            <a:avLst/>
          </a:prstGeom>
          <a:solidFill>
            <a:schemeClr val="bg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компетентний</a:t>
            </a:r>
            <a:endParaRPr lang="uk-UA" dirty="0"/>
          </a:p>
        </p:txBody>
      </p:sp>
      <p:sp>
        <p:nvSpPr>
          <p:cNvPr id="27" name="Овал 26"/>
          <p:cNvSpPr/>
          <p:nvPr/>
        </p:nvSpPr>
        <p:spPr>
          <a:xfrm>
            <a:off x="6715108" y="0"/>
            <a:ext cx="2428892" cy="1214446"/>
          </a:xfrm>
          <a:prstGeom prst="ellipse">
            <a:avLst/>
          </a:prstGeom>
          <a:solidFill>
            <a:schemeClr val="bg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різнобічно розвинений</a:t>
            </a:r>
            <a:endParaRPr lang="uk-UA" dirty="0"/>
          </a:p>
        </p:txBody>
      </p:sp>
      <p:sp>
        <p:nvSpPr>
          <p:cNvPr id="35" name="Овал 34"/>
          <p:cNvSpPr/>
          <p:nvPr/>
        </p:nvSpPr>
        <p:spPr>
          <a:xfrm>
            <a:off x="142844" y="1500174"/>
            <a:ext cx="2428892" cy="1143008"/>
          </a:xfrm>
          <a:prstGeom prst="ellipse">
            <a:avLst/>
          </a:prstGeom>
          <a:solidFill>
            <a:schemeClr val="bg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освічений</a:t>
            </a:r>
            <a:endParaRPr lang="uk-UA" dirty="0" smtClean="0"/>
          </a:p>
        </p:txBody>
      </p:sp>
      <p:sp>
        <p:nvSpPr>
          <p:cNvPr id="36" name="Овал 35"/>
          <p:cNvSpPr/>
          <p:nvPr/>
        </p:nvSpPr>
        <p:spPr>
          <a:xfrm>
            <a:off x="214282" y="3929066"/>
            <a:ext cx="2214610" cy="1143008"/>
          </a:xfrm>
          <a:prstGeom prst="ellipse">
            <a:avLst/>
          </a:prstGeom>
          <a:solidFill>
            <a:schemeClr val="bg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творчий</a:t>
            </a:r>
            <a:endParaRPr lang="uk-UA" dirty="0"/>
          </a:p>
        </p:txBody>
      </p:sp>
      <p:sp>
        <p:nvSpPr>
          <p:cNvPr id="37" name="Овал 36"/>
          <p:cNvSpPr/>
          <p:nvPr/>
        </p:nvSpPr>
        <p:spPr>
          <a:xfrm>
            <a:off x="6215074" y="5429264"/>
            <a:ext cx="2795606" cy="1143008"/>
          </a:xfrm>
          <a:prstGeom prst="ellipse">
            <a:avLst/>
          </a:prstGeom>
          <a:solidFill>
            <a:schemeClr val="bg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err="1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патріотично-</a:t>
            </a:r>
            <a:r>
              <a:rPr lang="uk-UA" b="1" i="1" dirty="0" smtClean="0">
                <a:ln w="3155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ea typeface="Cambria Math" pitchFamily="18" charset="0"/>
              </a:rPr>
              <a:t> свідомий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564x/3c/fa/78/3cfa786f9fd8087e059d51205a57e9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2999" y="-1143001"/>
            <a:ext cx="6858001" cy="9144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643182"/>
            <a:ext cx="3643338" cy="3000396"/>
          </a:xfrm>
          <a:solidFill>
            <a:schemeClr val="accent5">
              <a:lumMod val="40000"/>
              <a:lumOff val="60000"/>
              <a:alpha val="56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uk-UA" sz="1800" dirty="0" smtClean="0">
                <a:latin typeface="Century" pitchFamily="18" charset="0"/>
              </a:rPr>
              <a:t>- </a:t>
            </a:r>
            <a:r>
              <a:rPr lang="uk-UA" sz="1800" b="1" dirty="0" smtClean="0">
                <a:latin typeface="Century" pitchFamily="18" charset="0"/>
              </a:rPr>
              <a:t>лекція-монолог</a:t>
            </a:r>
            <a:r>
              <a:rPr lang="uk-UA" sz="1800" dirty="0" smtClean="0">
                <a:latin typeface="Century" pitchFamily="18" charset="0"/>
              </a:rPr>
              <a:t>,</a:t>
            </a:r>
            <a:br>
              <a:rPr lang="uk-UA" sz="1800" dirty="0" smtClean="0">
                <a:latin typeface="Century" pitchFamily="18" charset="0"/>
              </a:rPr>
            </a:br>
            <a:r>
              <a:rPr lang="uk-UA" sz="1800" b="1" dirty="0" smtClean="0">
                <a:latin typeface="Century" pitchFamily="18" charset="0"/>
              </a:rPr>
              <a:t>- читання,</a:t>
            </a:r>
            <a:br>
              <a:rPr lang="uk-UA" sz="1800" b="1" dirty="0" smtClean="0">
                <a:latin typeface="Century" pitchFamily="18" charset="0"/>
              </a:rPr>
            </a:br>
            <a:r>
              <a:rPr lang="uk-UA" sz="1800" b="1" dirty="0" smtClean="0">
                <a:latin typeface="Century" pitchFamily="18" charset="0"/>
              </a:rPr>
              <a:t>- пояснення,</a:t>
            </a:r>
            <a:br>
              <a:rPr lang="uk-UA" sz="1800" b="1" dirty="0" smtClean="0">
                <a:latin typeface="Century" pitchFamily="18" charset="0"/>
              </a:rPr>
            </a:br>
            <a:r>
              <a:rPr lang="uk-UA" sz="1800" b="1" dirty="0" smtClean="0">
                <a:latin typeface="Century" pitchFamily="18" charset="0"/>
              </a:rPr>
              <a:t>- демонстрування,</a:t>
            </a:r>
            <a:br>
              <a:rPr lang="uk-UA" sz="1800" b="1" dirty="0" smtClean="0">
                <a:latin typeface="Century" pitchFamily="18" charset="0"/>
              </a:rPr>
            </a:br>
            <a:r>
              <a:rPr lang="uk-UA" sz="1800" b="1" dirty="0" smtClean="0">
                <a:latin typeface="Century" pitchFamily="18" charset="0"/>
              </a:rPr>
              <a:t>- репродуктивна бесіда,</a:t>
            </a:r>
            <a:br>
              <a:rPr lang="uk-UA" sz="1800" b="1" dirty="0" smtClean="0">
                <a:latin typeface="Century" pitchFamily="18" charset="0"/>
              </a:rPr>
            </a:br>
            <a:r>
              <a:rPr lang="uk-UA" sz="1800" b="1" dirty="0" smtClean="0">
                <a:latin typeface="Century" pitchFamily="18" charset="0"/>
              </a:rPr>
              <a:t>- робота з підручником,</a:t>
            </a:r>
            <a:br>
              <a:rPr lang="uk-UA" sz="1800" b="1" dirty="0" smtClean="0">
                <a:latin typeface="Century" pitchFamily="18" charset="0"/>
              </a:rPr>
            </a:br>
            <a:r>
              <a:rPr lang="uk-UA" sz="1800" b="1" dirty="0" smtClean="0">
                <a:latin typeface="Century" pitchFamily="18" charset="0"/>
              </a:rPr>
              <a:t>- самостійне спостереження.</a:t>
            </a:r>
            <a:endParaRPr lang="uk-UA" sz="1800" b="1" dirty="0">
              <a:latin typeface="Century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0"/>
            <a:ext cx="842968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Використовувані методи організації навчально-пізнавальної діяльності:</a:t>
            </a:r>
            <a:endParaRPr lang="uk-UA" sz="4000" b="1" cap="none" spc="0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1571612"/>
            <a:ext cx="292895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традиційні </a:t>
            </a:r>
            <a:endParaRPr lang="uk-UA" sz="4000" b="1" cap="none" spc="0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43570" y="1571612"/>
            <a:ext cx="30003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інтерактивні</a:t>
            </a:r>
            <a:endParaRPr lang="uk-UA" sz="4000" b="1" cap="none" spc="0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cxnSp>
        <p:nvCxnSpPr>
          <p:cNvPr id="10" name="Прямая со стрелкой 9"/>
          <p:cNvCxnSpPr>
            <a:stCxn id="5" idx="2"/>
          </p:cNvCxnSpPr>
          <p:nvPr/>
        </p:nvCxnSpPr>
        <p:spPr>
          <a:xfrm rot="5400000">
            <a:off x="3126311" y="268798"/>
            <a:ext cx="391049" cy="25003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5" idx="2"/>
          </p:cNvCxnSpPr>
          <p:nvPr/>
        </p:nvCxnSpPr>
        <p:spPr>
          <a:xfrm rot="16200000" flipH="1">
            <a:off x="5662361" y="233078"/>
            <a:ext cx="391049" cy="25717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/>
          <p:cNvSpPr txBox="1">
            <a:spLocks/>
          </p:cNvSpPr>
          <p:nvPr/>
        </p:nvSpPr>
        <p:spPr>
          <a:xfrm>
            <a:off x="5357818" y="2500306"/>
            <a:ext cx="3143272" cy="4000528"/>
          </a:xfrm>
          <a:prstGeom prst="rect">
            <a:avLst/>
          </a:prstGeom>
          <a:solidFill>
            <a:schemeClr val="accent5">
              <a:lumMod val="40000"/>
              <a:lumOff val="60000"/>
              <a:alpha val="56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kumimoji="0" lang="uk-UA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" pitchFamily="18" charset="0"/>
                <a:ea typeface="+mj-ea"/>
                <a:cs typeface="+mj-cs"/>
              </a:rPr>
              <a:t> </a:t>
            </a:r>
            <a:r>
              <a:rPr lang="uk-UA" b="1" dirty="0" smtClean="0">
                <a:latin typeface="Century" pitchFamily="18" charset="0"/>
              </a:rPr>
              <a:t>"а</a:t>
            </a:r>
            <a:r>
              <a:rPr kumimoji="0" lang="uk-UA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" pitchFamily="18" charset="0"/>
                <a:ea typeface="+mj-ea"/>
                <a:cs typeface="+mj-cs"/>
              </a:rPr>
              <a:t>соціативний</a:t>
            </a:r>
            <a:r>
              <a:rPr kumimoji="0" lang="uk-UA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" pitchFamily="18" charset="0"/>
                <a:ea typeface="+mj-ea"/>
                <a:cs typeface="+mj-cs"/>
              </a:rPr>
              <a:t> кущ</a:t>
            </a:r>
            <a:r>
              <a:rPr lang="uk-UA" b="1" dirty="0" smtClean="0">
                <a:latin typeface="Century" pitchFamily="18" charset="0"/>
              </a:rPr>
              <a:t>"</a:t>
            </a:r>
            <a:r>
              <a:rPr kumimoji="0" lang="uk-UA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" pitchFamily="18" charset="0"/>
                <a:ea typeface="+mj-ea"/>
                <a:cs typeface="+mj-cs"/>
              </a:rPr>
              <a:t>,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kumimoji="0" lang="uk-UA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" pitchFamily="18" charset="0"/>
                <a:ea typeface="+mj-ea"/>
                <a:cs typeface="+mj-cs"/>
              </a:rPr>
              <a:t> </a:t>
            </a:r>
            <a:r>
              <a:rPr lang="uk-UA" b="1" dirty="0" smtClean="0">
                <a:latin typeface="Century" pitchFamily="18" charset="0"/>
              </a:rPr>
              <a:t>"</a:t>
            </a:r>
            <a:r>
              <a:rPr kumimoji="0" lang="uk-UA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" pitchFamily="18" charset="0"/>
                <a:ea typeface="+mj-ea"/>
                <a:cs typeface="+mj-cs"/>
              </a:rPr>
              <a:t>снігова куля</a:t>
            </a:r>
            <a:r>
              <a:rPr lang="uk-UA" b="1" dirty="0" smtClean="0">
                <a:latin typeface="Century" pitchFamily="18" charset="0"/>
              </a:rPr>
              <a:t>",</a:t>
            </a:r>
            <a:endParaRPr kumimoji="0" lang="uk-UA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" pitchFamily="18" charset="0"/>
              <a:ea typeface="+mj-ea"/>
              <a:cs typeface="+mj-cs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kumimoji="0" lang="uk-UA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" pitchFamily="18" charset="0"/>
                <a:ea typeface="+mj-ea"/>
                <a:cs typeface="+mj-cs"/>
              </a:rPr>
              <a:t> </a:t>
            </a:r>
            <a:r>
              <a:rPr lang="uk-UA" b="1" dirty="0" smtClean="0">
                <a:latin typeface="Century" pitchFamily="18" charset="0"/>
              </a:rPr>
              <a:t>"</a:t>
            </a:r>
            <a:r>
              <a:rPr kumimoji="0" lang="uk-UA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" pitchFamily="18" charset="0"/>
                <a:ea typeface="+mj-ea"/>
                <a:cs typeface="+mj-cs"/>
              </a:rPr>
              <a:t>займи позицію",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uk-UA" b="1" dirty="0" smtClean="0">
                <a:latin typeface="Century" pitchFamily="18" charset="0"/>
              </a:rPr>
              <a:t> "дерево рішень",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kumimoji="0" lang="uk-UA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" pitchFamily="18" charset="0"/>
                <a:ea typeface="+mj-ea"/>
                <a:cs typeface="+mj-cs"/>
              </a:rPr>
              <a:t> </a:t>
            </a:r>
            <a:r>
              <a:rPr lang="uk-UA" b="1" dirty="0" smtClean="0">
                <a:latin typeface="Century" pitchFamily="18" charset="0"/>
              </a:rPr>
              <a:t>"</a:t>
            </a:r>
            <a:r>
              <a:rPr lang="uk-UA" b="1" dirty="0" err="1" smtClean="0">
                <a:latin typeface="Century" pitchFamily="18" charset="0"/>
              </a:rPr>
              <a:t>скрайбінг</a:t>
            </a:r>
            <a:r>
              <a:rPr lang="uk-UA" b="1" dirty="0" smtClean="0">
                <a:latin typeface="Century" pitchFamily="18" charset="0"/>
              </a:rPr>
              <a:t>",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kumimoji="0" lang="uk-UA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" pitchFamily="18" charset="0"/>
                <a:ea typeface="+mj-ea"/>
                <a:cs typeface="+mj-cs"/>
              </a:rPr>
              <a:t> </a:t>
            </a:r>
            <a:r>
              <a:rPr lang="uk-UA" b="1" dirty="0" smtClean="0">
                <a:latin typeface="Century" pitchFamily="18" charset="0"/>
              </a:rPr>
              <a:t>"мозковий штурм",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kumimoji="0" lang="uk-UA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" pitchFamily="18" charset="0"/>
                <a:ea typeface="+mj-ea"/>
                <a:cs typeface="+mj-cs"/>
              </a:rPr>
              <a:t> </a:t>
            </a:r>
            <a:r>
              <a:rPr lang="uk-UA" b="1" dirty="0" smtClean="0">
                <a:latin typeface="Century" pitchFamily="18" charset="0"/>
              </a:rPr>
              <a:t>"коло ідей",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kumimoji="0" lang="uk-UA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" pitchFamily="18" charset="0"/>
                <a:ea typeface="+mj-ea"/>
                <a:cs typeface="+mj-cs"/>
              </a:rPr>
              <a:t> імітаційна</a:t>
            </a:r>
            <a:r>
              <a:rPr kumimoji="0" lang="uk-UA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" pitchFamily="18" charset="0"/>
                <a:ea typeface="+mj-ea"/>
                <a:cs typeface="+mj-cs"/>
              </a:rPr>
              <a:t> гра,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uk-UA" b="1" dirty="0" smtClean="0">
                <a:latin typeface="Century" pitchFamily="18" charset="0"/>
                <a:ea typeface="+mj-ea"/>
                <a:cs typeface="+mj-cs"/>
              </a:rPr>
              <a:t> учнівські </a:t>
            </a:r>
            <a:r>
              <a:rPr lang="uk-UA" b="1" dirty="0" err="1" smtClean="0">
                <a:latin typeface="Century" pitchFamily="18" charset="0"/>
                <a:ea typeface="+mj-ea"/>
                <a:cs typeface="+mj-cs"/>
              </a:rPr>
              <a:t>проєкти</a:t>
            </a:r>
            <a:r>
              <a:rPr lang="uk-UA" b="1" dirty="0" smtClean="0">
                <a:latin typeface="Century" pitchFamily="18" charset="0"/>
                <a:ea typeface="+mj-ea"/>
                <a:cs typeface="+mj-cs"/>
              </a:rPr>
              <a:t>.</a:t>
            </a:r>
            <a:endParaRPr kumimoji="0" lang="uk-UA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.pinimg.com/564x/3c/fa/78/3cfa786f9fd8087e059d51205a57e9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2999" y="-1143001"/>
            <a:ext cx="6858001" cy="91440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00100" y="214290"/>
            <a:ext cx="75724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Інтегрований урок – інновація </a:t>
            </a:r>
          </a:p>
          <a:p>
            <a:pPr algn="ctr"/>
            <a:r>
              <a:rPr lang="uk-UA" sz="4000" b="1" cap="none" spc="0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 освіті ХХІ століття</a:t>
            </a:r>
            <a:endParaRPr lang="uk-UA" sz="4000" b="1" cap="none" spc="0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1643050"/>
            <a:ext cx="76242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smtClean="0">
                <a:latin typeface="Book Antiqua" pitchFamily="18" charset="0"/>
              </a:rPr>
              <a:t>модель навчання "перевернутий клас"</a:t>
            </a:r>
            <a:endParaRPr lang="uk-UA" sz="3200" b="1" i="1" dirty="0">
              <a:latin typeface="Book Antiqua" pitchFamily="18" charset="0"/>
            </a:endParaRPr>
          </a:p>
        </p:txBody>
      </p:sp>
      <p:pic>
        <p:nvPicPr>
          <p:cNvPr id="22530" name="Picture 2" descr="C:\Users\MD\Downloads\IMG_08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572008"/>
            <a:ext cx="2429233" cy="1823443"/>
          </a:xfrm>
          <a:prstGeom prst="rect">
            <a:avLst/>
          </a:prstGeom>
          <a:noFill/>
        </p:spPr>
      </p:pic>
      <p:pic>
        <p:nvPicPr>
          <p:cNvPr id="22531" name="Picture 3" descr="C:\Users\MD\Downloads\IMG_0895.JPG"/>
          <p:cNvPicPr>
            <a:picLocks noChangeAspect="1" noChangeArrowheads="1"/>
          </p:cNvPicPr>
          <p:nvPr/>
        </p:nvPicPr>
        <p:blipFill>
          <a:blip r:embed="rId4" cstate="print"/>
          <a:srcRect t="20000" r="13260"/>
          <a:stretch>
            <a:fillRect/>
          </a:stretch>
        </p:blipFill>
        <p:spPr bwMode="auto">
          <a:xfrm>
            <a:off x="6143636" y="2214554"/>
            <a:ext cx="2662257" cy="1843084"/>
          </a:xfrm>
          <a:prstGeom prst="rect">
            <a:avLst/>
          </a:prstGeom>
          <a:noFill/>
        </p:spPr>
      </p:pic>
      <p:pic>
        <p:nvPicPr>
          <p:cNvPr id="22532" name="Picture 4" descr="C:\Users\MD\Downloads\IMG_0869.JPG"/>
          <p:cNvPicPr>
            <a:picLocks noChangeAspect="1" noChangeArrowheads="1"/>
          </p:cNvPicPr>
          <p:nvPr/>
        </p:nvPicPr>
        <p:blipFill>
          <a:blip r:embed="rId5" cstate="print"/>
          <a:srcRect t="16191"/>
          <a:stretch>
            <a:fillRect/>
          </a:stretch>
        </p:blipFill>
        <p:spPr bwMode="auto">
          <a:xfrm>
            <a:off x="3000364" y="4714884"/>
            <a:ext cx="3143272" cy="1977397"/>
          </a:xfrm>
          <a:prstGeom prst="rect">
            <a:avLst/>
          </a:prstGeom>
          <a:noFill/>
        </p:spPr>
      </p:pic>
      <p:pic>
        <p:nvPicPr>
          <p:cNvPr id="22533" name="Picture 5" descr="C:\Users\MD\Downloads\IMG_0875.JPG"/>
          <p:cNvPicPr>
            <a:picLocks noChangeAspect="1" noChangeArrowheads="1"/>
          </p:cNvPicPr>
          <p:nvPr/>
        </p:nvPicPr>
        <p:blipFill>
          <a:blip r:embed="rId6" cstate="print"/>
          <a:srcRect l="31437" t="27768" r="29188" b="23522"/>
          <a:stretch>
            <a:fillRect/>
          </a:stretch>
        </p:blipFill>
        <p:spPr bwMode="auto">
          <a:xfrm>
            <a:off x="3500430" y="2357430"/>
            <a:ext cx="2143140" cy="1923715"/>
          </a:xfrm>
          <a:prstGeom prst="rect">
            <a:avLst/>
          </a:prstGeom>
          <a:noFill/>
        </p:spPr>
      </p:pic>
      <p:pic>
        <p:nvPicPr>
          <p:cNvPr id="22534" name="Picture 6" descr="C:\Users\MD\Downloads\IMG_08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2214554"/>
            <a:ext cx="2455552" cy="1843200"/>
          </a:xfrm>
          <a:prstGeom prst="rect">
            <a:avLst/>
          </a:prstGeom>
          <a:noFill/>
        </p:spPr>
      </p:pic>
      <p:pic>
        <p:nvPicPr>
          <p:cNvPr id="22535" name="Picture 7" descr="C:\Users\MD\Downloads\IMG_089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26" y="4643446"/>
            <a:ext cx="2380711" cy="1787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564x/3c/fa/78/3cfa786f9fd8087e059d51205a57e9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2999" y="-1143001"/>
            <a:ext cx="6858001" cy="9144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00100" y="214290"/>
            <a:ext cx="75724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err="1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Інтернет-ресурс</a:t>
            </a:r>
            <a:r>
              <a:rPr lang="uk-UA" sz="4000" b="1" cap="none" spc="0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uk-UA" sz="4000" b="1" cap="none" spc="0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що допомагає навчати: </a:t>
            </a:r>
            <a:endParaRPr lang="uk-UA" sz="4000" b="1" cap="none" spc="0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 t="14844" b="14844"/>
          <a:stretch>
            <a:fillRect/>
          </a:stretch>
        </p:blipFill>
        <p:spPr bwMode="auto">
          <a:xfrm>
            <a:off x="4786314" y="1714488"/>
            <a:ext cx="4143404" cy="233066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 t="13992" b="4785"/>
          <a:stretch>
            <a:fillRect/>
          </a:stretch>
        </p:blipFill>
        <p:spPr bwMode="auto">
          <a:xfrm>
            <a:off x="2428860" y="2714620"/>
            <a:ext cx="4143404" cy="269231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/>
          <a:srcRect t="14844" r="1367" b="14844"/>
          <a:stretch>
            <a:fillRect/>
          </a:stretch>
        </p:blipFill>
        <p:spPr bwMode="auto">
          <a:xfrm>
            <a:off x="285720" y="4000504"/>
            <a:ext cx="4258967" cy="242886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3558" name="Picture 6" descr="Word png maker 1 » PNG Image"/>
          <p:cNvPicPr>
            <a:picLocks noChangeAspect="1" noChangeArrowheads="1"/>
          </p:cNvPicPr>
          <p:nvPr/>
        </p:nvPicPr>
        <p:blipFill>
          <a:blip r:embed="rId6"/>
          <a:srcRect t="30001" b="29998"/>
          <a:stretch>
            <a:fillRect/>
          </a:stretch>
        </p:blipFill>
        <p:spPr bwMode="auto">
          <a:xfrm>
            <a:off x="6715140" y="5572140"/>
            <a:ext cx="2000264" cy="80012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" name="Picture 6" descr="Word png maker 1 » PNG Image"/>
          <p:cNvPicPr>
            <a:picLocks noChangeAspect="1" noChangeArrowheads="1"/>
          </p:cNvPicPr>
          <p:nvPr/>
        </p:nvPicPr>
        <p:blipFill>
          <a:blip r:embed="rId6"/>
          <a:srcRect t="30001" b="29998"/>
          <a:stretch>
            <a:fillRect/>
          </a:stretch>
        </p:blipFill>
        <p:spPr bwMode="auto">
          <a:xfrm>
            <a:off x="357158" y="1500174"/>
            <a:ext cx="2000264" cy="80012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https://i.pinimg.com/564x/3c/fa/78/3cfa786f9fd8087e059d51205a57e9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2999" y="-1143001"/>
            <a:ext cx="6858001" cy="9144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00100" y="214290"/>
            <a:ext cx="75724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err="1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Інтернет-ресурс</a:t>
            </a:r>
            <a:r>
              <a:rPr lang="uk-UA" sz="4000" b="1" cap="none" spc="0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uk-UA" sz="4000" b="1" cap="none" spc="0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що допомагає навчати: </a:t>
            </a:r>
            <a:endParaRPr lang="uk-UA" sz="4000" b="1" cap="none" spc="0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 l="14843" t="8252" r="16016" b="36816"/>
          <a:stretch>
            <a:fillRect/>
          </a:stretch>
        </p:blipFill>
        <p:spPr bwMode="auto">
          <a:xfrm>
            <a:off x="428596" y="1643050"/>
            <a:ext cx="3147070" cy="2000264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</p:spPr>
      </p:pic>
      <p:sp>
        <p:nvSpPr>
          <p:cNvPr id="26630" name="AutoShape 6" descr="LearningApps.org - Website - KlasCe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6631" name="Picture 7" descr="C:\Users\MD\Desktop\learning_apps_orig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643050"/>
            <a:ext cx="3775421" cy="97155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  <p:pic>
        <p:nvPicPr>
          <p:cNvPr id="11" name="Picture 7" descr="C:\Users\MD\Desktop\learning_apps_orig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5643578"/>
            <a:ext cx="3775421" cy="97155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/>
          <a:srcRect l="16992" t="7519" r="15429" b="33887"/>
          <a:stretch>
            <a:fillRect/>
          </a:stretch>
        </p:blipFill>
        <p:spPr bwMode="auto">
          <a:xfrm>
            <a:off x="2643174" y="2928934"/>
            <a:ext cx="3500462" cy="2428079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6"/>
          <a:srcRect l="12305" t="8056" r="12109" b="27490"/>
          <a:stretch>
            <a:fillRect/>
          </a:stretch>
        </p:blipFill>
        <p:spPr bwMode="auto">
          <a:xfrm>
            <a:off x="5214942" y="4286256"/>
            <a:ext cx="3357586" cy="2290446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https://i.pinimg.com/564x/3c/fa/78/3cfa786f9fd8087e059d51205a57e9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2999" y="-1143001"/>
            <a:ext cx="6858001" cy="9144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214290"/>
            <a:ext cx="871543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Прийоми для активізації навчально-пізнавальної діяльності:</a:t>
            </a:r>
            <a:endParaRPr lang="uk-UA" sz="4000" b="1" cap="none" spc="0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28926" y="1571612"/>
            <a:ext cx="29338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 smtClean="0">
                <a:latin typeface="Book Antiqua" pitchFamily="18" charset="0"/>
              </a:rPr>
              <a:t>"хмари слів"</a:t>
            </a:r>
            <a:endParaRPr lang="uk-UA" sz="3600" b="1" i="1" dirty="0">
              <a:latin typeface="Book Antiqua" pitchFamily="18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 l="45117" t="23437" r="976" b="9912"/>
          <a:stretch>
            <a:fillRect/>
          </a:stretch>
        </p:blipFill>
        <p:spPr bwMode="auto">
          <a:xfrm>
            <a:off x="428596" y="2000240"/>
            <a:ext cx="2071702" cy="204918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 l="45312" t="25097" b="9717"/>
          <a:stretch>
            <a:fillRect/>
          </a:stretch>
        </p:blipFill>
        <p:spPr bwMode="auto">
          <a:xfrm>
            <a:off x="6572264" y="2000240"/>
            <a:ext cx="2129229" cy="203038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/>
          <a:srcRect l="46484" t="22168" r="3711" b="6787"/>
          <a:stretch>
            <a:fillRect/>
          </a:stretch>
        </p:blipFill>
        <p:spPr bwMode="auto">
          <a:xfrm>
            <a:off x="3214678" y="2357430"/>
            <a:ext cx="2601964" cy="296929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/>
          <a:srcRect l="45312" t="28760" r="781" b="14844"/>
          <a:stretch>
            <a:fillRect/>
          </a:stretch>
        </p:blipFill>
        <p:spPr bwMode="auto">
          <a:xfrm>
            <a:off x="1071539" y="4286256"/>
            <a:ext cx="2643206" cy="228599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7" cstate="print"/>
          <a:srcRect l="44532" t="24170" r="976" b="9179"/>
          <a:stretch>
            <a:fillRect/>
          </a:stretch>
        </p:blipFill>
        <p:spPr bwMode="auto">
          <a:xfrm>
            <a:off x="5572132" y="4286256"/>
            <a:ext cx="2571768" cy="223530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5448</TotalTime>
  <Words>481</Words>
  <PresentationFormat>Экран (4:3)</PresentationFormat>
  <Paragraphs>171</Paragraphs>
  <Slides>18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Диаграмма Microsoft Office Excel</vt:lpstr>
      <vt:lpstr>Слайд 1</vt:lpstr>
      <vt:lpstr>Слайд 2</vt:lpstr>
      <vt:lpstr>Слайд 3</vt:lpstr>
      <vt:lpstr>Слайд 4</vt:lpstr>
      <vt:lpstr>- лекція-монолог, - читання, - пояснення, - демонстрування, - репродуктивна бесіда, - робота з підручником, - самостійне спостереження.</vt:lpstr>
      <vt:lpstr>Слайд 6</vt:lpstr>
      <vt:lpstr>Слайд 7</vt:lpstr>
      <vt:lpstr>     </vt:lpstr>
      <vt:lpstr>   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MD</dc:creator>
  <cp:lastModifiedBy>MD</cp:lastModifiedBy>
  <cp:revision>72</cp:revision>
  <dcterms:created xsi:type="dcterms:W3CDTF">2022-01-13T00:03:37Z</dcterms:created>
  <dcterms:modified xsi:type="dcterms:W3CDTF">2022-01-22T20:33:42Z</dcterms:modified>
</cp:coreProperties>
</file>