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8458200" cy="1222375"/>
          </a:xfrm>
        </p:spPr>
        <p:txBody>
          <a:bodyPr>
            <a:noAutofit/>
          </a:bodyPr>
          <a:lstStyle/>
          <a:p>
            <a:r>
              <a:rPr lang="uk-UA" sz="7200" dirty="0" smtClean="0"/>
              <a:t>Складносурядне   речення</a:t>
            </a:r>
            <a:br>
              <a:rPr lang="uk-UA" sz="7200" dirty="0" smtClean="0"/>
            </a:b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293096"/>
            <a:ext cx="8458200" cy="507504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56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Складносурядне речення</a:t>
            </a:r>
            <a:r>
              <a:rPr lang="uk-UA" dirty="0" smtClean="0"/>
              <a:t>-це складне речення,частини якого рівноправні за смислом і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сурядним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язком</a:t>
            </a:r>
            <a:r>
              <a:rPr lang="uk-UA" dirty="0" smtClean="0"/>
              <a:t> за допомогою сурядних сполучників.         </a:t>
            </a:r>
          </a:p>
          <a:p>
            <a:pPr marL="0" indent="0">
              <a:buNone/>
            </a:pPr>
            <a:r>
              <a:rPr lang="uk-UA" b="1" dirty="0" smtClean="0"/>
              <a:t>Наприклад:</a:t>
            </a:r>
            <a:r>
              <a:rPr lang="uk-UA" dirty="0" smtClean="0"/>
              <a:t>І сходило сонце,і місяць вставав,і гуси кричали на фоні заграв.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(…),і(…),</a:t>
            </a:r>
            <a:r>
              <a:rPr lang="uk-UA" dirty="0" err="1" smtClean="0"/>
              <a:t>і</a:t>
            </a:r>
            <a:r>
              <a:rPr lang="uk-UA" dirty="0" smtClean="0"/>
              <a:t>(…).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537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Сполучники сурядності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798217"/>
              </p:ext>
            </p:extLst>
          </p:nvPr>
        </p:nvGraphicFramePr>
        <p:xfrm>
          <a:off x="251520" y="1556792"/>
          <a:ext cx="8686800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4464496"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Сурядні сполучники </a:t>
                      </a:r>
                    </a:p>
                    <a:p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</a:rPr>
                        <a:t>Єднальні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:і,й,та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(=і),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ні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ні,ані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ані,не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тільки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ай,і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…і </a:t>
                      </a:r>
                    </a:p>
                    <a:p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</a:rPr>
                        <a:t>Протиставні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:а,але,зате,про-те,однак,та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(=але) </a:t>
                      </a:r>
                    </a:p>
                    <a:p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</a:rPr>
                        <a:t>Розділові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:або,чи,то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то,або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або,чи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</a:rPr>
                        <a:t>чи,не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то…не то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Приклади</a:t>
                      </a:r>
                    </a:p>
                    <a:p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Задощило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і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фільмування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довелось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припинити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2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Слово-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срібло,а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мовчання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-золото.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2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то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шумлять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так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хвилі,чи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німфа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плаче </a:t>
                      </a:r>
                      <a:r>
                        <a:rPr kumimoji="0"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вслід</a:t>
                      </a: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03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Змістові відношення між частинками складносурядного речення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одночасність</a:t>
            </a:r>
            <a:r>
              <a:rPr lang="en-US" dirty="0" smtClean="0"/>
              <a:t>:</a:t>
            </a:r>
            <a:r>
              <a:rPr lang="uk-UA" dirty="0" smtClean="0"/>
              <a:t>Косили сіно лугове, і пахла м</a:t>
            </a:r>
            <a:r>
              <a:rPr lang="en-US" dirty="0" smtClean="0"/>
              <a:t>’</a:t>
            </a:r>
            <a:r>
              <a:rPr lang="uk-UA" dirty="0" err="1" smtClean="0"/>
              <a:t>ята</a:t>
            </a:r>
            <a:r>
              <a:rPr lang="uk-UA" dirty="0" smtClean="0"/>
              <a:t>.(…),і(…).</a:t>
            </a:r>
          </a:p>
          <a:p>
            <a:pPr marL="0" indent="0">
              <a:buNone/>
            </a:pPr>
            <a:r>
              <a:rPr lang="uk-UA" b="1" dirty="0" smtClean="0"/>
              <a:t>послідовність</a:t>
            </a:r>
            <a:r>
              <a:rPr lang="en-US" dirty="0" smtClean="0"/>
              <a:t>:</a:t>
            </a:r>
            <a:r>
              <a:rPr lang="uk-UA" dirty="0" smtClean="0"/>
              <a:t>Прилинув вітер,і в тісній хатині він про весняну долю заспівав.(…),і(…).</a:t>
            </a:r>
          </a:p>
          <a:p>
            <a:pPr marL="0" indent="0">
              <a:buNone/>
            </a:pPr>
            <a:r>
              <a:rPr lang="uk-UA" b="1" dirty="0"/>
              <a:t>п</a:t>
            </a:r>
            <a:r>
              <a:rPr lang="uk-UA" b="1" dirty="0" smtClean="0"/>
              <a:t>ричина</a:t>
            </a:r>
            <a:r>
              <a:rPr lang="uk-UA" dirty="0" smtClean="0"/>
              <a:t> </a:t>
            </a:r>
            <a:r>
              <a:rPr lang="uk-UA" b="1" dirty="0" smtClean="0"/>
              <a:t>і наслідок</a:t>
            </a:r>
            <a:r>
              <a:rPr lang="en-US" dirty="0" smtClean="0"/>
              <a:t>:</a:t>
            </a:r>
            <a:r>
              <a:rPr lang="uk-UA" dirty="0" smtClean="0"/>
              <a:t>Хтось шарпнув двері,і вони розчинилися навстіж.(…),і(…).</a:t>
            </a:r>
          </a:p>
          <a:p>
            <a:pPr marL="0" indent="0">
              <a:buNone/>
            </a:pPr>
            <a:r>
              <a:rPr lang="uk-UA" b="1" dirty="0" smtClean="0"/>
              <a:t>протиставлення</a:t>
            </a:r>
            <a:r>
              <a:rPr lang="en-US" dirty="0" smtClean="0"/>
              <a:t>:</a:t>
            </a:r>
            <a:r>
              <a:rPr lang="uk-UA" dirty="0" smtClean="0"/>
              <a:t>Він іншим показує дорогу,а сам у болото лізе.(…),а(…).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258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з</a:t>
            </a:r>
            <a:r>
              <a:rPr lang="uk-UA" b="1" dirty="0" smtClean="0"/>
              <a:t>іставлення</a:t>
            </a:r>
            <a:r>
              <a:rPr lang="en-US" dirty="0" smtClean="0"/>
              <a:t>:</a:t>
            </a:r>
            <a:r>
              <a:rPr lang="uk-UA" dirty="0" smtClean="0"/>
              <a:t>Ластівка день починає,а соловей його кінчає.(…),а(…).</a:t>
            </a:r>
          </a:p>
          <a:p>
            <a:pPr marL="0" indent="0">
              <a:buNone/>
            </a:pPr>
            <a:r>
              <a:rPr lang="uk-UA" b="1" dirty="0"/>
              <a:t>ч</a:t>
            </a:r>
            <a:r>
              <a:rPr lang="uk-UA" b="1" dirty="0" smtClean="0"/>
              <a:t>ергування явищ</a:t>
            </a:r>
            <a:r>
              <a:rPr lang="en-US" dirty="0" smtClean="0"/>
              <a:t>:</a:t>
            </a:r>
            <a:r>
              <a:rPr lang="uk-UA" dirty="0" smtClean="0"/>
              <a:t>То комиш упаде в око,то дим тріпоче в повітрі.(То…),</a:t>
            </a:r>
            <a:r>
              <a:rPr lang="uk-UA" dirty="0" err="1" smtClean="0"/>
              <a:t>то</a:t>
            </a:r>
            <a:r>
              <a:rPr lang="uk-UA" dirty="0" smtClean="0"/>
              <a:t>(…).</a:t>
            </a:r>
          </a:p>
          <a:p>
            <a:pPr marL="0" indent="0">
              <a:buNone/>
            </a:pPr>
            <a:r>
              <a:rPr lang="uk-UA" b="1" dirty="0" err="1"/>
              <a:t>в</a:t>
            </a:r>
            <a:r>
              <a:rPr lang="uk-UA" b="1" dirty="0" err="1" smtClean="0"/>
              <a:t>заємовиключення</a:t>
            </a:r>
            <a:r>
              <a:rPr lang="uk-UA" dirty="0" smtClean="0"/>
              <a:t> </a:t>
            </a:r>
            <a:r>
              <a:rPr lang="uk-UA" b="1" dirty="0" smtClean="0"/>
              <a:t>явищ</a:t>
            </a:r>
            <a:r>
              <a:rPr lang="en-US" dirty="0" smtClean="0"/>
              <a:t>:</a:t>
            </a:r>
            <a:r>
              <a:rPr lang="uk-UA" dirty="0" smtClean="0"/>
              <a:t>Або рибку їсти,або на дно сісти.(Або…),</a:t>
            </a:r>
            <a:r>
              <a:rPr lang="uk-UA" dirty="0" err="1" smtClean="0"/>
              <a:t>або</a:t>
            </a:r>
            <a:r>
              <a:rPr lang="uk-UA" dirty="0" smtClean="0"/>
              <a:t>(….).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75380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Розділові знаки в складносурядних реченнях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081395"/>
              </p:ext>
            </p:extLst>
          </p:nvPr>
        </p:nvGraphicFramePr>
        <p:xfrm>
          <a:off x="304800" y="1554162"/>
          <a:ext cx="8686800" cy="4539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912"/>
                <a:gridCol w="3456384"/>
                <a:gridCol w="3555504"/>
              </a:tblGrid>
              <a:tr h="4539134">
                <a:tc>
                  <a:txBody>
                    <a:bodyPr/>
                    <a:lstStyle/>
                    <a:p>
                      <a:r>
                        <a:rPr lang="uk-UA" dirty="0" smtClean="0"/>
                        <a:t>Розділовий знак </a:t>
                      </a:r>
                    </a:p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                         </a:t>
                      </a:r>
                    </a:p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                         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                      </a:t>
                      </a: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Кома               </a:t>
                      </a:r>
                    </a:p>
                    <a:p>
                      <a:endParaRPr lang="uk-UA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Тире       </a:t>
                      </a: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Крапка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з комою</a:t>
                      </a:r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Правило</a:t>
                      </a:r>
                    </a:p>
                    <a:p>
                      <a:r>
                        <a:rPr lang="uk-UA" baseline="0" dirty="0" smtClean="0"/>
                        <a:t> </a:t>
                      </a:r>
                    </a:p>
                    <a:p>
                      <a:pPr algn="l"/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Частини речення виражають одночасність,послідовність 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подій</a:t>
                      </a:r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або 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причиново-наслідкові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зв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язки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uk-UA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i="0" dirty="0" smtClean="0">
                          <a:solidFill>
                            <a:schemeClr val="tx1"/>
                          </a:solidFill>
                        </a:rPr>
                        <a:t>Частини речення виражають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зміну подій чи 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причиново-наслідкові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зв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язки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Частини речення значні за обсягом ,далекі за змістом або всередині них є свої розділові 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знаки.</a:t>
                      </a:r>
                      <a:endParaRPr lang="uk-UA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Приклади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Сичі</a:t>
                      </a: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b="0" i="0" dirty="0" smtClean="0">
                          <a:solidFill>
                            <a:schemeClr val="tx1"/>
                          </a:solidFill>
                        </a:rPr>
                        <a:t>в гаю перекликались,та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ясен раз у раз скрипів.</a:t>
                      </a: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          (…),та(…).       </a:t>
                      </a:r>
                    </a:p>
                    <a:p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Дмухнув вітер понад </a:t>
                      </a:r>
                      <a:r>
                        <a:rPr lang="uk-UA" b="0" i="0" baseline="0" dirty="0" err="1" smtClean="0">
                          <a:solidFill>
                            <a:schemeClr val="tx1"/>
                          </a:solidFill>
                        </a:rPr>
                        <a:t>ставом-і</a:t>
                      </a:r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сліду не стало.</a:t>
                      </a: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          (…) – (…)</a:t>
                      </a:r>
                    </a:p>
                    <a:p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Річка широка та глибока,а вода синя та чиста;і котиться вона,виблискуючи та шумуючи.</a:t>
                      </a:r>
                    </a:p>
                    <a:p>
                      <a:r>
                        <a:rPr lang="uk-UA" b="0" i="0" baseline="0" dirty="0" smtClean="0">
                          <a:solidFill>
                            <a:schemeClr val="tx1"/>
                          </a:solidFill>
                        </a:rPr>
                        <a:t>          (…),а(…);і(…).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0" y="8181528"/>
            <a:ext cx="997260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7544" y="314096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21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8686800" cy="841248"/>
          </a:xfrm>
        </p:spPr>
        <p:txBody>
          <a:bodyPr/>
          <a:lstStyle/>
          <a:p>
            <a:r>
              <a:rPr lang="uk-UA" dirty="0" smtClean="0"/>
              <a:t>Не ставиться розділовий знак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851670"/>
              </p:ext>
            </p:extLst>
          </p:nvPr>
        </p:nvGraphicFramePr>
        <p:xfrm>
          <a:off x="1403648" y="1484784"/>
          <a:ext cx="6912768" cy="469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672408"/>
              </a:tblGrid>
              <a:tr h="4696296"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Правило</a:t>
                      </a:r>
                    </a:p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Перед сполучниками </a:t>
                      </a:r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і,й,та(=і),або,чи</a:t>
                      </a:r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,якщо</a:t>
                      </a:r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частини складносурядного речення мають спільний другорядний член,вставне слово або частки </a:t>
                      </a:r>
                      <a:r>
                        <a:rPr lang="uk-UA" b="1" baseline="0" dirty="0" smtClean="0">
                          <a:solidFill>
                            <a:schemeClr val="tx1"/>
                          </a:solidFill>
                        </a:rPr>
                        <a:t>лише,тільки,ще,навіть.</a:t>
                      </a:r>
                    </a:p>
                    <a:p>
                      <a:endParaRPr lang="uk-UA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Якщо </a:t>
                      </a:r>
                      <a:r>
                        <a:rPr lang="uk-UA" b="0" baseline="0" dirty="0" err="1" smtClean="0">
                          <a:solidFill>
                            <a:schemeClr val="tx1"/>
                          </a:solidFill>
                        </a:rPr>
                        <a:t>сполучиники</a:t>
                      </a:r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b="1" baseline="0" dirty="0" smtClean="0">
                          <a:solidFill>
                            <a:schemeClr val="tx1"/>
                          </a:solidFill>
                        </a:rPr>
                        <a:t>і,й,та(=і),або,чи</a:t>
                      </a:r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поєднують два питальних речення,окличних чи спонукальних.</a:t>
                      </a:r>
                      <a:endParaRPr lang="uk-UA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Приклад</a:t>
                      </a:r>
                    </a:p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Десь</a:t>
                      </a:r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спереду гукнув паровоз і почулася пісня.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       (…) і (…).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На щастя,гілка була не високо і Ксеня вхопилася за неї.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       (…) і (…).</a:t>
                      </a:r>
                    </a:p>
                    <a:p>
                      <a:endParaRPr lang="uk-UA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Таке розкішне над нами небо і такі ми до безмежності молоді! 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       (…) і (…)!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Коли в тебе відпустка і де ти будеш відпочивати?</a:t>
                      </a:r>
                    </a:p>
                    <a:p>
                      <a:r>
                        <a:rPr lang="uk-UA" b="0" baseline="0" dirty="0" smtClean="0">
                          <a:solidFill>
                            <a:schemeClr val="tx1"/>
                          </a:solidFill>
                        </a:rPr>
                        <a:t>        (…) і (…)?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005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370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Складносурядне   речення </vt:lpstr>
      <vt:lpstr>Презентация PowerPoint</vt:lpstr>
      <vt:lpstr>       Сполучники сурядності</vt:lpstr>
      <vt:lpstr>Змістові відношення між частинками складносурядного речення</vt:lpstr>
      <vt:lpstr>Презентация PowerPoint</vt:lpstr>
      <vt:lpstr>Розділові знаки в складносурядних реченнях</vt:lpstr>
      <vt:lpstr>Не ставиться розділовий знак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Складносурядне   речення</dc:title>
  <dc:creator>asus</dc:creator>
  <cp:lastModifiedBy>asus</cp:lastModifiedBy>
  <cp:revision>16</cp:revision>
  <dcterms:created xsi:type="dcterms:W3CDTF">2017-01-28T11:48:16Z</dcterms:created>
  <dcterms:modified xsi:type="dcterms:W3CDTF">2017-01-29T13:17:28Z</dcterms:modified>
</cp:coreProperties>
</file>