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65" r:id="rId4"/>
    <p:sldId id="266" r:id="rId5"/>
    <p:sldId id="267" r:id="rId6"/>
    <p:sldId id="257" r:id="rId7"/>
    <p:sldId id="268" r:id="rId8"/>
    <p:sldId id="270" r:id="rId9"/>
    <p:sldId id="269" r:id="rId10"/>
    <p:sldId id="271" r:id="rId11"/>
    <p:sldId id="272" r:id="rId12"/>
    <p:sldId id="273" r:id="rId13"/>
    <p:sldId id="274" r:id="rId14"/>
    <p:sldId id="260"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99" d="100"/>
          <a:sy n="99" d="100"/>
        </p:scale>
        <p:origin x="-32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78162CD-541C-449E-99BF-A7401CB5B48C}" type="datetimeFigureOut">
              <a:rPr lang="ru-RU" smtClean="0"/>
              <a:t>27.02.2015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7C0AE9D-42C0-421D-907C-10E44059B8D1}"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78162CD-541C-449E-99BF-A7401CB5B48C}" type="datetimeFigureOut">
              <a:rPr lang="ru-RU" smtClean="0"/>
              <a:t>27.02.2015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7C0AE9D-42C0-421D-907C-10E44059B8D1}"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78162CD-541C-449E-99BF-A7401CB5B48C}" type="datetimeFigureOut">
              <a:rPr lang="ru-RU" smtClean="0"/>
              <a:t>27.02.2015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7C0AE9D-42C0-421D-907C-10E44059B8D1}"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78162CD-541C-449E-99BF-A7401CB5B48C}" type="datetimeFigureOut">
              <a:rPr lang="ru-RU" smtClean="0"/>
              <a:t>27.02.2015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7C0AE9D-42C0-421D-907C-10E44059B8D1}"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78162CD-541C-449E-99BF-A7401CB5B48C}" type="datetimeFigureOut">
              <a:rPr lang="ru-RU" smtClean="0"/>
              <a:t>27.02.2015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7C0AE9D-42C0-421D-907C-10E44059B8D1}"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78162CD-541C-449E-99BF-A7401CB5B48C}" type="datetimeFigureOut">
              <a:rPr lang="ru-RU" smtClean="0"/>
              <a:t>27.02.2015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7C0AE9D-42C0-421D-907C-10E44059B8D1}"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78162CD-541C-449E-99BF-A7401CB5B48C}" type="datetimeFigureOut">
              <a:rPr lang="ru-RU" smtClean="0"/>
              <a:t>27.02.2015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7C0AE9D-42C0-421D-907C-10E44059B8D1}"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78162CD-541C-449E-99BF-A7401CB5B48C}" type="datetimeFigureOut">
              <a:rPr lang="ru-RU" smtClean="0"/>
              <a:t>27.02.2015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7C0AE9D-42C0-421D-907C-10E44059B8D1}"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78162CD-541C-449E-99BF-A7401CB5B48C}" type="datetimeFigureOut">
              <a:rPr lang="ru-RU" smtClean="0"/>
              <a:t>27.02.2015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7C0AE9D-42C0-421D-907C-10E44059B8D1}"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78162CD-541C-449E-99BF-A7401CB5B48C}" type="datetimeFigureOut">
              <a:rPr lang="ru-RU" smtClean="0"/>
              <a:t>27.02.2015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7C0AE9D-42C0-421D-907C-10E44059B8D1}"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78162CD-541C-449E-99BF-A7401CB5B48C}" type="datetimeFigureOut">
              <a:rPr lang="ru-RU" smtClean="0"/>
              <a:t>27.02.2015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7C0AE9D-42C0-421D-907C-10E44059B8D1}"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8162CD-541C-449E-99BF-A7401CB5B48C}" type="datetimeFigureOut">
              <a:rPr lang="ru-RU" smtClean="0"/>
              <a:t>27.02.2015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C0AE9D-42C0-421D-907C-10E44059B8D1}"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13.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5.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37.jpeg"/><Relationship Id="rId4" Type="http://schemas.openxmlformats.org/officeDocument/2006/relationships/image" Target="../media/image43.jpeg"/></Relationships>
</file>

<file path=ppt/slides/_rels/slide1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xml"/><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pn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2.jpeg"/><Relationship Id="rId4" Type="http://schemas.openxmlformats.org/officeDocument/2006/relationships/image" Target="../media/image26.png"/><Relationship Id="rId9"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5" name="Picture 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6" name="Rectangle 5"/>
          <p:cNvSpPr txBox="1">
            <a:spLocks noChangeArrowheads="1"/>
          </p:cNvSpPr>
          <p:nvPr/>
        </p:nvSpPr>
        <p:spPr>
          <a:xfrm>
            <a:off x="685800" y="1828800"/>
            <a:ext cx="7772400" cy="1736725"/>
          </a:xfrm>
          <a:prstGeom prst="rect">
            <a:avLst/>
          </a:prstGeom>
          <a:no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DE" sz="4800" b="0" i="0" u="none" strike="noStrike" kern="1200" cap="none" spc="0" normalizeH="0" baseline="0" noProof="0" smtClean="0">
                <a:ln>
                  <a:noFill/>
                </a:ln>
                <a:solidFill>
                  <a:srgbClr val="800080"/>
                </a:solidFill>
                <a:effectLst/>
                <a:uLnTx/>
                <a:uFillTx/>
                <a:latin typeface="+mj-lt"/>
                <a:ea typeface="+mj-ea"/>
                <a:cs typeface="+mj-cs"/>
              </a:rPr>
              <a:t>"Wenn man Sprachen lernt, kennt man keine Grenzen!</a:t>
            </a:r>
            <a:endParaRPr kumimoji="0" lang="ru-RU" sz="4800" b="0" i="0" u="none" strike="noStrike" kern="1200" cap="none" spc="0" normalizeH="0" baseline="0" noProof="0" dirty="0" smtClean="0">
              <a:ln>
                <a:noFill/>
              </a:ln>
              <a:solidFill>
                <a:srgbClr val="800080"/>
              </a:solidFill>
              <a:effectLst/>
              <a:uLnTx/>
              <a:uFillTx/>
              <a:latin typeface="+mj-lt"/>
              <a:ea typeface="+mj-ea"/>
              <a:cs typeface="+mj-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88080296"/>
          <p:cNvPicPr>
            <a:picLocks noChangeAspect="1" noChangeArrowheads="1"/>
          </p:cNvPicPr>
          <p:nvPr/>
        </p:nvPicPr>
        <p:blipFill>
          <a:blip r:embed="rId2"/>
          <a:srcRect/>
          <a:stretch>
            <a:fillRect/>
          </a:stretch>
        </p:blipFill>
        <p:spPr bwMode="auto">
          <a:xfrm>
            <a:off x="0" y="0"/>
            <a:ext cx="9144000" cy="6826250"/>
          </a:xfrm>
          <a:prstGeom prst="rect">
            <a:avLst/>
          </a:prstGeom>
          <a:noFill/>
        </p:spPr>
      </p:pic>
      <p:pic>
        <p:nvPicPr>
          <p:cNvPr id="5" name="Picture 4"/>
          <p:cNvPicPr>
            <a:picLocks noChangeAspect="1" noChangeArrowheads="1"/>
          </p:cNvPicPr>
          <p:nvPr/>
        </p:nvPicPr>
        <p:blipFill>
          <a:blip r:embed="rId3" cstate="print"/>
          <a:srcRect l="5913" t="29124" r="15427" b="11948"/>
          <a:stretch>
            <a:fillRect/>
          </a:stretch>
        </p:blipFill>
        <p:spPr>
          <a:xfrm>
            <a:off x="179388" y="692150"/>
            <a:ext cx="3743325" cy="2476500"/>
          </a:xfrm>
          <a:prstGeom prst="rect">
            <a:avLst/>
          </a:prstGeom>
          <a:ln/>
        </p:spPr>
      </p:pic>
      <p:sp>
        <p:nvSpPr>
          <p:cNvPr id="6" name="Rectangle 6"/>
          <p:cNvSpPr>
            <a:spLocks noChangeArrowheads="1"/>
          </p:cNvSpPr>
          <p:nvPr/>
        </p:nvSpPr>
        <p:spPr bwMode="auto">
          <a:xfrm>
            <a:off x="611188" y="549275"/>
            <a:ext cx="2027237" cy="703263"/>
          </a:xfrm>
          <a:prstGeom prst="rect">
            <a:avLst/>
          </a:prstGeom>
          <a:noFill/>
          <a:ln w="9525">
            <a:noFill/>
            <a:miter lim="800000"/>
            <a:headEnd/>
            <a:tailEnd/>
          </a:ln>
          <a:effectLst/>
        </p:spPr>
        <p:txBody>
          <a:bodyPr anchor="ctr"/>
          <a:lstStyle/>
          <a:p>
            <a:pPr algn="ctr"/>
            <a:r>
              <a:rPr lang="en-US" sz="3200" b="1">
                <a:solidFill>
                  <a:schemeClr val="tx2"/>
                </a:solidFill>
                <a:effectLst>
                  <a:outerShdw blurRad="38100" dist="38100" dir="2700000" algn="tl">
                    <a:srgbClr val="000000"/>
                  </a:outerShdw>
                </a:effectLst>
              </a:rPr>
              <a:t>Verliebt sein</a:t>
            </a:r>
            <a:endParaRPr lang="ru-RU" sz="3200" b="1">
              <a:solidFill>
                <a:schemeClr val="tx2"/>
              </a:solidFill>
              <a:effectLst>
                <a:outerShdw blurRad="38100" dist="38100" dir="2700000" algn="tl">
                  <a:srgbClr val="000000"/>
                </a:outerShdw>
              </a:effectLst>
            </a:endParaRPr>
          </a:p>
        </p:txBody>
      </p:sp>
      <p:pic>
        <p:nvPicPr>
          <p:cNvPr id="7" name="Рисунок 3" descr="0a0e922566a084e5c1aacbdcae9dcdc7.jpg"/>
          <p:cNvPicPr>
            <a:picLocks noChangeAspect="1"/>
          </p:cNvPicPr>
          <p:nvPr/>
        </p:nvPicPr>
        <p:blipFill>
          <a:blip r:embed="rId4"/>
          <a:srcRect/>
          <a:stretch>
            <a:fillRect/>
          </a:stretch>
        </p:blipFill>
        <p:spPr bwMode="auto">
          <a:xfrm>
            <a:off x="4284663" y="2133600"/>
            <a:ext cx="3132137" cy="2349500"/>
          </a:xfrm>
          <a:prstGeom prst="rect">
            <a:avLst/>
          </a:prstGeom>
          <a:noFill/>
          <a:ln w="9525">
            <a:noFill/>
            <a:miter lim="800000"/>
            <a:headEnd/>
            <a:tailEnd/>
          </a:ln>
        </p:spPr>
      </p:pic>
      <p:sp>
        <p:nvSpPr>
          <p:cNvPr id="8" name="Rectangle 8"/>
          <p:cNvSpPr>
            <a:spLocks noChangeArrowheads="1"/>
          </p:cNvSpPr>
          <p:nvPr/>
        </p:nvSpPr>
        <p:spPr bwMode="auto">
          <a:xfrm>
            <a:off x="5715008" y="4572008"/>
            <a:ext cx="3097212" cy="1190625"/>
          </a:xfrm>
          <a:prstGeom prst="rect">
            <a:avLst/>
          </a:prstGeom>
          <a:noFill/>
          <a:ln w="9525">
            <a:noFill/>
            <a:miter lim="800000"/>
            <a:headEnd/>
            <a:tailEnd/>
          </a:ln>
          <a:effectLst/>
        </p:spPr>
        <p:txBody>
          <a:bodyPr>
            <a:spAutoFit/>
          </a:bodyPr>
          <a:lstStyle/>
          <a:p>
            <a:pPr>
              <a:spcBef>
                <a:spcPct val="20000"/>
              </a:spcBef>
              <a:buFontTx/>
              <a:buChar char="•"/>
            </a:pPr>
            <a:r>
              <a:rPr lang="de-DE" b="1" dirty="0"/>
              <a:t>Dieses Projekt wurde von den Schülern der 11. Klasse vorbereitet und mit der Musik präsentiert.</a:t>
            </a:r>
          </a:p>
        </p:txBody>
      </p:sp>
      <p:sp>
        <p:nvSpPr>
          <p:cNvPr id="9" name="Rectangle 9"/>
          <p:cNvSpPr>
            <a:spLocks noChangeArrowheads="1"/>
          </p:cNvSpPr>
          <p:nvPr/>
        </p:nvSpPr>
        <p:spPr bwMode="auto">
          <a:xfrm>
            <a:off x="4284663" y="1341438"/>
            <a:ext cx="2819400" cy="641350"/>
          </a:xfrm>
          <a:prstGeom prst="rect">
            <a:avLst/>
          </a:prstGeom>
          <a:noFill/>
          <a:ln w="9525">
            <a:noFill/>
            <a:miter lim="800000"/>
            <a:headEnd/>
            <a:tailEnd/>
          </a:ln>
          <a:effectLst/>
        </p:spPr>
        <p:txBody>
          <a:bodyPr>
            <a:spAutoFit/>
          </a:bodyPr>
          <a:lstStyle/>
          <a:p>
            <a:r>
              <a:rPr lang="de-DE" b="1" i="1"/>
              <a:t>Die Liebe und Hochzeit in Deutschland</a:t>
            </a:r>
            <a:endParaRPr lang="ru-RU" b="1" i="1"/>
          </a:p>
        </p:txBody>
      </p:sp>
      <p:pic>
        <p:nvPicPr>
          <p:cNvPr id="10" name="Содержимое 3" descr="wedding-shoes.jpg"/>
          <p:cNvPicPr>
            <a:picLocks noChangeAspect="1"/>
          </p:cNvPicPr>
          <p:nvPr/>
        </p:nvPicPr>
        <p:blipFill>
          <a:blip r:embed="rId5" cstate="print"/>
          <a:srcRect/>
          <a:stretch>
            <a:fillRect/>
          </a:stretch>
        </p:blipFill>
        <p:spPr bwMode="auto">
          <a:xfrm rot="475350">
            <a:off x="6877050" y="1484313"/>
            <a:ext cx="1728788" cy="1363662"/>
          </a:xfrm>
          <a:prstGeom prst="rect">
            <a:avLst/>
          </a:prstGeom>
          <a:noFill/>
          <a:ln w="9525">
            <a:noFill/>
            <a:miter lim="800000"/>
            <a:headEnd/>
            <a:tailEnd/>
          </a:ln>
          <a:effectLst/>
        </p:spPr>
      </p:pic>
      <p:pic>
        <p:nvPicPr>
          <p:cNvPr id="11" name="Picture 12"/>
          <p:cNvPicPr>
            <a:picLocks noChangeAspect="1" noChangeArrowheads="1"/>
          </p:cNvPicPr>
          <p:nvPr/>
        </p:nvPicPr>
        <p:blipFill>
          <a:blip r:embed="rId6" cstate="print"/>
          <a:srcRect b="6915"/>
          <a:stretch>
            <a:fillRect/>
          </a:stretch>
        </p:blipFill>
        <p:spPr bwMode="auto">
          <a:xfrm>
            <a:off x="1835150" y="4652963"/>
            <a:ext cx="3240088" cy="1944687"/>
          </a:xfrm>
          <a:prstGeom prst="rect">
            <a:avLst/>
          </a:prstGeom>
          <a:noFill/>
          <a:ln w="9525">
            <a:noFill/>
            <a:miter lim="800000"/>
            <a:headEnd/>
            <a:tailEnd/>
          </a:ln>
          <a:effectLst/>
        </p:spPr>
      </p:pic>
      <p:sp>
        <p:nvSpPr>
          <p:cNvPr id="12" name="Rectangle 13"/>
          <p:cNvSpPr txBox="1">
            <a:spLocks noChangeArrowheads="1"/>
          </p:cNvSpPr>
          <p:nvPr/>
        </p:nvSpPr>
        <p:spPr>
          <a:xfrm>
            <a:off x="1331913" y="4221163"/>
            <a:ext cx="4176712" cy="503237"/>
          </a:xfrm>
          <a:prstGeom prst="rect">
            <a:avLst/>
          </a:prstGeom>
          <a:no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smtClean="0">
                <a:ln>
                  <a:noFill/>
                </a:ln>
                <a:solidFill>
                  <a:schemeClr val="tx1"/>
                </a:solidFill>
                <a:effectLst/>
                <a:uLnTx/>
                <a:uFillTx/>
                <a:latin typeface="+mj-lt"/>
                <a:ea typeface="+mj-ea"/>
                <a:cs typeface="+mj-cs"/>
              </a:rPr>
              <a:t>Die Sommerferien der 9. Klasse</a:t>
            </a:r>
            <a:endParaRPr kumimoji="0" lang="ru-RU" sz="2000" b="0" i="0" u="none" strike="noStrike" kern="1200" cap="none" spc="0" normalizeH="0" baseline="0" noProof="0" smtClean="0">
              <a:ln>
                <a:noFill/>
              </a:ln>
              <a:solidFill>
                <a:schemeClr val="tx1"/>
              </a:solidFill>
              <a:effectLst/>
              <a:uLnTx/>
              <a:uFillTx/>
              <a:latin typeface="+mj-lt"/>
              <a:ea typeface="+mj-ea"/>
              <a:cs typeface="+mj-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88080296"/>
          <p:cNvPicPr>
            <a:picLocks noChangeAspect="1" noChangeArrowheads="1"/>
          </p:cNvPicPr>
          <p:nvPr/>
        </p:nvPicPr>
        <p:blipFill>
          <a:blip r:embed="rId2"/>
          <a:srcRect/>
          <a:stretch>
            <a:fillRect/>
          </a:stretch>
        </p:blipFill>
        <p:spPr bwMode="auto">
          <a:xfrm>
            <a:off x="0" y="0"/>
            <a:ext cx="9144000" cy="6826250"/>
          </a:xfrm>
          <a:prstGeom prst="rect">
            <a:avLst/>
          </a:prstGeom>
          <a:noFill/>
        </p:spPr>
      </p:pic>
      <p:sp>
        <p:nvSpPr>
          <p:cNvPr id="13" name="Rectangle 5"/>
          <p:cNvSpPr txBox="1">
            <a:spLocks noChangeArrowheads="1"/>
          </p:cNvSpPr>
          <p:nvPr/>
        </p:nvSpPr>
        <p:spPr>
          <a:xfrm>
            <a:off x="457200" y="277813"/>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AmTag der deutschen Sprache</a:t>
            </a:r>
            <a:endParaRPr kumimoji="0" lang="ru-RU" sz="4400" b="0" i="0" u="none" strike="noStrike" kern="1200" cap="none" spc="0" normalizeH="0" baseline="0" noProof="0" smtClean="0">
              <a:ln>
                <a:noFill/>
              </a:ln>
              <a:solidFill>
                <a:schemeClr val="tx1"/>
              </a:solidFill>
              <a:effectLst/>
              <a:uLnTx/>
              <a:uFillTx/>
              <a:latin typeface="+mj-lt"/>
              <a:ea typeface="+mj-ea"/>
              <a:cs typeface="+mj-cs"/>
            </a:endParaRPr>
          </a:p>
        </p:txBody>
      </p:sp>
      <p:sp>
        <p:nvSpPr>
          <p:cNvPr id="14" name="Rectangle 6"/>
          <p:cNvSpPr txBox="1">
            <a:spLocks noChangeArrowheads="1"/>
          </p:cNvSpPr>
          <p:nvPr/>
        </p:nvSpPr>
        <p:spPr>
          <a:xfrm>
            <a:off x="457200" y="1600200"/>
            <a:ext cx="8229600" cy="4530725"/>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smtClean="0">
                <a:ln>
                  <a:noFill/>
                </a:ln>
                <a:solidFill>
                  <a:schemeClr val="tx1"/>
                </a:solidFill>
                <a:effectLst/>
                <a:uLnTx/>
                <a:uFillTx/>
                <a:latin typeface="+mn-lt"/>
                <a:ea typeface="+mn-ea"/>
                <a:cs typeface="+mn-cs"/>
              </a:rPr>
              <a:t>Die Veranstaltungen und die Schulabende, an denen Deutsche Sprache pr</a:t>
            </a:r>
            <a:r>
              <a:rPr kumimoji="0" lang="de-DE" sz="2800" b="0" i="0" u="none" strike="noStrike" kern="1200" cap="none" spc="0" normalizeH="0" baseline="0" noProof="0" smtClean="0">
                <a:ln>
                  <a:noFill/>
                </a:ln>
                <a:solidFill>
                  <a:schemeClr val="tx1"/>
                </a:solidFill>
                <a:effectLst/>
                <a:uLnTx/>
                <a:uFillTx/>
                <a:latin typeface="+mn-lt"/>
                <a:ea typeface="+mn-ea"/>
                <a:cs typeface="+mn-cs"/>
              </a:rPr>
              <a:t>ä</a:t>
            </a:r>
            <a:r>
              <a:rPr kumimoji="0" lang="en-US" sz="2800" b="0" i="0" u="none" strike="noStrike" kern="1200" cap="none" spc="0" normalizeH="0" baseline="0" noProof="0" smtClean="0">
                <a:ln>
                  <a:noFill/>
                </a:ln>
                <a:solidFill>
                  <a:schemeClr val="tx1"/>
                </a:solidFill>
                <a:effectLst/>
                <a:uLnTx/>
                <a:uFillTx/>
                <a:latin typeface="+mn-lt"/>
                <a:ea typeface="+mn-ea"/>
                <a:cs typeface="+mn-cs"/>
              </a:rPr>
              <a:t>sentiert wird, dienen als Motivationsfaktor zum Deutschlernen und </a:t>
            </a:r>
            <a:r>
              <a:rPr kumimoji="0" lang="de-DE" sz="2800" b="0" i="0" u="none" strike="noStrike" kern="1200" cap="none" spc="0" normalizeH="0" baseline="0" noProof="0" smtClean="0">
                <a:ln>
                  <a:noFill/>
                </a:ln>
                <a:solidFill>
                  <a:schemeClr val="tx1"/>
                </a:solidFill>
                <a:effectLst/>
                <a:uLnTx/>
                <a:uFillTx/>
                <a:latin typeface="+mn-lt"/>
                <a:ea typeface="+mn-ea"/>
                <a:cs typeface="+mn-cs"/>
              </a:rPr>
              <a:t> es wird den Zugang zur deutschen Sprache, Kultur und Gesellschaft eröffnet. Mit jeder Aktion setzte ich mir zum Ziel, die Kinder zum Erlernen der deutschen Sprache zu motivieren. Ich will auch den Kindern zeigen, dass ein gegenwärtiger Mensch mehrere Fremdsprachen kennen sollte. Je mehr, desto besser. Dabei sind auch die deutsche Sprache und die deutsche Kultur interessant.</a:t>
            </a:r>
            <a:endParaRPr kumimoji="0" lang="ru-RU" sz="2800" b="0" i="0" u="none" strike="noStrike" kern="1200" cap="none" spc="0" normalizeH="0" baseline="0" noProof="0" smtClean="0">
              <a:ln>
                <a:noFill/>
              </a:ln>
              <a:solidFill>
                <a:schemeClr val="tx1"/>
              </a:solidFill>
              <a:effectLst/>
              <a:uLnTx/>
              <a:uFillTx/>
              <a:latin typeface="+mn-lt"/>
              <a:ea typeface="+mn-ea"/>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17491575"/>
          <p:cNvPicPr>
            <a:picLocks noChangeAspect="1" noChangeArrowheads="1"/>
          </p:cNvPicPr>
          <p:nvPr/>
        </p:nvPicPr>
        <p:blipFill>
          <a:blip r:embed="rId2"/>
          <a:srcRect/>
          <a:stretch>
            <a:fillRect/>
          </a:stretch>
        </p:blipFill>
        <p:spPr bwMode="auto">
          <a:xfrm>
            <a:off x="0" y="0"/>
            <a:ext cx="9144000" cy="6883400"/>
          </a:xfrm>
          <a:prstGeom prst="rect">
            <a:avLst/>
          </a:prstGeom>
          <a:noFill/>
        </p:spPr>
      </p:pic>
      <p:sp>
        <p:nvSpPr>
          <p:cNvPr id="5" name="Rectangle 17"/>
          <p:cNvSpPr txBox="1">
            <a:spLocks noChangeArrowheads="1"/>
          </p:cNvSpPr>
          <p:nvPr/>
        </p:nvSpPr>
        <p:spPr>
          <a:xfrm>
            <a:off x="0" y="549275"/>
            <a:ext cx="4716463" cy="558165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de-DE" sz="2400" b="0" i="0" u="none" strike="noStrike" kern="1200" cap="none" spc="0" normalizeH="0" baseline="0" noProof="0" smtClean="0">
                <a:ln>
                  <a:noFill/>
                </a:ln>
                <a:solidFill>
                  <a:schemeClr val="tx1"/>
                </a:solidFill>
                <a:effectLst/>
                <a:uLnTx/>
                <a:uFillTx/>
                <a:latin typeface="+mn-lt"/>
                <a:ea typeface="+mn-ea"/>
                <a:cs typeface="+mn-cs"/>
              </a:rPr>
              <a:t>Die Wandzeitungausstellungen</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de-DE" sz="2400" b="0" i="0" u="none" strike="noStrike" kern="1200" cap="none" spc="0" normalizeH="0" baseline="0" noProof="0" smtClean="0">
                <a:ln>
                  <a:noFill/>
                </a:ln>
                <a:solidFill>
                  <a:schemeClr val="tx1"/>
                </a:solidFill>
                <a:effectLst/>
                <a:uLnTx/>
                <a:uFillTx/>
                <a:latin typeface="+mn-lt"/>
                <a:ea typeface="+mn-ea"/>
                <a:cs typeface="+mn-cs"/>
              </a:rPr>
              <a:t>Die Literaturkonferenzen: Streiflichter aus Deutschland</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de-DE" sz="2400" b="0" i="0" u="none" strike="noStrike" kern="1200" cap="none" spc="0" normalizeH="0" baseline="0" noProof="0" smtClean="0">
                <a:ln>
                  <a:noFill/>
                </a:ln>
                <a:solidFill>
                  <a:schemeClr val="tx1"/>
                </a:solidFill>
                <a:effectLst/>
                <a:uLnTx/>
                <a:uFillTx/>
                <a:latin typeface="+mn-lt"/>
                <a:ea typeface="+mn-ea"/>
                <a:cs typeface="+mn-cs"/>
              </a:rPr>
              <a:t>Die Projektewettbewerbe: Unser Schulhomepage</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de-DE" sz="2400" b="0" i="0" u="none" strike="noStrike" kern="1200" cap="none" spc="0" normalizeH="0" baseline="0" noProof="0" smtClean="0">
                <a:ln>
                  <a:noFill/>
                </a:ln>
                <a:solidFill>
                  <a:schemeClr val="tx1"/>
                </a:solidFill>
                <a:effectLst/>
                <a:uLnTx/>
                <a:uFillTx/>
                <a:latin typeface="+mn-lt"/>
                <a:ea typeface="+mn-ea"/>
                <a:cs typeface="+mn-cs"/>
              </a:rPr>
              <a:t>Theaterspiele: Märchen von Brüdern Grimm und moderne Inszenierungen</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de-DE" sz="2400" b="0" i="0" u="none" strike="noStrike" kern="1200" cap="none" spc="0" normalizeH="0" baseline="0" noProof="0" smtClean="0">
                <a:ln>
                  <a:noFill/>
                </a:ln>
                <a:solidFill>
                  <a:schemeClr val="tx1"/>
                </a:solidFill>
                <a:effectLst/>
                <a:uLnTx/>
                <a:uFillTx/>
                <a:latin typeface="+mn-lt"/>
                <a:ea typeface="+mn-ea"/>
                <a:cs typeface="+mn-cs"/>
              </a:rPr>
              <a:t>Jahreszeitfeste: Herbstfeste, Frühlingsfest, Wiehnachtskrippe</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de-DE" sz="2400" b="0" i="0" u="none" strike="noStrike" kern="1200" cap="none" spc="0" normalizeH="0" baseline="0" noProof="0" smtClean="0">
                <a:ln>
                  <a:noFill/>
                </a:ln>
                <a:solidFill>
                  <a:schemeClr val="tx1"/>
                </a:solidFill>
                <a:effectLst/>
                <a:uLnTx/>
                <a:uFillTx/>
                <a:latin typeface="+mn-lt"/>
                <a:ea typeface="+mn-ea"/>
                <a:cs typeface="+mn-cs"/>
              </a:rPr>
              <a:t>Vorleserwettbewerbe: H.Heines und J.W.Goethes Dichtungen</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de-DE" sz="2400" b="0" i="0" u="none" strike="noStrike" kern="1200" cap="none" spc="0" normalizeH="0" baseline="0" noProof="0" smtClean="0">
                <a:ln>
                  <a:noFill/>
                </a:ln>
                <a:solidFill>
                  <a:schemeClr val="tx1"/>
                </a:solidFill>
                <a:effectLst/>
                <a:uLnTx/>
                <a:uFillTx/>
                <a:latin typeface="+mn-lt"/>
                <a:ea typeface="+mn-ea"/>
                <a:cs typeface="+mn-cs"/>
              </a:rPr>
              <a:t>Konzert: Immer mit der deutschen Sprache</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ru-RU" sz="2400" b="0" i="0" u="none" strike="noStrike" kern="1200" cap="none" spc="0" normalizeH="0" baseline="0" noProof="0" smtClean="0">
              <a:ln>
                <a:noFill/>
              </a:ln>
              <a:solidFill>
                <a:schemeClr val="tx1"/>
              </a:solidFill>
              <a:effectLst/>
              <a:uLnTx/>
              <a:uFillTx/>
              <a:latin typeface="+mn-lt"/>
              <a:ea typeface="+mn-ea"/>
              <a:cs typeface="+mn-cs"/>
            </a:endParaRPr>
          </a:p>
        </p:txBody>
      </p:sp>
      <p:pic>
        <p:nvPicPr>
          <p:cNvPr id="6" name="Picture 12"/>
          <p:cNvPicPr>
            <a:picLocks noChangeAspect="1" noChangeArrowheads="1"/>
          </p:cNvPicPr>
          <p:nvPr/>
        </p:nvPicPr>
        <p:blipFill>
          <a:blip r:embed="rId3" cstate="print"/>
          <a:srcRect t="16388" r="8701"/>
          <a:stretch>
            <a:fillRect/>
          </a:stretch>
        </p:blipFill>
        <p:spPr>
          <a:xfrm>
            <a:off x="3348038" y="5027613"/>
            <a:ext cx="2665412" cy="1830387"/>
          </a:xfrm>
          <a:prstGeom prst="rect">
            <a:avLst/>
          </a:prstGeom>
          <a:ln/>
        </p:spPr>
      </p:pic>
      <p:pic>
        <p:nvPicPr>
          <p:cNvPr id="7" name="Picture 19" descr="9DA3DD81"/>
          <p:cNvPicPr>
            <a:picLocks noChangeAspect="1" noChangeArrowheads="1"/>
          </p:cNvPicPr>
          <p:nvPr/>
        </p:nvPicPr>
        <p:blipFill>
          <a:blip r:embed="rId4"/>
          <a:srcRect l="7283" t="23091" r="59904" b="4071"/>
          <a:stretch>
            <a:fillRect/>
          </a:stretch>
        </p:blipFill>
        <p:spPr bwMode="auto">
          <a:xfrm>
            <a:off x="7824788" y="4618038"/>
            <a:ext cx="1319212" cy="2239962"/>
          </a:xfrm>
          <a:prstGeom prst="rect">
            <a:avLst/>
          </a:prstGeom>
          <a:noFill/>
          <a:ln w="9525" algn="in">
            <a:noFill/>
            <a:miter lim="800000"/>
            <a:headEnd/>
            <a:tailEnd/>
          </a:ln>
          <a:effectLst/>
        </p:spPr>
      </p:pic>
      <p:pic>
        <p:nvPicPr>
          <p:cNvPr id="8" name="Picture 21"/>
          <p:cNvPicPr>
            <a:picLocks noChangeAspect="1" noChangeArrowheads="1"/>
          </p:cNvPicPr>
          <p:nvPr/>
        </p:nvPicPr>
        <p:blipFill>
          <a:blip r:embed="rId5" cstate="print"/>
          <a:srcRect l="7135" t="16873"/>
          <a:stretch>
            <a:fillRect/>
          </a:stretch>
        </p:blipFill>
        <p:spPr>
          <a:xfrm>
            <a:off x="5148263" y="3644900"/>
            <a:ext cx="2809875" cy="1916113"/>
          </a:xfrm>
          <a:prstGeom prst="rect">
            <a:avLst/>
          </a:prstGeom>
          <a:ln/>
        </p:spPr>
      </p:pic>
      <p:pic>
        <p:nvPicPr>
          <p:cNvPr id="9" name="Picture 22" descr="3AAB20AE"/>
          <p:cNvPicPr>
            <a:picLocks noChangeAspect="1" noChangeArrowheads="1"/>
          </p:cNvPicPr>
          <p:nvPr/>
        </p:nvPicPr>
        <p:blipFill>
          <a:blip r:embed="rId6"/>
          <a:srcRect l="2327" t="67993" r="864"/>
          <a:stretch>
            <a:fillRect/>
          </a:stretch>
        </p:blipFill>
        <p:spPr bwMode="auto">
          <a:xfrm>
            <a:off x="4572000" y="276225"/>
            <a:ext cx="2832100" cy="1703388"/>
          </a:xfrm>
          <a:prstGeom prst="rect">
            <a:avLst/>
          </a:prstGeom>
          <a:noFill/>
          <a:ln w="9525">
            <a:noFill/>
            <a:miter lim="800000"/>
            <a:headEnd/>
            <a:tailEnd/>
          </a:ln>
        </p:spPr>
      </p:pic>
      <p:pic>
        <p:nvPicPr>
          <p:cNvPr id="10" name="Picture 23" descr="9DA3DD81"/>
          <p:cNvPicPr>
            <a:picLocks noChangeAspect="1" noChangeArrowheads="1"/>
          </p:cNvPicPr>
          <p:nvPr/>
        </p:nvPicPr>
        <p:blipFill>
          <a:blip r:embed="rId7"/>
          <a:srcRect l="9332" t="1711" r="20258" b="51857"/>
          <a:stretch>
            <a:fillRect/>
          </a:stretch>
        </p:blipFill>
        <p:spPr bwMode="auto">
          <a:xfrm>
            <a:off x="6804025" y="1700213"/>
            <a:ext cx="2124075" cy="1700212"/>
          </a:xfrm>
          <a:prstGeom prst="rect">
            <a:avLst/>
          </a:prstGeom>
          <a:noFill/>
          <a:ln w="9525" algn="in">
            <a:noFill/>
            <a:miter lim="800000"/>
            <a:headEnd/>
            <a:tailEnd/>
          </a:ln>
          <a:effectLst/>
        </p:spPr>
      </p:pic>
      <p:pic>
        <p:nvPicPr>
          <p:cNvPr id="11" name="Picture 24" descr="3AAB20AE"/>
          <p:cNvPicPr>
            <a:picLocks noChangeAspect="1" noChangeArrowheads="1"/>
          </p:cNvPicPr>
          <p:nvPr/>
        </p:nvPicPr>
        <p:blipFill>
          <a:blip r:embed="rId6"/>
          <a:srcRect l="13583" r="3114" b="67883"/>
          <a:stretch>
            <a:fillRect/>
          </a:stretch>
        </p:blipFill>
        <p:spPr bwMode="auto">
          <a:xfrm>
            <a:off x="4356100" y="2060575"/>
            <a:ext cx="2301875" cy="1616075"/>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17491575"/>
          <p:cNvPicPr>
            <a:picLocks noChangeAspect="1" noChangeArrowheads="1"/>
          </p:cNvPicPr>
          <p:nvPr/>
        </p:nvPicPr>
        <p:blipFill>
          <a:blip r:embed="rId2"/>
          <a:srcRect/>
          <a:stretch>
            <a:fillRect/>
          </a:stretch>
        </p:blipFill>
        <p:spPr bwMode="auto">
          <a:xfrm>
            <a:off x="0" y="0"/>
            <a:ext cx="9144000" cy="6883400"/>
          </a:xfrm>
          <a:prstGeom prst="rect">
            <a:avLst/>
          </a:prstGeom>
          <a:noFill/>
        </p:spPr>
      </p:pic>
      <p:sp>
        <p:nvSpPr>
          <p:cNvPr id="5" name="Rectangle 4"/>
          <p:cNvSpPr txBox="1">
            <a:spLocks noChangeArrowheads="1"/>
          </p:cNvSpPr>
          <p:nvPr/>
        </p:nvSpPr>
        <p:spPr>
          <a:xfrm>
            <a:off x="0" y="142852"/>
            <a:ext cx="8229600" cy="1143000"/>
          </a:xfrm>
          <a:prstGeom prst="rect">
            <a:avLst/>
          </a:prstGeom>
        </p:spPr>
        <p:txBody>
          <a:bodyPr vert="horz" lIns="91440" tIns="45720" rIns="91440" bIns="45720" rtlCol="0" anchor="ctr">
            <a:normAutofit fontScale="6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DE" sz="46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Konzert: Immer mit der deutschen Sprache</a:t>
            </a:r>
            <a:r>
              <a:rPr kumimoji="0" lang="de-DE" sz="3600" b="0" i="0" u="none" strike="noStrike" kern="1200" cap="none" spc="0" normalizeH="0" baseline="0" noProof="0" dirty="0" smtClean="0">
                <a:ln>
                  <a:noFill/>
                </a:ln>
                <a:solidFill>
                  <a:schemeClr val="tx1"/>
                </a:solidFill>
                <a:effectLst/>
                <a:uLnTx/>
                <a:uFillTx/>
                <a:latin typeface="+mj-lt"/>
                <a:ea typeface="+mj-ea"/>
                <a:cs typeface="+mj-cs"/>
              </a:rPr>
              <a:t/>
            </a:r>
            <a:br>
              <a:rPr kumimoji="0" lang="de-DE" sz="3600" b="0" i="0" u="none" strike="noStrike" kern="1200" cap="none" spc="0" normalizeH="0" baseline="0" noProof="0" dirty="0" smtClean="0">
                <a:ln>
                  <a:noFill/>
                </a:ln>
                <a:solidFill>
                  <a:schemeClr val="tx1"/>
                </a:solidFill>
                <a:effectLst/>
                <a:uLnTx/>
                <a:uFillTx/>
                <a:latin typeface="+mj-lt"/>
                <a:ea typeface="+mj-ea"/>
                <a:cs typeface="+mj-cs"/>
              </a:rPr>
            </a:br>
            <a:r>
              <a:rPr kumimoji="0" lang="ru-RU" sz="4000" b="0" i="0" u="none" strike="noStrike" kern="1200" cap="none" spc="0" normalizeH="0" baseline="0" noProof="0" dirty="0" smtClean="0">
                <a:ln>
                  <a:noFill/>
                </a:ln>
                <a:solidFill>
                  <a:schemeClr val="tx1"/>
                </a:solidFill>
                <a:effectLst/>
                <a:uLnTx/>
                <a:uFillTx/>
                <a:latin typeface="+mj-lt"/>
                <a:ea typeface="+mj-ea"/>
                <a:cs typeface="+mj-cs"/>
              </a:rPr>
              <a:t/>
            </a:r>
            <a:br>
              <a:rPr kumimoji="0" lang="ru-RU" sz="4000" b="0" i="0" u="none" strike="noStrike" kern="1200" cap="none" spc="0" normalizeH="0" baseline="0" noProof="0" dirty="0" smtClean="0">
                <a:ln>
                  <a:noFill/>
                </a:ln>
                <a:solidFill>
                  <a:schemeClr val="tx1"/>
                </a:solidFill>
                <a:effectLst/>
                <a:uLnTx/>
                <a:uFillTx/>
                <a:latin typeface="+mj-lt"/>
                <a:ea typeface="+mj-ea"/>
                <a:cs typeface="+mj-cs"/>
              </a:rPr>
            </a:br>
            <a:endParaRPr kumimoji="0" lang="ru-RU" sz="4000" b="0"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6" name="Picture 8"/>
          <p:cNvPicPr>
            <a:picLocks noChangeAspect="1" noChangeArrowheads="1"/>
          </p:cNvPicPr>
          <p:nvPr/>
        </p:nvPicPr>
        <p:blipFill>
          <a:blip r:embed="rId3" cstate="print"/>
          <a:srcRect t="13199"/>
          <a:stretch>
            <a:fillRect/>
          </a:stretch>
        </p:blipFill>
        <p:spPr>
          <a:xfrm>
            <a:off x="250825" y="1268413"/>
            <a:ext cx="4176713" cy="2808287"/>
          </a:xfrm>
          <a:prstGeom prst="rect">
            <a:avLst/>
          </a:prstGeom>
          <a:ln/>
        </p:spPr>
      </p:pic>
      <p:pic>
        <p:nvPicPr>
          <p:cNvPr id="7" name="Picture 9"/>
          <p:cNvPicPr>
            <a:picLocks noChangeAspect="1" noChangeArrowheads="1"/>
          </p:cNvPicPr>
          <p:nvPr/>
        </p:nvPicPr>
        <p:blipFill>
          <a:blip r:embed="rId4" cstate="print"/>
          <a:srcRect l="19847" t="19725"/>
          <a:stretch>
            <a:fillRect/>
          </a:stretch>
        </p:blipFill>
        <p:spPr>
          <a:xfrm rot="20948842">
            <a:off x="4211638" y="3429000"/>
            <a:ext cx="2919412" cy="2189163"/>
          </a:xfrm>
          <a:prstGeom prst="rect">
            <a:avLst/>
          </a:prstGeom>
          <a:ln/>
        </p:spPr>
      </p:pic>
      <p:pic>
        <p:nvPicPr>
          <p:cNvPr id="8" name="Picture 10"/>
          <p:cNvPicPr>
            <a:picLocks noChangeAspect="1" noChangeArrowheads="1"/>
          </p:cNvPicPr>
          <p:nvPr/>
        </p:nvPicPr>
        <p:blipFill>
          <a:blip r:embed="rId5" cstate="print"/>
          <a:srcRect/>
          <a:stretch>
            <a:fillRect/>
          </a:stretch>
        </p:blipFill>
        <p:spPr>
          <a:xfrm rot="489270">
            <a:off x="5651500" y="908050"/>
            <a:ext cx="2919413" cy="2189163"/>
          </a:xfrm>
          <a:prstGeom prst="rect">
            <a:avLst/>
          </a:prstGeom>
          <a:ln/>
        </p:spPr>
      </p:pic>
      <p:pic>
        <p:nvPicPr>
          <p:cNvPr id="9" name="Picture 11"/>
          <p:cNvPicPr>
            <a:picLocks noChangeAspect="1" noChangeArrowheads="1"/>
          </p:cNvPicPr>
          <p:nvPr/>
        </p:nvPicPr>
        <p:blipFill>
          <a:blip r:embed="rId6" cstate="print"/>
          <a:srcRect t="22491" r="11845"/>
          <a:stretch>
            <a:fillRect/>
          </a:stretch>
        </p:blipFill>
        <p:spPr bwMode="auto">
          <a:xfrm>
            <a:off x="1258888" y="4292600"/>
            <a:ext cx="3744912" cy="2232025"/>
          </a:xfrm>
          <a:prstGeom prst="rect">
            <a:avLst/>
          </a:prstGeom>
          <a:noFill/>
          <a:ln w="9525">
            <a:noFill/>
            <a:miter lim="800000"/>
            <a:headEnd/>
            <a:tailEnd/>
          </a:ln>
          <a:effectLst/>
        </p:spPr>
      </p:pic>
      <p:pic>
        <p:nvPicPr>
          <p:cNvPr id="10" name="Picture 12"/>
          <p:cNvPicPr>
            <a:picLocks noChangeAspect="1" noChangeArrowheads="1"/>
          </p:cNvPicPr>
          <p:nvPr/>
        </p:nvPicPr>
        <p:blipFill>
          <a:blip r:embed="rId7" cstate="print"/>
          <a:srcRect l="10152" t="13936" r="24956" b="7425"/>
          <a:stretch>
            <a:fillRect/>
          </a:stretch>
        </p:blipFill>
        <p:spPr bwMode="auto">
          <a:xfrm>
            <a:off x="6840538" y="3041650"/>
            <a:ext cx="2303462" cy="381635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5" name="Rectangle 7"/>
          <p:cNvSpPr>
            <a:spLocks noChangeArrowheads="1"/>
          </p:cNvSpPr>
          <p:nvPr/>
        </p:nvSpPr>
        <p:spPr bwMode="auto">
          <a:xfrm>
            <a:off x="1187450" y="4868863"/>
            <a:ext cx="7056438" cy="604837"/>
          </a:xfrm>
          <a:prstGeom prst="rect">
            <a:avLst/>
          </a:prstGeom>
          <a:noFill/>
          <a:ln w="9525">
            <a:noFill/>
            <a:miter lim="800000"/>
            <a:headEnd/>
            <a:tailEnd/>
          </a:ln>
          <a:effectLst/>
        </p:spPr>
        <p:txBody>
          <a:bodyPr/>
          <a:lstStyle/>
          <a:p>
            <a:pPr marL="342900" indent="-342900">
              <a:spcBef>
                <a:spcPct val="20000"/>
              </a:spcBef>
            </a:pPr>
            <a:r>
              <a:rPr lang="uk-UA" sz="4000" b="1" i="1" dirty="0">
                <a:latin typeface="Monotype Corsiva" pitchFamily="66" charset="0"/>
              </a:rPr>
              <a:t>«Від творчо працюючого вчителя – до творчого колективу</a:t>
            </a:r>
            <a:r>
              <a:rPr lang="ru-RU" sz="32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17491575"/>
          <p:cNvPicPr>
            <a:picLocks noChangeAspect="1" noChangeArrowheads="1"/>
          </p:cNvPicPr>
          <p:nvPr/>
        </p:nvPicPr>
        <p:blipFill>
          <a:blip r:embed="rId2"/>
          <a:srcRect/>
          <a:stretch>
            <a:fillRect/>
          </a:stretch>
        </p:blipFill>
        <p:spPr bwMode="auto">
          <a:xfrm>
            <a:off x="0" y="0"/>
            <a:ext cx="9144000" cy="6883400"/>
          </a:xfrm>
          <a:prstGeom prst="rect">
            <a:avLst/>
          </a:prstGeom>
          <a:noFill/>
        </p:spPr>
      </p:pic>
      <p:sp>
        <p:nvSpPr>
          <p:cNvPr id="6" name="Rectangle 4"/>
          <p:cNvSpPr txBox="1">
            <a:spLocks noChangeArrowheads="1"/>
          </p:cNvSpPr>
          <p:nvPr/>
        </p:nvSpPr>
        <p:spPr>
          <a:xfrm>
            <a:off x="457200" y="277813"/>
            <a:ext cx="8229600" cy="1143000"/>
          </a:xfrm>
          <a:prstGeom prst="rect">
            <a:avLst/>
          </a:prstGeom>
        </p:spPr>
        <p:txBody>
          <a:bodyPr vert="horz" lIns="91440" tIns="45720" rIns="91440" bIns="45720" rtlCol="0" anchor="ctr">
            <a:normAutofit fontScale="8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DE" sz="3200" b="1" i="0" u="none" strike="noStrike" kern="1200" cap="none" spc="0" normalizeH="0" baseline="0" noProof="0" dirty="0" err="1" smtClean="0">
                <a:ln>
                  <a:noFill/>
                </a:ln>
                <a:solidFill>
                  <a:srgbClr val="C00000"/>
                </a:solidFill>
                <a:effectLst/>
                <a:uLnTx/>
                <a:uFillTx/>
                <a:latin typeface="Times New Roman" pitchFamily="18" charset="0"/>
                <a:ea typeface="+mj-ea"/>
                <a:cs typeface="Times New Roman" pitchFamily="18" charset="0"/>
              </a:rPr>
              <a:t>Stepanjuk</a:t>
            </a:r>
            <a:r>
              <a:rPr kumimoji="0" lang="de-DE" sz="3200" b="1" i="0" u="none" strike="noStrike" kern="1200" cap="none" spc="0" normalizeH="0" baseline="0" noProof="0" dirty="0" smtClean="0">
                <a:ln>
                  <a:noFill/>
                </a:ln>
                <a:solidFill>
                  <a:srgbClr val="C00000"/>
                </a:solidFill>
                <a:effectLst/>
                <a:uLnTx/>
                <a:uFillTx/>
                <a:latin typeface="Times New Roman" pitchFamily="18" charset="0"/>
                <a:ea typeface="+mj-ea"/>
                <a:cs typeface="Times New Roman" pitchFamily="18" charset="0"/>
              </a:rPr>
              <a:t> Natalija</a:t>
            </a:r>
            <a:br>
              <a:rPr kumimoji="0" lang="de-DE" sz="3200" b="1" i="0" u="none" strike="noStrike" kern="1200" cap="none" spc="0" normalizeH="0" baseline="0" noProof="0" dirty="0" smtClean="0">
                <a:ln>
                  <a:noFill/>
                </a:ln>
                <a:solidFill>
                  <a:srgbClr val="C00000"/>
                </a:solidFill>
                <a:effectLst/>
                <a:uLnTx/>
                <a:uFillTx/>
                <a:latin typeface="Times New Roman" pitchFamily="18" charset="0"/>
                <a:ea typeface="+mj-ea"/>
                <a:cs typeface="Times New Roman" pitchFamily="18" charset="0"/>
              </a:rPr>
            </a:br>
            <a:r>
              <a:rPr kumimoji="0" lang="de-DE" sz="3200" b="1" i="0" u="none" strike="noStrike" kern="1200" cap="none" spc="0" normalizeH="0" baseline="0" noProof="0" dirty="0" smtClean="0">
                <a:ln>
                  <a:noFill/>
                </a:ln>
                <a:solidFill>
                  <a:srgbClr val="C00000"/>
                </a:solidFill>
                <a:effectLst/>
                <a:uLnTx/>
                <a:uFillTx/>
                <a:latin typeface="Times New Roman" pitchFamily="18" charset="0"/>
                <a:ea typeface="+mj-ea"/>
                <a:cs typeface="Times New Roman" pitchFamily="18" charset="0"/>
              </a:rPr>
              <a:t> </a:t>
            </a:r>
            <a:r>
              <a:rPr kumimoji="0" lang="de-DE" sz="2800" b="1" i="0" u="none" strike="noStrike" kern="1200" cap="none" spc="0" normalizeH="0" baseline="0" noProof="0" dirty="0" smtClean="0">
                <a:ln>
                  <a:noFill/>
                </a:ln>
                <a:solidFill>
                  <a:srgbClr val="C00000"/>
                </a:solidFill>
                <a:effectLst/>
                <a:uLnTx/>
                <a:uFillTx/>
                <a:latin typeface="Times New Roman" pitchFamily="18" charset="0"/>
                <a:ea typeface="+mj-ea"/>
                <a:cs typeface="Times New Roman" pitchFamily="18" charset="0"/>
              </a:rPr>
              <a:t>Deutschlehrerin an der  </a:t>
            </a:r>
            <a:r>
              <a:rPr kumimoji="0" lang="de-DE" sz="2800" b="1" i="0" u="none" strike="noStrike" kern="1200" cap="none" spc="0" normalizeH="0" baseline="0" noProof="0" dirty="0" err="1" smtClean="0">
                <a:ln>
                  <a:noFill/>
                </a:ln>
                <a:solidFill>
                  <a:srgbClr val="C00000"/>
                </a:solidFill>
                <a:effectLst/>
                <a:uLnTx/>
                <a:uFillTx/>
                <a:latin typeface="Times New Roman" pitchFamily="18" charset="0"/>
                <a:ea typeface="+mj-ea"/>
                <a:cs typeface="Times New Roman" pitchFamily="18" charset="0"/>
              </a:rPr>
              <a:t>Kremenezer</a:t>
            </a:r>
            <a:r>
              <a:rPr kumimoji="0" lang="de-DE" sz="2800" b="1" i="0" u="none" strike="noStrike" kern="1200" cap="none" spc="0" normalizeH="0" baseline="0" noProof="0" dirty="0" smtClean="0">
                <a:ln>
                  <a:noFill/>
                </a:ln>
                <a:solidFill>
                  <a:srgbClr val="C00000"/>
                </a:solidFill>
                <a:effectLst/>
                <a:uLnTx/>
                <a:uFillTx/>
                <a:latin typeface="Times New Roman" pitchFamily="18" charset="0"/>
                <a:ea typeface="+mj-ea"/>
                <a:cs typeface="Times New Roman" pitchFamily="18" charset="0"/>
              </a:rPr>
              <a:t>  Schule mit erweitertem Englischunterricht </a:t>
            </a:r>
            <a:r>
              <a:rPr kumimoji="0" lang="ru-RU" sz="2800" b="1" i="0" u="none" strike="noStrike" kern="1200" cap="none" spc="0" normalizeH="0" baseline="0" noProof="0" dirty="0" smtClean="0">
                <a:ln>
                  <a:noFill/>
                </a:ln>
                <a:solidFill>
                  <a:srgbClr val="C00000"/>
                </a:solidFill>
                <a:effectLst/>
                <a:uLnTx/>
                <a:uFillTx/>
                <a:latin typeface="Times New Roman" pitchFamily="18" charset="0"/>
                <a:ea typeface="+mj-ea"/>
                <a:cs typeface="Times New Roman" pitchFamily="18" charset="0"/>
              </a:rPr>
              <a:t>№</a:t>
            </a:r>
            <a:r>
              <a:rPr kumimoji="0" lang="de-DE" sz="2800" b="1" i="0" u="none" strike="noStrike" kern="1200" cap="none" spc="0" normalizeH="0" baseline="0" noProof="0" dirty="0" smtClean="0">
                <a:ln>
                  <a:noFill/>
                </a:ln>
                <a:solidFill>
                  <a:srgbClr val="C00000"/>
                </a:solidFill>
                <a:effectLst/>
                <a:uLnTx/>
                <a:uFillTx/>
                <a:latin typeface="Times New Roman" pitchFamily="18" charset="0"/>
                <a:ea typeface="+mj-ea"/>
                <a:cs typeface="Times New Roman" pitchFamily="18" charset="0"/>
              </a:rPr>
              <a:t> 2</a:t>
            </a:r>
            <a:endParaRPr kumimoji="0" lang="ru-RU" sz="2800" b="1" i="0" u="none" strike="noStrike" kern="1200" cap="none" spc="0" normalizeH="0" baseline="0" noProof="0" dirty="0" smtClean="0">
              <a:ln>
                <a:noFill/>
              </a:ln>
              <a:solidFill>
                <a:srgbClr val="C00000"/>
              </a:solidFill>
              <a:effectLst/>
              <a:uLnTx/>
              <a:uFillTx/>
              <a:latin typeface="Times New Roman" pitchFamily="18" charset="0"/>
              <a:ea typeface="+mj-ea"/>
              <a:cs typeface="Times New Roman" pitchFamily="18" charset="0"/>
            </a:endParaRPr>
          </a:p>
        </p:txBody>
      </p:sp>
      <p:sp>
        <p:nvSpPr>
          <p:cNvPr id="7" name="Rectangle 5"/>
          <p:cNvSpPr txBox="1">
            <a:spLocks noChangeArrowheads="1"/>
          </p:cNvSpPr>
          <p:nvPr/>
        </p:nvSpPr>
        <p:spPr>
          <a:xfrm>
            <a:off x="571472" y="1571612"/>
            <a:ext cx="4429156" cy="4530725"/>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Tx/>
              <a:buSzTx/>
              <a:tabLst/>
              <a:defRPr/>
            </a:pPr>
            <a:r>
              <a:rPr kumimoji="0" lang="de-DE" sz="2800" b="1" i="0" u="none" strike="noStrike" kern="1200" cap="none" spc="0" normalizeH="0" baseline="0" noProof="0" dirty="0" smtClean="0">
                <a:ln>
                  <a:noFill/>
                </a:ln>
                <a:solidFill>
                  <a:srgbClr val="C00000"/>
                </a:solidFill>
                <a:effectLst/>
                <a:uLnTx/>
                <a:uFillTx/>
                <a:latin typeface="+mn-lt"/>
                <a:ea typeface="+mn-ea"/>
                <a:cs typeface="+mn-cs"/>
              </a:rPr>
              <a:t>Mein Lebensmotto: die größte Chance die dir das Leben bietet, ist die Möglichkeit hart für etwas zu arbeiten, das es wert ist.</a:t>
            </a:r>
          </a:p>
          <a:p>
            <a:pPr marL="342900" marR="0" lvl="0" indent="-342900" algn="l" defTabSz="914400" rtl="0" eaLnBrk="1" fontAlgn="auto" latinLnBrk="0" hangingPunct="1">
              <a:lnSpc>
                <a:spcPct val="90000"/>
              </a:lnSpc>
              <a:spcBef>
                <a:spcPct val="20000"/>
              </a:spcBef>
              <a:spcAft>
                <a:spcPts val="0"/>
              </a:spcAft>
              <a:buClrTx/>
              <a:buSzTx/>
              <a:tabLst/>
              <a:defRPr/>
            </a:pPr>
            <a:r>
              <a:rPr kumimoji="0" lang="de-DE" sz="2800" b="1" i="0" u="none" strike="noStrike" kern="1200" cap="none" spc="0" normalizeH="0" baseline="0" noProof="0" dirty="0" smtClean="0">
                <a:ln>
                  <a:noFill/>
                </a:ln>
                <a:solidFill>
                  <a:srgbClr val="C00000"/>
                </a:solidFill>
                <a:effectLst/>
                <a:uLnTx/>
                <a:uFillTx/>
                <a:latin typeface="+mn-lt"/>
                <a:ea typeface="+mn-ea"/>
                <a:cs typeface="+mn-cs"/>
              </a:rPr>
              <a:t>Mein Berufsmotto: Lernen ist wie Rudern gegen den Strom, hört man damit auf, treibt man zurück.</a:t>
            </a:r>
            <a:endParaRPr kumimoji="0" lang="ru-RU" sz="2800" b="1" i="0" u="none" strike="noStrike" kern="1200" cap="none" spc="0" normalizeH="0" baseline="0" noProof="0" dirty="0" smtClean="0">
              <a:ln>
                <a:noFill/>
              </a:ln>
              <a:solidFill>
                <a:srgbClr val="C00000"/>
              </a:solidFill>
              <a:effectLst/>
              <a:uLnTx/>
              <a:uFillTx/>
              <a:latin typeface="+mn-lt"/>
              <a:ea typeface="+mn-ea"/>
              <a:cs typeface="+mn-cs"/>
            </a:endParaRPr>
          </a:p>
        </p:txBody>
      </p:sp>
      <p:pic>
        <p:nvPicPr>
          <p:cNvPr id="8" name="Picture 12" descr="20"/>
          <p:cNvPicPr>
            <a:picLocks noChangeAspect="1" noChangeArrowheads="1"/>
          </p:cNvPicPr>
          <p:nvPr/>
        </p:nvPicPr>
        <p:blipFill>
          <a:blip r:embed="rId3" cstate="print"/>
          <a:srcRect/>
          <a:stretch>
            <a:fillRect/>
          </a:stretch>
        </p:blipFill>
        <p:spPr>
          <a:xfrm>
            <a:off x="5786446" y="1500174"/>
            <a:ext cx="1826785" cy="2962266"/>
          </a:xfrm>
          <a:prstGeom prst="rect">
            <a:avLst/>
          </a:prstGeom>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015"/>
          <p:cNvPicPr>
            <a:picLocks noChangeAspect="1" noChangeArrowheads="1"/>
          </p:cNvPicPr>
          <p:nvPr/>
        </p:nvPicPr>
        <p:blipFill>
          <a:blip r:embed="rId2"/>
          <a:srcRect/>
          <a:stretch>
            <a:fillRect/>
          </a:stretch>
        </p:blipFill>
        <p:spPr bwMode="auto">
          <a:xfrm>
            <a:off x="0" y="0"/>
            <a:ext cx="9144000" cy="6877050"/>
          </a:xfrm>
          <a:prstGeom prst="rect">
            <a:avLst/>
          </a:prstGeom>
          <a:noFill/>
        </p:spPr>
      </p:pic>
      <p:sp>
        <p:nvSpPr>
          <p:cNvPr id="5" name="Rectangle 2"/>
          <p:cNvSpPr txBox="1">
            <a:spLocks noChangeArrowheads="1"/>
          </p:cNvSpPr>
          <p:nvPr/>
        </p:nvSpPr>
        <p:spPr>
          <a:xfrm>
            <a:off x="468313" y="142852"/>
            <a:ext cx="8229600" cy="1549423"/>
          </a:xfrm>
          <a:prstGeom prst="rect">
            <a:avLst/>
          </a:prstGeom>
        </p:spPr>
        <p:txBody>
          <a:bodyPr vert="horz" lIns="91440" tIns="45720" rIns="91440" bIns="45720" rtlCol="0"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DE" sz="2400" b="1" i="0" u="none" strike="noStrike" kern="1200" cap="all" spc="0" normalizeH="0" baseline="0" noProof="0" dirty="0" smtClean="0">
                <a:ln>
                  <a:noFill/>
                </a:ln>
                <a:solidFill>
                  <a:schemeClr val="tx1"/>
                </a:solidFill>
                <a:effectLst/>
                <a:uLnTx/>
                <a:uFillTx/>
                <a:latin typeface="+mj-lt"/>
                <a:ea typeface="+mj-ea"/>
                <a:cs typeface="+mj-cs"/>
              </a:rPr>
              <a:t>„</a:t>
            </a:r>
            <a:r>
              <a:rPr kumimoji="0" lang="de-DE" sz="2400" b="1" i="0" u="none" strike="noStrike" kern="1200" cap="all" spc="0" normalizeH="0" baseline="0" noProof="0" dirty="0" smtClean="0">
                <a:ln>
                  <a:noFill/>
                </a:ln>
                <a:solidFill>
                  <a:schemeClr val="tx1"/>
                </a:solidFill>
                <a:effectLst/>
                <a:uLnTx/>
                <a:uFillTx/>
                <a:latin typeface="Times New Roman" pitchFamily="18" charset="0"/>
                <a:ea typeface="+mj-ea"/>
                <a:cs typeface="Times New Roman" pitchFamily="18" charset="0"/>
              </a:rPr>
              <a:t>Innovative Methoden als Kommunikationsförderung zum Aufbau der Sprechfertigkeiten: interaktive Übungen und Projektarbeit „</a:t>
            </a:r>
            <a:endParaRPr kumimoji="0" lang="ru-RU" sz="2400" b="1" i="0" u="none" strike="noStrike" kern="1200" cap="all" spc="0" normalizeH="0" baseline="0" noProof="0" dirty="0" smtClean="0">
              <a:ln>
                <a:noFill/>
              </a:ln>
              <a:solidFill>
                <a:schemeClr val="tx1"/>
              </a:solidFill>
              <a:effectLst/>
              <a:uLnTx/>
              <a:uFillTx/>
              <a:latin typeface="Times New Roman" pitchFamily="18" charset="0"/>
              <a:ea typeface="+mj-ea"/>
              <a:cs typeface="Times New Roman" pitchFamily="18" charset="0"/>
            </a:endParaRPr>
          </a:p>
        </p:txBody>
      </p:sp>
      <p:pic>
        <p:nvPicPr>
          <p:cNvPr id="6" name="Picture 13" descr="j0301252"/>
          <p:cNvPicPr>
            <a:picLocks noChangeAspect="1" noChangeArrowheads="1"/>
          </p:cNvPicPr>
          <p:nvPr/>
        </p:nvPicPr>
        <p:blipFill>
          <a:blip r:embed="rId3"/>
          <a:srcRect/>
          <a:stretch>
            <a:fillRect/>
          </a:stretch>
        </p:blipFill>
        <p:spPr>
          <a:xfrm>
            <a:off x="2928926" y="2428868"/>
            <a:ext cx="3581400" cy="3062287"/>
          </a:xfrm>
          <a:prstGeom prst="rect">
            <a:avLst/>
          </a:prstGeom>
          <a:ln/>
        </p:spPr>
      </p:pic>
      <p:sp>
        <p:nvSpPr>
          <p:cNvPr id="7" name="Rectangle 3"/>
          <p:cNvSpPr txBox="1">
            <a:spLocks noChangeArrowheads="1"/>
          </p:cNvSpPr>
          <p:nvPr/>
        </p:nvSpPr>
        <p:spPr>
          <a:xfrm>
            <a:off x="0" y="2571744"/>
            <a:ext cx="4038600" cy="4530725"/>
          </a:xfrm>
          <a:prstGeom prst="rect">
            <a:avLst/>
          </a:prstGeom>
        </p:spPr>
        <p:txBody>
          <a:bodyPr vert="horz" lIns="91440" tIns="45720" rIns="91440" bIns="45720" rtlCol="0">
            <a:normAutofit/>
          </a:bodyPr>
          <a:lstStyle/>
          <a:p>
            <a:pPr marL="342900" marR="0" lvl="0" indent="-342900" defTabSz="914400" rtl="0" eaLnBrk="1" fontAlgn="auto" latinLnBrk="0" hangingPunct="1">
              <a:lnSpc>
                <a:spcPct val="100000"/>
              </a:lnSpc>
              <a:spcBef>
                <a:spcPct val="20000"/>
              </a:spcBef>
              <a:spcAft>
                <a:spcPts val="0"/>
              </a:spcAft>
              <a:buClrTx/>
              <a:buSzTx/>
              <a:tabLst/>
              <a:defRPr/>
            </a:pPr>
            <a:r>
              <a:rPr kumimoji="0" lang="uk-UA" sz="2800" b="0" i="0" u="none" strike="noStrike" kern="1200" cap="none" spc="0" normalizeH="0" baseline="0" noProof="0" dirty="0" smtClean="0">
                <a:ln>
                  <a:noFill/>
                </a:ln>
                <a:solidFill>
                  <a:schemeClr val="tx1"/>
                </a:solidFill>
                <a:effectLst/>
                <a:uLnTx/>
                <a:uFillTx/>
                <a:latin typeface="+mn-lt"/>
                <a:ea typeface="+mn-ea"/>
                <a:cs typeface="+mn-cs"/>
              </a:rPr>
              <a:t>   </a:t>
            </a:r>
            <a:r>
              <a:rPr kumimoji="0" lang="de-DE" sz="2800" b="1" i="0" u="none" strike="noStrike" kern="1200" cap="none" spc="0" normalizeH="0" baseline="0" noProof="0" dirty="0" smtClean="0">
                <a:ln>
                  <a:noFill/>
                </a:ln>
                <a:solidFill>
                  <a:schemeClr val="tx1"/>
                </a:solidFill>
                <a:effectLst/>
                <a:uLnTx/>
                <a:uFillTx/>
                <a:latin typeface="Monotype Corsiva" pitchFamily="66" charset="0"/>
              </a:rPr>
              <a:t>Wir Lehrer dürfen nie vergessen, dass wir in der modernen Gesellschaft leben, die von uns die neuen Ideen erwartet, zwar Kreativität und Organisationstalent </a:t>
            </a:r>
            <a:endParaRPr kumimoji="0" lang="ru-RU" sz="2800" b="1" i="0" u="none" strike="noStrike" kern="1200" cap="none" spc="0" normalizeH="0" baseline="0" noProof="0" dirty="0" smtClean="0">
              <a:ln>
                <a:noFill/>
              </a:ln>
              <a:solidFill>
                <a:schemeClr val="tx1"/>
              </a:solidFill>
              <a:effectLst/>
              <a:uLnTx/>
              <a:uFillTx/>
              <a:latin typeface="Monotype Corsiva" pitchFamily="66"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5" descr="shablony-dlya-prezentaziy-powerpoint-16-2"/>
          <p:cNvPicPr>
            <a:picLocks noChangeAspect="1" noChangeArrowheads="1"/>
          </p:cNvPicPr>
          <p:nvPr/>
        </p:nvPicPr>
        <p:blipFill>
          <a:blip r:embed="rId2"/>
          <a:srcRect/>
          <a:stretch>
            <a:fillRect/>
          </a:stretch>
        </p:blipFill>
        <p:spPr bwMode="auto">
          <a:xfrm>
            <a:off x="0" y="0"/>
            <a:ext cx="9144000" cy="6884988"/>
          </a:xfrm>
          <a:prstGeom prst="rect">
            <a:avLst/>
          </a:prstGeom>
          <a:noFill/>
        </p:spPr>
      </p:pic>
      <p:sp>
        <p:nvSpPr>
          <p:cNvPr id="5" name="Rectangle 2"/>
          <p:cNvSpPr txBox="1">
            <a:spLocks noChangeArrowheads="1"/>
          </p:cNvSpPr>
          <p:nvPr/>
        </p:nvSpPr>
        <p:spPr>
          <a:xfrm>
            <a:off x="457200" y="277813"/>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DE" sz="4400" b="0" i="0" u="none" strike="noStrike" kern="1200" cap="none" spc="0" normalizeH="0" baseline="0" noProof="0" smtClean="0">
                <a:ln>
                  <a:noFill/>
                </a:ln>
                <a:solidFill>
                  <a:schemeClr val="tx1"/>
                </a:solidFill>
                <a:effectLst/>
                <a:uLnTx/>
                <a:uFillTx/>
                <a:latin typeface="+mj-lt"/>
                <a:ea typeface="+mj-ea"/>
                <a:cs typeface="+mj-cs"/>
              </a:rPr>
              <a:t>Interaktive Übungen</a:t>
            </a:r>
            <a:endParaRPr kumimoji="0" lang="ru-RU" sz="4400" b="0" i="0" u="none" strike="noStrike" kern="1200" cap="none" spc="0" normalizeH="0" baseline="0" noProof="0" smtClean="0">
              <a:ln>
                <a:noFill/>
              </a:ln>
              <a:solidFill>
                <a:schemeClr val="tx1"/>
              </a:solidFill>
              <a:effectLst/>
              <a:uLnTx/>
              <a:uFillTx/>
              <a:latin typeface="+mj-lt"/>
              <a:ea typeface="+mj-ea"/>
              <a:cs typeface="+mj-cs"/>
            </a:endParaRPr>
          </a:p>
        </p:txBody>
      </p:sp>
      <p:sp>
        <p:nvSpPr>
          <p:cNvPr id="6" name="Rectangle 4"/>
          <p:cNvSpPr txBox="1">
            <a:spLocks noChangeArrowheads="1"/>
          </p:cNvSpPr>
          <p:nvPr/>
        </p:nvSpPr>
        <p:spPr>
          <a:xfrm>
            <a:off x="457200" y="1600200"/>
            <a:ext cx="4330700" cy="4924425"/>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Tx/>
              <a:buSzTx/>
              <a:buFont typeface="Wingdings" pitchFamily="2" charset="2"/>
              <a:buNone/>
              <a:tabLst/>
              <a:defRPr/>
            </a:pPr>
            <a:r>
              <a:rPr kumimoji="0" lang="de-DE" sz="2400" b="1" i="0" u="none" strike="noStrike" kern="1200" cap="none" spc="0" normalizeH="0" baseline="0" noProof="0" dirty="0" smtClean="0">
                <a:ln>
                  <a:noFill/>
                </a:ln>
                <a:solidFill>
                  <a:schemeClr val="tx1"/>
                </a:solidFill>
                <a:effectLst/>
                <a:uLnTx/>
                <a:uFillTx/>
                <a:latin typeface="Bernard MT Condensed" pitchFamily="18" charset="0"/>
                <a:ea typeface="+mn-ea"/>
                <a:cs typeface="+mn-cs"/>
              </a:rPr>
              <a:t>Vorteile :</a:t>
            </a:r>
          </a:p>
          <a:p>
            <a:pPr marL="342900" marR="0" lvl="0" indent="-342900" algn="l" defTabSz="914400" rtl="0" eaLnBrk="1" fontAlgn="auto" latinLnBrk="0" hangingPunct="1">
              <a:lnSpc>
                <a:spcPct val="90000"/>
              </a:lnSpc>
              <a:spcBef>
                <a:spcPct val="20000"/>
              </a:spcBef>
              <a:spcAft>
                <a:spcPts val="0"/>
              </a:spcAft>
              <a:buClrTx/>
              <a:buSzTx/>
              <a:buFontTx/>
              <a:buChar char="-"/>
              <a:tabLst/>
              <a:defRPr/>
            </a:pPr>
            <a:r>
              <a:rPr kumimoji="0" lang="de-DE" sz="2000" b="0" i="0" u="none" strike="noStrike" kern="1200" cap="none" spc="0" normalizeH="0" baseline="0" noProof="0" dirty="0" smtClean="0">
                <a:ln>
                  <a:noFill/>
                </a:ln>
                <a:solidFill>
                  <a:schemeClr val="tx1"/>
                </a:solidFill>
                <a:effectLst/>
                <a:uLnTx/>
                <a:uFillTx/>
                <a:latin typeface="+mn-lt"/>
                <a:ea typeface="+mn-ea"/>
                <a:cs typeface="+mn-cs"/>
              </a:rPr>
              <a:t>Die Entwicklung der Sprechkompetenz; </a:t>
            </a:r>
          </a:p>
          <a:p>
            <a:pPr marL="342900" marR="0" lvl="0" indent="-342900" algn="l" defTabSz="914400" rtl="0" eaLnBrk="1" fontAlgn="auto" latinLnBrk="0" hangingPunct="1">
              <a:lnSpc>
                <a:spcPct val="90000"/>
              </a:lnSpc>
              <a:spcBef>
                <a:spcPct val="20000"/>
              </a:spcBef>
              <a:spcAft>
                <a:spcPts val="0"/>
              </a:spcAft>
              <a:buClrTx/>
              <a:buSzTx/>
              <a:buFontTx/>
              <a:buChar char="-"/>
              <a:tabLst/>
              <a:defRPr/>
            </a:pPr>
            <a:r>
              <a:rPr kumimoji="0" lang="de-DE" sz="2000" b="0" i="0" u="none" strike="noStrike" kern="1200" cap="none" spc="0" normalizeH="0" baseline="0" noProof="0" dirty="0" smtClean="0">
                <a:ln>
                  <a:noFill/>
                </a:ln>
                <a:solidFill>
                  <a:schemeClr val="tx1"/>
                </a:solidFill>
                <a:effectLst/>
                <a:uLnTx/>
                <a:uFillTx/>
                <a:latin typeface="+mn-lt"/>
                <a:ea typeface="+mn-ea"/>
                <a:cs typeface="+mn-cs"/>
              </a:rPr>
              <a:t>Der reale Sprachverwendungszusammenhang;</a:t>
            </a:r>
          </a:p>
          <a:p>
            <a:pPr marL="342900" marR="0" lvl="0" indent="-342900" algn="l" defTabSz="914400" rtl="0" eaLnBrk="1" fontAlgn="auto" latinLnBrk="0" hangingPunct="1">
              <a:lnSpc>
                <a:spcPct val="90000"/>
              </a:lnSpc>
              <a:spcBef>
                <a:spcPct val="20000"/>
              </a:spcBef>
              <a:spcAft>
                <a:spcPts val="0"/>
              </a:spcAft>
              <a:buClrTx/>
              <a:buSzTx/>
              <a:buFontTx/>
              <a:buChar char="-"/>
              <a:tabLst/>
              <a:defRPr/>
            </a:pPr>
            <a:r>
              <a:rPr kumimoji="0" lang="de-DE" sz="2000" b="0" i="0" u="none" strike="noStrike" kern="1200" cap="none" spc="0" normalizeH="0" baseline="0" noProof="0" dirty="0" smtClean="0">
                <a:ln>
                  <a:noFill/>
                </a:ln>
                <a:solidFill>
                  <a:schemeClr val="tx1"/>
                </a:solidFill>
                <a:effectLst/>
                <a:uLnTx/>
                <a:uFillTx/>
                <a:latin typeface="+mn-lt"/>
                <a:ea typeface="+mn-ea"/>
                <a:cs typeface="+mn-cs"/>
              </a:rPr>
              <a:t>Die Zusammenarbeit lernen;</a:t>
            </a:r>
          </a:p>
          <a:p>
            <a:pPr marL="342900" marR="0" lvl="0" indent="-342900" algn="l" defTabSz="914400" rtl="0" eaLnBrk="1" fontAlgn="auto" latinLnBrk="0" hangingPunct="1">
              <a:lnSpc>
                <a:spcPct val="90000"/>
              </a:lnSpc>
              <a:spcBef>
                <a:spcPct val="20000"/>
              </a:spcBef>
              <a:spcAft>
                <a:spcPts val="0"/>
              </a:spcAft>
              <a:buClrTx/>
              <a:buSzTx/>
              <a:buFontTx/>
              <a:buChar char="-"/>
              <a:tabLst/>
              <a:defRPr/>
            </a:pPr>
            <a:r>
              <a:rPr kumimoji="0" lang="de-DE" sz="2000" b="0" i="0" u="none" strike="noStrike" kern="1200" cap="none" spc="0" normalizeH="0" baseline="0" noProof="0" dirty="0" smtClean="0">
                <a:ln>
                  <a:noFill/>
                </a:ln>
                <a:solidFill>
                  <a:schemeClr val="tx1"/>
                </a:solidFill>
                <a:effectLst/>
                <a:uLnTx/>
                <a:uFillTx/>
                <a:latin typeface="+mn-lt"/>
                <a:ea typeface="+mn-ea"/>
                <a:cs typeface="+mn-cs"/>
              </a:rPr>
              <a:t>Eigene Meinungen ausdrücken und den anderen zuhören;</a:t>
            </a:r>
          </a:p>
          <a:p>
            <a:pPr marL="342900" marR="0" lvl="0" indent="-342900" algn="l" defTabSz="914400" rtl="0" eaLnBrk="1" fontAlgn="auto" latinLnBrk="0" hangingPunct="1">
              <a:lnSpc>
                <a:spcPct val="90000"/>
              </a:lnSpc>
              <a:spcBef>
                <a:spcPct val="20000"/>
              </a:spcBef>
              <a:spcAft>
                <a:spcPts val="0"/>
              </a:spcAft>
              <a:buClrTx/>
              <a:buSzTx/>
              <a:buFontTx/>
              <a:buChar char="-"/>
              <a:tabLst/>
              <a:defRPr/>
            </a:pPr>
            <a:r>
              <a:rPr kumimoji="0" lang="de-DE" sz="2000" b="0" i="0" u="none" strike="noStrike" kern="1200" cap="none" spc="0" normalizeH="0" baseline="0" noProof="0" dirty="0" smtClean="0">
                <a:ln>
                  <a:noFill/>
                </a:ln>
                <a:solidFill>
                  <a:schemeClr val="tx1"/>
                </a:solidFill>
                <a:effectLst/>
                <a:uLnTx/>
                <a:uFillTx/>
                <a:latin typeface="+mn-lt"/>
                <a:ea typeface="+mn-ea"/>
                <a:cs typeface="+mn-cs"/>
              </a:rPr>
              <a:t>Individualisierung des Lernprozesses;</a:t>
            </a:r>
          </a:p>
          <a:p>
            <a:pPr marL="342900" marR="0" lvl="0" indent="-342900" algn="l" defTabSz="914400" rtl="0" eaLnBrk="1" fontAlgn="auto" latinLnBrk="0" hangingPunct="1">
              <a:lnSpc>
                <a:spcPct val="90000"/>
              </a:lnSpc>
              <a:spcBef>
                <a:spcPct val="20000"/>
              </a:spcBef>
              <a:spcAft>
                <a:spcPts val="0"/>
              </a:spcAft>
              <a:buClrTx/>
              <a:buSzTx/>
              <a:buFontTx/>
              <a:buChar char="-"/>
              <a:tabLst/>
              <a:defRPr/>
            </a:pPr>
            <a:r>
              <a:rPr kumimoji="0" lang="de-DE" sz="2000" b="0" i="0" u="none" strike="noStrike" kern="1200" cap="none" spc="0" normalizeH="0" baseline="0" noProof="0" dirty="0" smtClean="0">
                <a:ln>
                  <a:noFill/>
                </a:ln>
                <a:solidFill>
                  <a:schemeClr val="tx1"/>
                </a:solidFill>
                <a:effectLst/>
                <a:uLnTx/>
                <a:uFillTx/>
                <a:latin typeface="+mn-lt"/>
                <a:ea typeface="+mn-ea"/>
                <a:cs typeface="+mn-cs"/>
              </a:rPr>
              <a:t>Das Interesse am Lernen;</a:t>
            </a:r>
          </a:p>
          <a:p>
            <a:pPr marL="342900" marR="0" lvl="0" indent="-342900" algn="l" defTabSz="914400" rtl="0" eaLnBrk="1" fontAlgn="auto" latinLnBrk="0" hangingPunct="1">
              <a:lnSpc>
                <a:spcPct val="90000"/>
              </a:lnSpc>
              <a:spcBef>
                <a:spcPct val="20000"/>
              </a:spcBef>
              <a:spcAft>
                <a:spcPts val="0"/>
              </a:spcAft>
              <a:buClrTx/>
              <a:buSzTx/>
              <a:buFontTx/>
              <a:buChar char="-"/>
              <a:tabLst/>
              <a:defRPr/>
            </a:pPr>
            <a:r>
              <a:rPr kumimoji="0" lang="de-DE" sz="2000" b="0" i="0" u="none" strike="noStrike" kern="1200" cap="none" spc="0" normalizeH="0" baseline="0" noProof="0" dirty="0" smtClean="0">
                <a:ln>
                  <a:noFill/>
                </a:ln>
                <a:solidFill>
                  <a:schemeClr val="tx1"/>
                </a:solidFill>
                <a:effectLst/>
                <a:uLnTx/>
                <a:uFillTx/>
                <a:latin typeface="+mn-lt"/>
                <a:ea typeface="+mn-ea"/>
                <a:cs typeface="+mn-cs"/>
              </a:rPr>
              <a:t>Die alltägliche Lebenssituationen erleben und vorspielen.</a:t>
            </a:r>
          </a:p>
          <a:p>
            <a:pPr marL="342900" marR="0" lvl="0" indent="-342900" algn="l" defTabSz="914400" rtl="0" eaLnBrk="1" fontAlgn="auto" latinLnBrk="0" hangingPunct="1">
              <a:lnSpc>
                <a:spcPct val="90000"/>
              </a:lnSpc>
              <a:spcBef>
                <a:spcPct val="20000"/>
              </a:spcBef>
              <a:spcAft>
                <a:spcPts val="0"/>
              </a:spcAft>
              <a:buClrTx/>
              <a:buSzTx/>
              <a:buFontTx/>
              <a:buNone/>
              <a:tabLst/>
              <a:defRPr/>
            </a:pPr>
            <a:r>
              <a:rPr kumimoji="0" lang="de-DE" sz="20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ru-RU"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Rectangle 5"/>
          <p:cNvSpPr txBox="1">
            <a:spLocks noChangeArrowheads="1"/>
          </p:cNvSpPr>
          <p:nvPr/>
        </p:nvSpPr>
        <p:spPr>
          <a:xfrm>
            <a:off x="4859338" y="1628775"/>
            <a:ext cx="4038600" cy="4530725"/>
          </a:xfrm>
          <a:prstGeom prst="rect">
            <a:avLst/>
          </a:prstGeom>
        </p:spPr>
        <p:txBody>
          <a:bodyPr/>
          <a:lstStyle/>
          <a:p>
            <a:pPr marL="342900" marR="0" lvl="0" indent="-342900" algn="l" defTabSz="914400" rtl="0" eaLnBrk="1" fontAlgn="auto" latinLnBrk="0" hangingPunct="1">
              <a:lnSpc>
                <a:spcPct val="90000"/>
              </a:lnSpc>
              <a:spcBef>
                <a:spcPct val="20000"/>
              </a:spcBef>
              <a:spcAft>
                <a:spcPts val="0"/>
              </a:spcAft>
              <a:buClrTx/>
              <a:buSzTx/>
              <a:buFont typeface="Wingdings" pitchFamily="2" charset="2"/>
              <a:buNone/>
              <a:tabLst/>
              <a:defRPr/>
            </a:pPr>
            <a:r>
              <a:rPr kumimoji="0" lang="de-DE" sz="2400" b="1" i="0" u="none" strike="noStrike" kern="1200" cap="none" spc="0" normalizeH="0" baseline="0" noProof="0" dirty="0" smtClean="0">
                <a:ln>
                  <a:noFill/>
                </a:ln>
                <a:solidFill>
                  <a:schemeClr val="tx1"/>
                </a:solidFill>
                <a:effectLst/>
                <a:uLnTx/>
                <a:uFillTx/>
                <a:latin typeface="Bernard MT Condensed" pitchFamily="18" charset="0"/>
                <a:ea typeface="+mn-ea"/>
                <a:cs typeface="+mn-cs"/>
              </a:rPr>
              <a:t>Nachteile:</a:t>
            </a:r>
          </a:p>
          <a:p>
            <a:pPr marL="342900" marR="0" lvl="0" indent="-342900" algn="l" defTabSz="914400" rtl="0" eaLnBrk="1" fontAlgn="auto" latinLnBrk="0" hangingPunct="1">
              <a:lnSpc>
                <a:spcPct val="90000"/>
              </a:lnSpc>
              <a:spcBef>
                <a:spcPct val="20000"/>
              </a:spcBef>
              <a:spcAft>
                <a:spcPts val="0"/>
              </a:spcAft>
              <a:buClrTx/>
              <a:buSzTx/>
              <a:buFontTx/>
              <a:buChar char="-"/>
              <a:tabLst/>
              <a:defRPr/>
            </a:pPr>
            <a:r>
              <a:rPr kumimoji="0" lang="de-DE" sz="2000" b="0" i="0" u="none" strike="noStrike" kern="1200" cap="none" spc="0" normalizeH="0" baseline="0" noProof="0" dirty="0" smtClean="0">
                <a:ln>
                  <a:noFill/>
                </a:ln>
                <a:solidFill>
                  <a:schemeClr val="tx1"/>
                </a:solidFill>
                <a:effectLst/>
                <a:uLnTx/>
                <a:uFillTx/>
                <a:latin typeface="+mn-lt"/>
                <a:ea typeface="+mn-ea"/>
                <a:cs typeface="+mn-cs"/>
              </a:rPr>
              <a:t>Passivität von einigen Schülern;</a:t>
            </a:r>
          </a:p>
          <a:p>
            <a:pPr marL="342900" marR="0" lvl="0" indent="-342900" algn="l" defTabSz="914400" rtl="0" eaLnBrk="1" fontAlgn="auto" latinLnBrk="0" hangingPunct="1">
              <a:lnSpc>
                <a:spcPct val="90000"/>
              </a:lnSpc>
              <a:spcBef>
                <a:spcPct val="20000"/>
              </a:spcBef>
              <a:spcAft>
                <a:spcPts val="0"/>
              </a:spcAft>
              <a:buClrTx/>
              <a:buSzTx/>
              <a:buFontTx/>
              <a:buChar char="-"/>
              <a:tabLst/>
              <a:defRPr/>
            </a:pPr>
            <a:r>
              <a:rPr kumimoji="0" lang="de-DE" sz="2000" b="0" i="0" u="none" strike="noStrike" kern="1200" cap="none" spc="0" normalizeH="0" baseline="0" noProof="0" dirty="0" smtClean="0">
                <a:ln>
                  <a:noFill/>
                </a:ln>
                <a:solidFill>
                  <a:schemeClr val="tx1"/>
                </a:solidFill>
                <a:effectLst/>
                <a:uLnTx/>
                <a:uFillTx/>
                <a:latin typeface="+mn-lt"/>
                <a:ea typeface="+mn-ea"/>
                <a:cs typeface="+mn-cs"/>
              </a:rPr>
              <a:t> Die Angst die Meinungen auszudrücken;</a:t>
            </a:r>
          </a:p>
          <a:p>
            <a:pPr marL="342900" marR="0" lvl="0" indent="-342900" algn="l" defTabSz="914400" rtl="0" eaLnBrk="1" fontAlgn="auto" latinLnBrk="0" hangingPunct="1">
              <a:lnSpc>
                <a:spcPct val="90000"/>
              </a:lnSpc>
              <a:spcBef>
                <a:spcPct val="20000"/>
              </a:spcBef>
              <a:spcAft>
                <a:spcPts val="0"/>
              </a:spcAft>
              <a:buClrTx/>
              <a:buSzTx/>
              <a:buFontTx/>
              <a:buChar char="-"/>
              <a:tabLst/>
              <a:defRPr/>
            </a:pPr>
            <a:r>
              <a:rPr kumimoji="0" lang="de-DE" sz="2000" b="0" i="0" u="none" strike="noStrike" kern="1200" cap="none" spc="0" normalizeH="0" baseline="0" noProof="0" dirty="0" smtClean="0">
                <a:ln>
                  <a:noFill/>
                </a:ln>
                <a:solidFill>
                  <a:schemeClr val="tx1"/>
                </a:solidFill>
                <a:effectLst/>
                <a:uLnTx/>
                <a:uFillTx/>
                <a:latin typeface="+mn-lt"/>
                <a:ea typeface="+mn-ea"/>
                <a:cs typeface="+mn-cs"/>
              </a:rPr>
              <a:t>Manchmal zu viel Lärm und Diskussion ( nicht immer auf Deutsch);</a:t>
            </a:r>
          </a:p>
          <a:p>
            <a:pPr marL="342900" marR="0" lvl="0" indent="-342900" algn="l" defTabSz="914400" rtl="0" eaLnBrk="1" fontAlgn="auto" latinLnBrk="0" hangingPunct="1">
              <a:lnSpc>
                <a:spcPct val="90000"/>
              </a:lnSpc>
              <a:spcBef>
                <a:spcPct val="20000"/>
              </a:spcBef>
              <a:spcAft>
                <a:spcPts val="0"/>
              </a:spcAft>
              <a:buClrTx/>
              <a:buSzTx/>
              <a:buFontTx/>
              <a:buChar char="-"/>
              <a:tabLst/>
              <a:defRPr/>
            </a:pPr>
            <a:r>
              <a:rPr kumimoji="0" lang="de-DE" sz="2000" b="0" i="0" u="none" strike="noStrike" kern="1200" cap="none" spc="0" normalizeH="0" baseline="0" noProof="0" dirty="0" smtClean="0">
                <a:ln>
                  <a:noFill/>
                </a:ln>
                <a:solidFill>
                  <a:schemeClr val="tx1"/>
                </a:solidFill>
                <a:effectLst/>
                <a:uLnTx/>
                <a:uFillTx/>
                <a:latin typeface="+mn-lt"/>
                <a:ea typeface="+mn-ea"/>
                <a:cs typeface="+mn-cs"/>
              </a:rPr>
              <a:t>Der Wortschatzmangel;</a:t>
            </a:r>
          </a:p>
          <a:p>
            <a:pPr marL="342900" marR="0" lvl="0" indent="-342900" algn="l" defTabSz="914400" rtl="0" eaLnBrk="1" fontAlgn="auto" latinLnBrk="0" hangingPunct="1">
              <a:lnSpc>
                <a:spcPct val="90000"/>
              </a:lnSpc>
              <a:spcBef>
                <a:spcPct val="20000"/>
              </a:spcBef>
              <a:spcAft>
                <a:spcPts val="0"/>
              </a:spcAft>
              <a:buClrTx/>
              <a:buSzTx/>
              <a:buFontTx/>
              <a:buChar char="-"/>
              <a:tabLst/>
              <a:defRPr/>
            </a:pPr>
            <a:r>
              <a:rPr kumimoji="0" lang="de-DE" sz="2000" b="0" i="0" u="none" strike="noStrike" kern="1200" cap="none" spc="0" normalizeH="0" baseline="0" noProof="0" dirty="0" smtClean="0">
                <a:ln>
                  <a:noFill/>
                </a:ln>
                <a:solidFill>
                  <a:schemeClr val="tx1"/>
                </a:solidFill>
                <a:effectLst/>
                <a:uLnTx/>
                <a:uFillTx/>
                <a:latin typeface="+mn-lt"/>
                <a:ea typeface="+mn-ea"/>
                <a:cs typeface="+mn-cs"/>
              </a:rPr>
              <a:t>Die Schwierigkeiten bei der Problemlösungen.</a:t>
            </a:r>
            <a:endParaRPr kumimoji="0" lang="ru-RU" sz="20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8" name="Picture 6" descr="DSC03871"/>
          <p:cNvPicPr>
            <a:picLocks noChangeAspect="1" noChangeArrowheads="1"/>
          </p:cNvPicPr>
          <p:nvPr/>
        </p:nvPicPr>
        <p:blipFill>
          <a:blip r:embed="rId3" cstate="print"/>
          <a:srcRect/>
          <a:stretch>
            <a:fillRect/>
          </a:stretch>
        </p:blipFill>
        <p:spPr bwMode="auto">
          <a:xfrm>
            <a:off x="5867400" y="4797425"/>
            <a:ext cx="2919413" cy="2060575"/>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5" descr="shkolnyj_23"/>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Rectangle 4"/>
          <p:cNvSpPr txBox="1">
            <a:spLocks noChangeArrowheads="1"/>
          </p:cNvSpPr>
          <p:nvPr/>
        </p:nvSpPr>
        <p:spPr>
          <a:xfrm>
            <a:off x="457200" y="277813"/>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DE" sz="3200" b="1" i="1" u="none" strike="noStrike" kern="1200" cap="none" spc="0" normalizeH="0" baseline="0" noProof="0" dirty="0" smtClean="0">
                <a:ln>
                  <a:noFill/>
                </a:ln>
                <a:solidFill>
                  <a:schemeClr val="tx1"/>
                </a:solidFill>
                <a:effectLst/>
                <a:uLnTx/>
                <a:uFillTx/>
                <a:latin typeface="+mj-lt"/>
                <a:ea typeface="+mj-ea"/>
                <a:cs typeface="+mj-cs"/>
              </a:rPr>
              <a:t>die Verwendungsmöglichkeiten und der Einsatz von interaktiven Übungen</a:t>
            </a:r>
            <a:endParaRPr kumimoji="0" lang="ru-RU" sz="3200" b="1" i="1" u="none" strike="noStrike" kern="1200" cap="none" spc="0" normalizeH="0" baseline="0" noProof="0" dirty="0" smtClean="0">
              <a:ln>
                <a:noFill/>
              </a:ln>
              <a:solidFill>
                <a:schemeClr val="tx1"/>
              </a:solidFill>
              <a:effectLst/>
              <a:uLnTx/>
              <a:uFillTx/>
              <a:latin typeface="+mj-lt"/>
              <a:ea typeface="+mj-ea"/>
              <a:cs typeface="+mj-cs"/>
            </a:endParaRPr>
          </a:p>
        </p:txBody>
      </p:sp>
      <p:sp>
        <p:nvSpPr>
          <p:cNvPr id="6" name="Rectangle 5"/>
          <p:cNvSpPr txBox="1">
            <a:spLocks noChangeArrowheads="1"/>
          </p:cNvSpPr>
          <p:nvPr/>
        </p:nvSpPr>
        <p:spPr>
          <a:xfrm>
            <a:off x="468313" y="1412875"/>
            <a:ext cx="8229600" cy="2189163"/>
          </a:xfrm>
          <a:prstGeom prst="rect">
            <a:avLst/>
          </a:prstGeom>
        </p:spPr>
        <p:txBody>
          <a:bodyPr vert="horz" lIns="91440" tIns="45720" rIns="91440" bIns="45720" rtlCol="0">
            <a:normAutofit fontScale="92500"/>
          </a:bodyPr>
          <a:lstStyle/>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de-DE" sz="2000" b="0" i="0" u="none" strike="noStrike" kern="1200" cap="none" spc="0" normalizeH="0" baseline="0" noProof="0" smtClean="0">
                <a:ln>
                  <a:noFill/>
                </a:ln>
                <a:solidFill>
                  <a:schemeClr val="tx1"/>
                </a:solidFill>
                <a:effectLst/>
                <a:uLnTx/>
                <a:uFillTx/>
                <a:latin typeface="+mn-lt"/>
                <a:ea typeface="+mn-ea"/>
                <a:cs typeface="+mn-cs"/>
              </a:rPr>
              <a:t>„Gesundes Leben“ Was ist gesund und ungesund? – Gruppenarbeit und Besprechung - 8.Klasse</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de-DE" sz="2000" b="0" i="0" u="none" strike="noStrike" kern="1200" cap="none" spc="0" normalizeH="0" baseline="0" noProof="0" smtClean="0">
                <a:ln>
                  <a:noFill/>
                </a:ln>
                <a:solidFill>
                  <a:schemeClr val="tx1"/>
                </a:solidFill>
                <a:effectLst/>
                <a:uLnTx/>
                <a:uFillTx/>
                <a:latin typeface="+mn-lt"/>
                <a:ea typeface="+mn-ea"/>
                <a:cs typeface="+mn-cs"/>
              </a:rPr>
              <a:t>„Umweltschutz und Müllsortierung“ – Das Problem besprechen und Lösungswege finden 10.Klasse</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de-DE" sz="2000" b="0" i="0" u="none" strike="noStrike" kern="1200" cap="none" spc="0" normalizeH="0" baseline="0" noProof="0" smtClean="0">
                <a:ln>
                  <a:noFill/>
                </a:ln>
                <a:solidFill>
                  <a:schemeClr val="tx1"/>
                </a:solidFill>
                <a:effectLst/>
                <a:uLnTx/>
                <a:uFillTx/>
                <a:latin typeface="+mn-lt"/>
                <a:ea typeface="+mn-ea"/>
                <a:cs typeface="+mn-cs"/>
              </a:rPr>
              <a:t>„Meinungen und Marotten. Piercing und Tattoo „- Diskussionsduell - 9.Klasse</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de-DE" sz="2000" b="0" i="0" u="none" strike="noStrike" kern="1200" cap="none" spc="0" normalizeH="0" baseline="0" noProof="0" smtClean="0">
                <a:ln>
                  <a:noFill/>
                </a:ln>
                <a:solidFill>
                  <a:schemeClr val="tx1"/>
                </a:solidFill>
                <a:effectLst/>
                <a:uLnTx/>
                <a:uFillTx/>
                <a:latin typeface="+mn-lt"/>
                <a:ea typeface="+mn-ea"/>
                <a:cs typeface="+mn-cs"/>
              </a:rPr>
              <a:t>„Teure Klamotten. Soll man den Menschen nach den Klamotten beurteilen?“ der Mikrofon - 9.Klasse</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de-DE" sz="2000" b="0" i="0" u="none" strike="noStrike" kern="1200" cap="none" spc="0" normalizeH="0" baseline="0" noProof="0" smtClean="0">
                <a:ln>
                  <a:noFill/>
                </a:ln>
                <a:solidFill>
                  <a:schemeClr val="tx1"/>
                </a:solidFill>
                <a:effectLst/>
                <a:uLnTx/>
                <a:uFillTx/>
                <a:latin typeface="+mn-lt"/>
                <a:ea typeface="+mn-ea"/>
                <a:cs typeface="+mn-cs"/>
              </a:rPr>
              <a:t>„Freundschaft. Freund in der Not „ Die Kreisbesprechung – 11.Klasse</a:t>
            </a:r>
            <a:endParaRPr kumimoji="0" lang="ru-RU" sz="2000" b="0" i="0" u="none" strike="noStrike" kern="1200" cap="none" spc="0" normalizeH="0" baseline="0" noProof="0" smtClean="0">
              <a:ln>
                <a:noFill/>
              </a:ln>
              <a:solidFill>
                <a:schemeClr val="tx1"/>
              </a:solidFill>
              <a:effectLst/>
              <a:uLnTx/>
              <a:uFillTx/>
              <a:latin typeface="+mn-lt"/>
              <a:ea typeface="+mn-ea"/>
              <a:cs typeface="+mn-cs"/>
            </a:endParaRPr>
          </a:p>
        </p:txBody>
      </p:sp>
      <p:pic>
        <p:nvPicPr>
          <p:cNvPr id="7" name="Picture 7" descr="DSC04049"/>
          <p:cNvPicPr>
            <a:picLocks noChangeAspect="1" noChangeArrowheads="1"/>
          </p:cNvPicPr>
          <p:nvPr/>
        </p:nvPicPr>
        <p:blipFill>
          <a:blip r:embed="rId3" cstate="print"/>
          <a:srcRect/>
          <a:stretch>
            <a:fillRect/>
          </a:stretch>
        </p:blipFill>
        <p:spPr>
          <a:xfrm>
            <a:off x="179388" y="3933825"/>
            <a:ext cx="2919412" cy="2189163"/>
          </a:xfrm>
          <a:prstGeom prst="rect">
            <a:avLst/>
          </a:prstGeom>
          <a:noFill/>
          <a:ln/>
        </p:spPr>
      </p:pic>
      <p:pic>
        <p:nvPicPr>
          <p:cNvPr id="8" name="Picture 8"/>
          <p:cNvPicPr>
            <a:picLocks noChangeAspect="1" noChangeArrowheads="1"/>
          </p:cNvPicPr>
          <p:nvPr/>
        </p:nvPicPr>
        <p:blipFill>
          <a:blip r:embed="rId4" cstate="print"/>
          <a:srcRect/>
          <a:stretch>
            <a:fillRect/>
          </a:stretch>
        </p:blipFill>
        <p:spPr bwMode="auto">
          <a:xfrm>
            <a:off x="3059113" y="4641850"/>
            <a:ext cx="2952750" cy="2216150"/>
          </a:xfrm>
          <a:prstGeom prst="rect">
            <a:avLst/>
          </a:prstGeom>
          <a:noFill/>
          <a:ln w="9525">
            <a:noFill/>
            <a:miter lim="800000"/>
            <a:headEnd/>
            <a:tailEnd/>
          </a:ln>
          <a:effectLst/>
        </p:spPr>
      </p:pic>
      <p:pic>
        <p:nvPicPr>
          <p:cNvPr id="9" name="Picture 2" descr="DSC04881"/>
          <p:cNvPicPr>
            <a:picLocks noChangeAspect="1" noChangeArrowheads="1"/>
          </p:cNvPicPr>
          <p:nvPr/>
        </p:nvPicPr>
        <p:blipFill>
          <a:blip r:embed="rId5" cstate="print"/>
          <a:srcRect/>
          <a:stretch>
            <a:fillRect/>
          </a:stretch>
        </p:blipFill>
        <p:spPr>
          <a:xfrm>
            <a:off x="5715007" y="3714752"/>
            <a:ext cx="3333773" cy="250033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lstStyle/>
          <a:p>
            <a:endParaRPr lang="ru-RU"/>
          </a:p>
        </p:txBody>
      </p:sp>
      <p:sp>
        <p:nvSpPr>
          <p:cNvPr id="8" name="Текст 7"/>
          <p:cNvSpPr>
            <a:spLocks noGrp="1"/>
          </p:cNvSpPr>
          <p:nvPr>
            <p:ph type="body" idx="1"/>
          </p:nvPr>
        </p:nvSpPr>
        <p:spPr/>
        <p:txBody>
          <a:bodyPr/>
          <a:lstStyle/>
          <a:p>
            <a:endParaRPr lang="ru-RU"/>
          </a:p>
        </p:txBody>
      </p:sp>
      <p:pic>
        <p:nvPicPr>
          <p:cNvPr id="4" name="Picture 2" descr="88080296"/>
          <p:cNvPicPr>
            <a:picLocks noChangeAspect="1" noChangeArrowheads="1"/>
          </p:cNvPicPr>
          <p:nvPr/>
        </p:nvPicPr>
        <p:blipFill>
          <a:blip r:embed="rId2"/>
          <a:srcRect/>
          <a:stretch>
            <a:fillRect/>
          </a:stretch>
        </p:blipFill>
        <p:spPr bwMode="auto">
          <a:xfrm>
            <a:off x="0" y="0"/>
            <a:ext cx="9144000" cy="6826250"/>
          </a:xfrm>
          <a:prstGeom prst="rect">
            <a:avLst/>
          </a:prstGeom>
          <a:noFill/>
        </p:spPr>
      </p:pic>
      <p:sp>
        <p:nvSpPr>
          <p:cNvPr id="10" name="Rectangle 7"/>
          <p:cNvSpPr txBox="1">
            <a:spLocks noChangeArrowheads="1"/>
          </p:cNvSpPr>
          <p:nvPr/>
        </p:nvSpPr>
        <p:spPr>
          <a:xfrm>
            <a:off x="457200" y="277813"/>
            <a:ext cx="8229600" cy="1143000"/>
          </a:xfrm>
          <a:prstGeom prst="rect">
            <a:avLst/>
          </a:prstGeom>
        </p:spPr>
        <p:txBody>
          <a:bodyPr vert="horz" lIns="91440" tIns="45720" rIns="91440" bIns="45720" rtlCol="0" anchor="t">
            <a:normAutofit fontScale="925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DE" sz="4000" b="1" i="0" u="none" strike="noStrike" kern="1200" cap="all" spc="0" normalizeH="0" baseline="0" noProof="0" smtClean="0">
                <a:ln>
                  <a:noFill/>
                </a:ln>
                <a:solidFill>
                  <a:schemeClr val="tx1"/>
                </a:solidFill>
                <a:effectLst/>
                <a:uLnTx/>
                <a:uFillTx/>
                <a:latin typeface="+mj-lt"/>
                <a:ea typeface="+mj-ea"/>
                <a:cs typeface="+mj-cs"/>
              </a:rPr>
              <a:t>Projektarbeit im Deutschunterricht</a:t>
            </a:r>
            <a:endParaRPr kumimoji="0" lang="ru-RU" sz="4000" b="1" i="0" u="none" strike="noStrike" kern="1200" cap="all" spc="0" normalizeH="0" baseline="0" noProof="0" smtClean="0">
              <a:ln>
                <a:noFill/>
              </a:ln>
              <a:solidFill>
                <a:schemeClr val="tx1"/>
              </a:solidFill>
              <a:effectLst/>
              <a:uLnTx/>
              <a:uFillTx/>
              <a:latin typeface="+mj-lt"/>
              <a:ea typeface="+mj-ea"/>
              <a:cs typeface="+mj-cs"/>
            </a:endParaRPr>
          </a:p>
        </p:txBody>
      </p:sp>
      <p:sp>
        <p:nvSpPr>
          <p:cNvPr id="11" name="Rectangle 10"/>
          <p:cNvSpPr txBox="1">
            <a:spLocks noChangeArrowheads="1"/>
          </p:cNvSpPr>
          <p:nvPr/>
        </p:nvSpPr>
        <p:spPr>
          <a:xfrm>
            <a:off x="395288" y="1628775"/>
            <a:ext cx="5194300" cy="4537075"/>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de-DE" sz="2800" b="0" i="0" u="none" strike="noStrike" kern="1200" cap="none" spc="0" normalizeH="0" baseline="0" noProof="0" smtClean="0">
                <a:ln>
                  <a:noFill/>
                </a:ln>
                <a:solidFill>
                  <a:schemeClr val="tx1"/>
                </a:solidFill>
                <a:effectLst/>
                <a:uLnTx/>
                <a:uFillTx/>
                <a:latin typeface="+mn-lt"/>
                <a:ea typeface="+mn-ea"/>
                <a:cs typeface="+mn-cs"/>
              </a:rPr>
              <a:t>Merkmale des Projektunterrichts: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de-DE" sz="2800" b="0" i="0" u="none" strike="noStrike" kern="1200" cap="none" spc="0" normalizeH="0" baseline="0" noProof="0" smtClean="0">
                <a:ln>
                  <a:noFill/>
                </a:ln>
                <a:solidFill>
                  <a:schemeClr val="tx1"/>
                </a:solidFill>
                <a:effectLst/>
                <a:uLnTx/>
                <a:uFillTx/>
                <a:latin typeface="+mn-lt"/>
                <a:ea typeface="+mn-ea"/>
                <a:cs typeface="+mn-cs"/>
              </a:rPr>
              <a:t>Handlungsorientierung;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de-DE" sz="2800" b="0" i="0" u="none" strike="noStrike" kern="1200" cap="none" spc="0" normalizeH="0" baseline="0" noProof="0" smtClean="0">
                <a:ln>
                  <a:noFill/>
                </a:ln>
                <a:solidFill>
                  <a:schemeClr val="tx1"/>
                </a:solidFill>
                <a:effectLst/>
                <a:uLnTx/>
                <a:uFillTx/>
                <a:latin typeface="+mn-lt"/>
                <a:ea typeface="+mn-ea"/>
                <a:cs typeface="+mn-cs"/>
              </a:rPr>
              <a:t>Selbstorganisation und Selbstverantwortung der Schüler;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de-DE" sz="2800" b="0" i="0" u="none" strike="noStrike" kern="1200" cap="none" spc="0" normalizeH="0" baseline="0" noProof="0" smtClean="0">
                <a:ln>
                  <a:noFill/>
                </a:ln>
                <a:solidFill>
                  <a:schemeClr val="tx1"/>
                </a:solidFill>
                <a:effectLst/>
                <a:uLnTx/>
                <a:uFillTx/>
                <a:latin typeface="+mn-lt"/>
                <a:ea typeface="+mn-ea"/>
                <a:cs typeface="+mn-cs"/>
              </a:rPr>
              <a:t>Teamarbeit;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de-DE" sz="2800" b="0" i="0" u="none" strike="noStrike" kern="1200" cap="none" spc="0" normalizeH="0" baseline="0" noProof="0" smtClean="0">
                <a:ln>
                  <a:noFill/>
                </a:ln>
                <a:solidFill>
                  <a:schemeClr val="tx1"/>
                </a:solidFill>
                <a:effectLst/>
                <a:uLnTx/>
                <a:uFillTx/>
                <a:latin typeface="+mn-lt"/>
                <a:ea typeface="+mn-ea"/>
                <a:cs typeface="+mn-cs"/>
              </a:rPr>
              <a:t>Didaktische Kompetenz bei der Präsentation im Plenum.</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28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3" name="Picture 6" descr="IMG_0254"/>
          <p:cNvPicPr>
            <a:picLocks noChangeAspect="1" noChangeArrowheads="1"/>
          </p:cNvPicPr>
          <p:nvPr/>
        </p:nvPicPr>
        <p:blipFill>
          <a:blip r:embed="rId3" cstate="print"/>
          <a:srcRect l="14207"/>
          <a:stretch>
            <a:fillRect/>
          </a:stretch>
        </p:blipFill>
        <p:spPr>
          <a:xfrm>
            <a:off x="6143636" y="2571744"/>
            <a:ext cx="2738425" cy="2053818"/>
          </a:xfrm>
          <a:prstGeom prst="rect">
            <a:avLst/>
          </a:prstGeom>
        </p:spPr>
      </p:pic>
      <p:pic>
        <p:nvPicPr>
          <p:cNvPr id="15" name="Picture 12" descr="DSC03718"/>
          <p:cNvPicPr>
            <a:picLocks noChangeAspect="1" noChangeArrowheads="1"/>
          </p:cNvPicPr>
          <p:nvPr/>
        </p:nvPicPr>
        <p:blipFill>
          <a:blip r:embed="rId4" cstate="print"/>
          <a:srcRect l="21751" t="16026" r="17074"/>
          <a:stretch>
            <a:fillRect/>
          </a:stretch>
        </p:blipFill>
        <p:spPr>
          <a:xfrm>
            <a:off x="5500694" y="4137290"/>
            <a:ext cx="2643206" cy="2720710"/>
          </a:xfrm>
          <a:prstGeom prst="rect">
            <a:avLst/>
          </a:prstGeom>
          <a:noFill/>
          <a:ln/>
        </p:spPr>
      </p:pic>
      <p:pic>
        <p:nvPicPr>
          <p:cNvPr id="16" name="Picture 6" descr="DSC02463"/>
          <p:cNvPicPr>
            <a:picLocks noChangeAspect="1" noChangeArrowheads="1"/>
          </p:cNvPicPr>
          <p:nvPr/>
        </p:nvPicPr>
        <p:blipFill>
          <a:blip r:embed="rId5" cstate="print"/>
          <a:srcRect/>
          <a:stretch>
            <a:fillRect/>
          </a:stretch>
        </p:blipFill>
        <p:spPr>
          <a:xfrm>
            <a:off x="5572132" y="214290"/>
            <a:ext cx="3050814" cy="228599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4" descr="08"/>
          <p:cNvPicPr>
            <a:picLocks noChangeAspect="1" noChangeArrowheads="1"/>
          </p:cNvPicPr>
          <p:nvPr/>
        </p:nvPicPr>
        <p:blipFill>
          <a:blip r:embed="rId2"/>
          <a:srcRect/>
          <a:stretch>
            <a:fillRect/>
          </a:stretch>
        </p:blipFill>
        <p:spPr bwMode="auto">
          <a:xfrm>
            <a:off x="0" y="0"/>
            <a:ext cx="9144000" cy="6877050"/>
          </a:xfrm>
          <a:prstGeom prst="rect">
            <a:avLst/>
          </a:prstGeom>
          <a:noFill/>
        </p:spPr>
      </p:pic>
      <p:sp>
        <p:nvSpPr>
          <p:cNvPr id="5" name="Rectangle 2"/>
          <p:cNvSpPr txBox="1">
            <a:spLocks noChangeArrowheads="1"/>
          </p:cNvSpPr>
          <p:nvPr/>
        </p:nvSpPr>
        <p:spPr>
          <a:xfrm>
            <a:off x="-1116013" y="260350"/>
            <a:ext cx="8229601"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0" i="0" u="none" strike="noStrike" kern="1200" cap="none" spc="0" normalizeH="0" baseline="0" noProof="0" smtClean="0">
                <a:ln>
                  <a:noFill/>
                </a:ln>
                <a:solidFill>
                  <a:schemeClr val="tx1"/>
                </a:solidFill>
                <a:effectLst/>
                <a:uLnTx/>
                <a:uFillTx/>
                <a:latin typeface="+mj-lt"/>
                <a:ea typeface="+mj-ea"/>
                <a:cs typeface="+mj-cs"/>
              </a:rPr>
              <a:t>Präsentation – wozu?</a:t>
            </a:r>
          </a:p>
        </p:txBody>
      </p:sp>
      <p:sp>
        <p:nvSpPr>
          <p:cNvPr id="6" name="Rectangle 3"/>
          <p:cNvSpPr txBox="1">
            <a:spLocks noChangeArrowheads="1"/>
          </p:cNvSpPr>
          <p:nvPr/>
        </p:nvSpPr>
        <p:spPr>
          <a:xfrm>
            <a:off x="250825" y="1600200"/>
            <a:ext cx="5257800" cy="478155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ru-RU" sz="2800" b="0" i="0" u="none" strike="noStrike" kern="1200" cap="none" spc="0" normalizeH="0" baseline="0" noProof="0" smtClean="0">
                <a:ln>
                  <a:noFill/>
                </a:ln>
                <a:solidFill>
                  <a:schemeClr val="tx1"/>
                </a:solidFill>
                <a:effectLst/>
                <a:uLnTx/>
                <a:uFillTx/>
                <a:latin typeface="+mn-lt"/>
                <a:ea typeface="+mn-ea"/>
                <a:cs typeface="+mn-cs"/>
              </a:rPr>
              <a:t> Weitergabe von Wissen, Erfahrungen, Erkenntnissen</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ru-RU" sz="2800" b="0" i="0" u="none" strike="noStrike" kern="1200" cap="none" spc="0" normalizeH="0" baseline="0" noProof="0" smtClean="0">
                <a:ln>
                  <a:noFill/>
                </a:ln>
                <a:solidFill>
                  <a:schemeClr val="tx1"/>
                </a:solidFill>
                <a:effectLst/>
                <a:uLnTx/>
                <a:uFillTx/>
                <a:latin typeface="+mn-lt"/>
                <a:ea typeface="+mn-ea"/>
                <a:cs typeface="+mn-cs"/>
              </a:rPr>
              <a:t> Weiterverbreitung der Projektidee</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ru-RU" sz="2800" b="0" i="0" u="none" strike="noStrike" kern="1200" cap="none" spc="0" normalizeH="0" baseline="0" noProof="0" smtClean="0">
                <a:ln>
                  <a:noFill/>
                </a:ln>
                <a:solidFill>
                  <a:schemeClr val="tx1"/>
                </a:solidFill>
                <a:effectLst/>
                <a:uLnTx/>
                <a:uFillTx/>
                <a:latin typeface="+mn-lt"/>
                <a:ea typeface="+mn-ea"/>
                <a:cs typeface="+mn-cs"/>
              </a:rPr>
              <a:t> Leistungsnachweis über Projektarbeit</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ru-RU" sz="2800" b="0" i="0" u="none" strike="noStrike" kern="1200" cap="none" spc="0" normalizeH="0" baseline="0" noProof="0" smtClean="0">
                <a:ln>
                  <a:noFill/>
                </a:ln>
                <a:solidFill>
                  <a:schemeClr val="tx1"/>
                </a:solidFill>
                <a:effectLst/>
                <a:uLnTx/>
                <a:uFillTx/>
                <a:latin typeface="+mn-lt"/>
                <a:ea typeface="+mn-ea"/>
                <a:cs typeface="+mn-cs"/>
              </a:rPr>
              <a:t> Teil der Selbstdarstellung der Schule</a:t>
            </a:r>
            <a:endParaRPr kumimoji="0" lang="de-DE" sz="28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de-DE" sz="2800" b="0" i="0" u="none" strike="noStrike" kern="1200" cap="none" spc="0" normalizeH="0" baseline="0" noProof="0" smtClean="0">
                <a:ln>
                  <a:noFill/>
                </a:ln>
                <a:solidFill>
                  <a:schemeClr val="tx1"/>
                </a:solidFill>
                <a:effectLst/>
                <a:uLnTx/>
                <a:uFillTx/>
                <a:latin typeface="+mn-lt"/>
                <a:ea typeface="+mn-ea"/>
                <a:cs typeface="+mn-cs"/>
              </a:rPr>
              <a:t>Die Präsentation von Kreativität und Organisationstalent der Schüler</a:t>
            </a:r>
            <a:endParaRPr kumimoji="0" lang="ru-RU" sz="28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7" name="Picture 4"/>
          <p:cNvPicPr>
            <a:picLocks noChangeAspect="1" noChangeArrowheads="1"/>
          </p:cNvPicPr>
          <p:nvPr/>
        </p:nvPicPr>
        <p:blipFill>
          <a:blip r:embed="rId3"/>
          <a:srcRect/>
          <a:stretch>
            <a:fillRect/>
          </a:stretch>
        </p:blipFill>
        <p:spPr>
          <a:xfrm>
            <a:off x="6011863" y="260350"/>
            <a:ext cx="2892425" cy="2189163"/>
          </a:xfrm>
          <a:prstGeom prst="rect">
            <a:avLst/>
          </a:prstGeom>
        </p:spPr>
      </p:pic>
      <p:pic>
        <p:nvPicPr>
          <p:cNvPr id="8" name="Picture 5"/>
          <p:cNvPicPr>
            <a:picLocks noChangeAspect="1" noChangeArrowheads="1"/>
          </p:cNvPicPr>
          <p:nvPr/>
        </p:nvPicPr>
        <p:blipFill>
          <a:blip r:embed="rId4" cstate="print"/>
          <a:srcRect t="13293" r="22656" b="7950"/>
          <a:stretch>
            <a:fillRect/>
          </a:stretch>
        </p:blipFill>
        <p:spPr bwMode="auto">
          <a:xfrm>
            <a:off x="5651500" y="4508500"/>
            <a:ext cx="3024188" cy="2160588"/>
          </a:xfrm>
          <a:prstGeom prst="rect">
            <a:avLst/>
          </a:prstGeom>
          <a:noFill/>
          <a:ln w="9525">
            <a:noFill/>
            <a:miter lim="800000"/>
            <a:headEnd/>
            <a:tailEnd/>
          </a:ln>
          <a:effectLst/>
        </p:spPr>
      </p:pic>
      <p:pic>
        <p:nvPicPr>
          <p:cNvPr id="9" name="Picture 6"/>
          <p:cNvPicPr>
            <a:picLocks noChangeAspect="1" noChangeArrowheads="1"/>
          </p:cNvPicPr>
          <p:nvPr/>
        </p:nvPicPr>
        <p:blipFill>
          <a:blip r:embed="rId5" cstate="print"/>
          <a:srcRect/>
          <a:stretch>
            <a:fillRect/>
          </a:stretch>
        </p:blipFill>
        <p:spPr bwMode="auto">
          <a:xfrm>
            <a:off x="5148263" y="2276475"/>
            <a:ext cx="2808287" cy="2106613"/>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17491575"/>
          <p:cNvPicPr>
            <a:picLocks noChangeAspect="1" noChangeArrowheads="1"/>
          </p:cNvPicPr>
          <p:nvPr/>
        </p:nvPicPr>
        <p:blipFill>
          <a:blip r:embed="rId2"/>
          <a:srcRect/>
          <a:stretch>
            <a:fillRect/>
          </a:stretch>
        </p:blipFill>
        <p:spPr bwMode="auto">
          <a:xfrm>
            <a:off x="0" y="0"/>
            <a:ext cx="9144000" cy="6883400"/>
          </a:xfrm>
          <a:prstGeom prst="rect">
            <a:avLst/>
          </a:prstGeom>
          <a:noFill/>
        </p:spPr>
      </p:pic>
      <p:sp>
        <p:nvSpPr>
          <p:cNvPr id="9" name="Rectangle 4"/>
          <p:cNvSpPr txBox="1">
            <a:spLocks noChangeArrowheads="1"/>
          </p:cNvSpPr>
          <p:nvPr/>
        </p:nvSpPr>
        <p:spPr>
          <a:xfrm>
            <a:off x="457200" y="277813"/>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DE" sz="4400" b="0" i="0" u="none" strike="noStrike" kern="1200" cap="none" spc="0" normalizeH="0" baseline="0" noProof="0" smtClean="0">
                <a:ln>
                  <a:noFill/>
                </a:ln>
                <a:solidFill>
                  <a:schemeClr val="tx1"/>
                </a:solidFill>
                <a:effectLst/>
                <a:uLnTx/>
                <a:uFillTx/>
                <a:latin typeface="+mj-lt"/>
                <a:ea typeface="+mj-ea"/>
                <a:cs typeface="+mj-cs"/>
              </a:rPr>
              <a:t>Die Ideen für Projektunterricht:</a:t>
            </a:r>
            <a:endParaRPr kumimoji="0" lang="ru-RU" sz="4400" b="0" i="0" u="none" strike="noStrike" kern="1200" cap="none" spc="0" normalizeH="0" baseline="0" noProof="0" smtClean="0">
              <a:ln>
                <a:noFill/>
              </a:ln>
              <a:solidFill>
                <a:schemeClr val="tx1"/>
              </a:solidFill>
              <a:effectLst/>
              <a:uLnTx/>
              <a:uFillTx/>
              <a:latin typeface="+mj-lt"/>
              <a:ea typeface="+mj-ea"/>
              <a:cs typeface="+mj-cs"/>
            </a:endParaRPr>
          </a:p>
        </p:txBody>
      </p:sp>
      <p:sp>
        <p:nvSpPr>
          <p:cNvPr id="10" name="Rectangle 7"/>
          <p:cNvSpPr txBox="1">
            <a:spLocks noChangeArrowheads="1"/>
          </p:cNvSpPr>
          <p:nvPr/>
        </p:nvSpPr>
        <p:spPr>
          <a:xfrm>
            <a:off x="4716463" y="1196975"/>
            <a:ext cx="4038600" cy="4530725"/>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de-DE" sz="2800" b="1" i="0" u="none" strike="noStrike" kern="1200" cap="none" spc="0" normalizeH="0" baseline="0" noProof="0" dirty="0" smtClean="0">
                <a:ln>
                  <a:noFill/>
                </a:ln>
                <a:solidFill>
                  <a:srgbClr val="C00000"/>
                </a:solidFill>
                <a:effectLst/>
                <a:uLnTx/>
                <a:uFillTx/>
                <a:latin typeface="+mn-lt"/>
                <a:ea typeface="+mn-ea"/>
                <a:cs typeface="+mn-cs"/>
              </a:rPr>
              <a:t>Landeskundliche Projekte;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de-DE" sz="2800" b="1" i="0" u="none" strike="noStrike" kern="1200" cap="none" spc="0" normalizeH="0" baseline="0" noProof="0" dirty="0" smtClean="0">
                <a:ln>
                  <a:noFill/>
                </a:ln>
                <a:solidFill>
                  <a:srgbClr val="C00000"/>
                </a:solidFill>
                <a:effectLst/>
                <a:uLnTx/>
                <a:uFillTx/>
                <a:latin typeface="+mn-lt"/>
                <a:ea typeface="+mn-ea"/>
                <a:cs typeface="+mn-cs"/>
              </a:rPr>
              <a:t>Projekte als Zusammenfassung von gelerntem Lehrmaterial;</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de-DE" sz="2800" b="1" i="0" u="none" strike="noStrike" kern="1200" cap="none" spc="0" normalizeH="0" baseline="0" noProof="0" dirty="0" smtClean="0">
                <a:ln>
                  <a:noFill/>
                </a:ln>
                <a:solidFill>
                  <a:srgbClr val="C00000"/>
                </a:solidFill>
                <a:effectLst/>
                <a:uLnTx/>
                <a:uFillTx/>
                <a:latin typeface="+mn-lt"/>
                <a:ea typeface="+mn-ea"/>
                <a:cs typeface="+mn-cs"/>
              </a:rPr>
              <a:t>Projekte mit der Hilfe von denen das Alltagsleben präsentiert wird.</a:t>
            </a:r>
            <a:endParaRPr kumimoji="0" lang="ru-RU" sz="2800" b="1" i="0" u="none" strike="noStrike" kern="1200" cap="none" spc="0" normalizeH="0" baseline="0" noProof="0" dirty="0" smtClean="0">
              <a:ln>
                <a:noFill/>
              </a:ln>
              <a:solidFill>
                <a:srgbClr val="C00000"/>
              </a:solidFill>
              <a:effectLst/>
              <a:uLnTx/>
              <a:uFillTx/>
              <a:latin typeface="+mn-lt"/>
              <a:ea typeface="+mn-ea"/>
              <a:cs typeface="+mn-cs"/>
            </a:endParaRPr>
          </a:p>
        </p:txBody>
      </p:sp>
      <p:pic>
        <p:nvPicPr>
          <p:cNvPr id="11" name="Picture 9" descr="DSC03746"/>
          <p:cNvPicPr>
            <a:picLocks noChangeAspect="1" noChangeArrowheads="1"/>
          </p:cNvPicPr>
          <p:nvPr/>
        </p:nvPicPr>
        <p:blipFill>
          <a:blip r:embed="rId3" cstate="print"/>
          <a:srcRect/>
          <a:stretch>
            <a:fillRect/>
          </a:stretch>
        </p:blipFill>
        <p:spPr>
          <a:xfrm>
            <a:off x="-142908" y="4429132"/>
            <a:ext cx="2919412" cy="2189162"/>
          </a:xfrm>
          <a:prstGeom prst="rect">
            <a:avLst/>
          </a:prstGeom>
          <a:noFill/>
          <a:ln/>
        </p:spPr>
      </p:pic>
      <p:pic>
        <p:nvPicPr>
          <p:cNvPr id="12" name="Picture 10"/>
          <p:cNvPicPr>
            <a:picLocks noChangeAspect="1" noChangeArrowheads="1"/>
          </p:cNvPicPr>
          <p:nvPr/>
        </p:nvPicPr>
        <p:blipFill>
          <a:blip r:embed="rId4" cstate="print"/>
          <a:srcRect t="20268" r="21764"/>
          <a:stretch>
            <a:fillRect/>
          </a:stretch>
        </p:blipFill>
        <p:spPr bwMode="auto">
          <a:xfrm>
            <a:off x="142844" y="1071546"/>
            <a:ext cx="2590800" cy="1979612"/>
          </a:xfrm>
          <a:prstGeom prst="rect">
            <a:avLst/>
          </a:prstGeom>
          <a:noFill/>
          <a:ln w="9525">
            <a:noFill/>
            <a:miter lim="800000"/>
            <a:headEnd/>
            <a:tailEnd/>
          </a:ln>
          <a:effectLst/>
        </p:spPr>
      </p:pic>
      <p:pic>
        <p:nvPicPr>
          <p:cNvPr id="13" name="Picture 12" descr="DSC03710"/>
          <p:cNvPicPr>
            <a:picLocks noChangeAspect="1" noChangeArrowheads="1"/>
          </p:cNvPicPr>
          <p:nvPr/>
        </p:nvPicPr>
        <p:blipFill>
          <a:blip r:embed="rId5" cstate="print"/>
          <a:srcRect l="2448" t="13126"/>
          <a:stretch>
            <a:fillRect/>
          </a:stretch>
        </p:blipFill>
        <p:spPr>
          <a:xfrm>
            <a:off x="1714480" y="2714620"/>
            <a:ext cx="2847975" cy="1901825"/>
          </a:xfrm>
          <a:prstGeom prst="rect">
            <a:avLst/>
          </a:prstGeom>
          <a:noFill/>
          <a:ln/>
        </p:spPr>
      </p:pic>
      <p:pic>
        <p:nvPicPr>
          <p:cNvPr id="14" name="Picture 13" descr="DSC03712"/>
          <p:cNvPicPr>
            <a:picLocks noChangeAspect="1" noChangeArrowheads="1"/>
          </p:cNvPicPr>
          <p:nvPr/>
        </p:nvPicPr>
        <p:blipFill>
          <a:blip r:embed="rId6" cstate="print"/>
          <a:srcRect/>
          <a:stretch>
            <a:fillRect/>
          </a:stretch>
        </p:blipFill>
        <p:spPr bwMode="auto">
          <a:xfrm>
            <a:off x="2500298" y="5076825"/>
            <a:ext cx="2374900" cy="1781175"/>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5" descr="73296141"/>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11" name="Picture 4"/>
          <p:cNvPicPr>
            <a:picLocks noChangeAspect="1" noChangeArrowheads="1"/>
          </p:cNvPicPr>
          <p:nvPr/>
        </p:nvPicPr>
        <p:blipFill>
          <a:blip r:embed="rId3" cstate="print"/>
          <a:srcRect/>
          <a:stretch>
            <a:fillRect/>
          </a:stretch>
        </p:blipFill>
        <p:spPr bwMode="auto">
          <a:xfrm>
            <a:off x="5688013" y="188913"/>
            <a:ext cx="3455987" cy="2592387"/>
          </a:xfrm>
          <a:prstGeom prst="rect">
            <a:avLst/>
          </a:prstGeom>
          <a:noFill/>
          <a:ln w="9525">
            <a:noFill/>
            <a:miter lim="800000"/>
            <a:headEnd/>
            <a:tailEnd/>
          </a:ln>
          <a:effectLst/>
        </p:spPr>
      </p:pic>
      <p:pic>
        <p:nvPicPr>
          <p:cNvPr id="12" name="Picture 5"/>
          <p:cNvPicPr>
            <a:picLocks noChangeAspect="1" noChangeArrowheads="1"/>
          </p:cNvPicPr>
          <p:nvPr/>
        </p:nvPicPr>
        <p:blipFill>
          <a:blip r:embed="rId4" cstate="print"/>
          <a:srcRect/>
          <a:stretch>
            <a:fillRect/>
          </a:stretch>
        </p:blipFill>
        <p:spPr>
          <a:xfrm>
            <a:off x="0" y="260350"/>
            <a:ext cx="3373438" cy="2425700"/>
          </a:xfrm>
          <a:prstGeom prst="rect">
            <a:avLst/>
          </a:prstGeom>
          <a:noFill/>
          <a:ln/>
        </p:spPr>
      </p:pic>
      <p:sp>
        <p:nvSpPr>
          <p:cNvPr id="13" name="Rectangle 9"/>
          <p:cNvSpPr>
            <a:spLocks noChangeArrowheads="1"/>
          </p:cNvSpPr>
          <p:nvPr/>
        </p:nvSpPr>
        <p:spPr bwMode="auto">
          <a:xfrm>
            <a:off x="5892800" y="0"/>
            <a:ext cx="3251200" cy="774700"/>
          </a:xfrm>
          <a:prstGeom prst="rect">
            <a:avLst/>
          </a:prstGeom>
          <a:noFill/>
          <a:ln w="9525">
            <a:noFill/>
            <a:miter lim="800000"/>
            <a:headEnd/>
            <a:tailEnd/>
          </a:ln>
          <a:effectLst/>
        </p:spPr>
        <p:txBody>
          <a:bodyPr anchor="ctr"/>
          <a:lstStyle/>
          <a:p>
            <a:pPr algn="ctr"/>
            <a:r>
              <a:rPr lang="de-DE" sz="2400" b="1">
                <a:solidFill>
                  <a:schemeClr val="tx2"/>
                </a:solidFill>
                <a:effectLst>
                  <a:outerShdw blurRad="38100" dist="38100" dir="2700000" algn="tl">
                    <a:srgbClr val="000000"/>
                  </a:outerShdw>
                </a:effectLst>
              </a:rPr>
              <a:t>Projekt zum Thema : Wohnungseinrichtung</a:t>
            </a:r>
            <a:endParaRPr lang="ru-RU" sz="2400" b="1">
              <a:solidFill>
                <a:schemeClr val="tx2"/>
              </a:solidFill>
              <a:effectLst>
                <a:outerShdw blurRad="38100" dist="38100" dir="2700000" algn="tl">
                  <a:srgbClr val="000000"/>
                </a:outerShdw>
              </a:effectLst>
            </a:endParaRPr>
          </a:p>
        </p:txBody>
      </p:sp>
      <p:pic>
        <p:nvPicPr>
          <p:cNvPr id="14" name="Picture 12"/>
          <p:cNvPicPr>
            <a:picLocks noChangeAspect="1" noChangeArrowheads="1"/>
          </p:cNvPicPr>
          <p:nvPr/>
        </p:nvPicPr>
        <p:blipFill>
          <a:blip r:embed="rId5"/>
          <a:srcRect/>
          <a:stretch>
            <a:fillRect/>
          </a:stretch>
        </p:blipFill>
        <p:spPr bwMode="auto">
          <a:xfrm>
            <a:off x="827088" y="3716338"/>
            <a:ext cx="3708400" cy="2781300"/>
          </a:xfrm>
          <a:prstGeom prst="rect">
            <a:avLst/>
          </a:prstGeom>
          <a:noFill/>
          <a:ln w="9525">
            <a:noFill/>
            <a:miter lim="800000"/>
            <a:headEnd/>
            <a:tailEnd/>
          </a:ln>
          <a:effectLst/>
        </p:spPr>
      </p:pic>
      <p:sp>
        <p:nvSpPr>
          <p:cNvPr id="15" name="Rectangle 13"/>
          <p:cNvSpPr>
            <a:spLocks noChangeArrowheads="1"/>
          </p:cNvSpPr>
          <p:nvPr/>
        </p:nvSpPr>
        <p:spPr bwMode="auto">
          <a:xfrm>
            <a:off x="971550" y="3644900"/>
            <a:ext cx="2879725" cy="1190625"/>
          </a:xfrm>
          <a:prstGeom prst="rect">
            <a:avLst/>
          </a:prstGeom>
          <a:noFill/>
          <a:ln w="9525">
            <a:noFill/>
            <a:miter lim="800000"/>
            <a:headEnd/>
            <a:tailEnd/>
          </a:ln>
          <a:effectLst/>
        </p:spPr>
        <p:txBody>
          <a:bodyPr>
            <a:spAutoFit/>
          </a:bodyPr>
          <a:lstStyle/>
          <a:p>
            <a:r>
              <a:rPr lang="de-DE" b="1"/>
              <a:t>Dieses Projekt  gehört zu Landeskunde und hilft einen Teil des Landes und der Kultur kennenlernen.</a:t>
            </a:r>
            <a:endParaRPr lang="ru-RU" b="1"/>
          </a:p>
        </p:txBody>
      </p:sp>
      <p:sp>
        <p:nvSpPr>
          <p:cNvPr id="16" name="Rectangle 14"/>
          <p:cNvSpPr>
            <a:spLocks noChangeArrowheads="1"/>
          </p:cNvSpPr>
          <p:nvPr/>
        </p:nvSpPr>
        <p:spPr bwMode="auto">
          <a:xfrm>
            <a:off x="1331913" y="5805488"/>
            <a:ext cx="3567112" cy="396875"/>
          </a:xfrm>
          <a:prstGeom prst="rect">
            <a:avLst/>
          </a:prstGeom>
          <a:noFill/>
          <a:ln w="9525">
            <a:noFill/>
            <a:miter lim="800000"/>
            <a:headEnd/>
            <a:tailEnd/>
          </a:ln>
          <a:effectLst/>
        </p:spPr>
        <p:txBody>
          <a:bodyPr wrap="none">
            <a:spAutoFit/>
          </a:bodyPr>
          <a:lstStyle/>
          <a:p>
            <a:r>
              <a:rPr lang="de-DE" sz="2000" b="1"/>
              <a:t>Österreich. Sitten und Bräuche</a:t>
            </a:r>
            <a:endParaRPr lang="ru-RU" sz="2000" b="1"/>
          </a:p>
        </p:txBody>
      </p:sp>
      <p:pic>
        <p:nvPicPr>
          <p:cNvPr id="17" name="Picture 15"/>
          <p:cNvPicPr>
            <a:picLocks noChangeAspect="1" noChangeArrowheads="1"/>
          </p:cNvPicPr>
          <p:nvPr/>
        </p:nvPicPr>
        <p:blipFill>
          <a:blip r:embed="rId6" cstate="print"/>
          <a:srcRect/>
          <a:stretch>
            <a:fillRect/>
          </a:stretch>
        </p:blipFill>
        <p:spPr bwMode="auto">
          <a:xfrm rot="20137412">
            <a:off x="323850" y="5300663"/>
            <a:ext cx="993775" cy="1557337"/>
          </a:xfrm>
          <a:prstGeom prst="rect">
            <a:avLst/>
          </a:prstGeom>
          <a:noFill/>
          <a:ln w="9525">
            <a:noFill/>
            <a:miter lim="800000"/>
            <a:headEnd/>
            <a:tailEnd/>
          </a:ln>
          <a:effectLst/>
        </p:spPr>
      </p:pic>
      <p:pic>
        <p:nvPicPr>
          <p:cNvPr id="18" name="Picture 19"/>
          <p:cNvPicPr>
            <a:picLocks noChangeAspect="1" noChangeArrowheads="1"/>
          </p:cNvPicPr>
          <p:nvPr/>
        </p:nvPicPr>
        <p:blipFill>
          <a:blip r:embed="rId7" cstate="print"/>
          <a:srcRect/>
          <a:stretch>
            <a:fillRect/>
          </a:stretch>
        </p:blipFill>
        <p:spPr bwMode="auto">
          <a:xfrm rot="809241">
            <a:off x="2700338" y="1700213"/>
            <a:ext cx="1263650" cy="1684337"/>
          </a:xfrm>
          <a:prstGeom prst="rect">
            <a:avLst/>
          </a:prstGeom>
          <a:noFill/>
          <a:ln w="9525">
            <a:noFill/>
            <a:miter lim="800000"/>
            <a:headEnd/>
            <a:tailEnd/>
          </a:ln>
          <a:effectLst/>
        </p:spPr>
      </p:pic>
      <p:pic>
        <p:nvPicPr>
          <p:cNvPr id="19" name="Picture 20"/>
          <p:cNvPicPr>
            <a:picLocks noChangeAspect="1" noChangeArrowheads="1"/>
          </p:cNvPicPr>
          <p:nvPr/>
        </p:nvPicPr>
        <p:blipFill>
          <a:blip r:embed="rId8" cstate="print"/>
          <a:srcRect l="26659" t="9819" r="19994" b="17604"/>
          <a:stretch>
            <a:fillRect/>
          </a:stretch>
        </p:blipFill>
        <p:spPr bwMode="auto">
          <a:xfrm>
            <a:off x="4787900" y="4913313"/>
            <a:ext cx="2376488" cy="1944687"/>
          </a:xfrm>
          <a:prstGeom prst="rect">
            <a:avLst/>
          </a:prstGeom>
          <a:noFill/>
          <a:ln w="9525">
            <a:noFill/>
            <a:miter lim="800000"/>
            <a:headEnd/>
            <a:tailEnd/>
          </a:ln>
          <a:effectLst/>
        </p:spPr>
      </p:pic>
      <p:pic>
        <p:nvPicPr>
          <p:cNvPr id="20" name="Picture 22"/>
          <p:cNvPicPr>
            <a:picLocks noChangeAspect="1" noChangeArrowheads="1"/>
          </p:cNvPicPr>
          <p:nvPr/>
        </p:nvPicPr>
        <p:blipFill>
          <a:blip r:embed="rId9" cstate="print"/>
          <a:srcRect l="24786" t="19774" r="16273" b="1219"/>
          <a:stretch>
            <a:fillRect/>
          </a:stretch>
        </p:blipFill>
        <p:spPr bwMode="auto">
          <a:xfrm>
            <a:off x="6767513" y="3789363"/>
            <a:ext cx="2376487" cy="2160587"/>
          </a:xfrm>
          <a:prstGeom prst="rect">
            <a:avLst/>
          </a:prstGeom>
          <a:noFill/>
          <a:ln w="9525">
            <a:noFill/>
            <a:miter lim="800000"/>
            <a:headEnd/>
            <a:tailEnd/>
          </a:ln>
          <a:effectLst/>
        </p:spPr>
      </p:pic>
      <p:sp>
        <p:nvSpPr>
          <p:cNvPr id="21" name="Rectangle 23"/>
          <p:cNvSpPr>
            <a:spLocks noChangeArrowheads="1"/>
          </p:cNvSpPr>
          <p:nvPr/>
        </p:nvSpPr>
        <p:spPr bwMode="auto">
          <a:xfrm>
            <a:off x="4572000" y="2781300"/>
            <a:ext cx="3887788" cy="1495425"/>
          </a:xfrm>
          <a:prstGeom prst="rect">
            <a:avLst/>
          </a:prstGeom>
          <a:noFill/>
          <a:ln w="9525">
            <a:noFill/>
            <a:miter lim="800000"/>
            <a:headEnd/>
            <a:tailEnd/>
          </a:ln>
          <a:effectLst/>
        </p:spPr>
        <p:txBody>
          <a:bodyPr>
            <a:spAutoFit/>
          </a:bodyPr>
          <a:lstStyle/>
          <a:p>
            <a:r>
              <a:rPr lang="de-DE" sz="2000" b="1">
                <a:solidFill>
                  <a:schemeClr val="tx2"/>
                </a:solidFill>
                <a:latin typeface="Baskerville Old Face" pitchFamily="18" charset="0"/>
              </a:rPr>
              <a:t>Deutschsprachige Länder im Blick.</a:t>
            </a:r>
            <a:r>
              <a:rPr lang="de-DE" b="1">
                <a:solidFill>
                  <a:schemeClr val="tx2"/>
                </a:solidFill>
                <a:latin typeface="Baskerville Old Face" pitchFamily="18" charset="0"/>
              </a:rPr>
              <a:t> </a:t>
            </a:r>
            <a:br>
              <a:rPr lang="de-DE" b="1">
                <a:solidFill>
                  <a:schemeClr val="tx2"/>
                </a:solidFill>
                <a:latin typeface="Baskerville Old Face" pitchFamily="18" charset="0"/>
              </a:rPr>
            </a:br>
            <a:r>
              <a:rPr lang="de-DE" b="1">
                <a:solidFill>
                  <a:srgbClr val="003300"/>
                </a:solidFill>
                <a:latin typeface="Adobe Garamond Pro Bold" pitchFamily="18" charset="0"/>
              </a:rPr>
              <a:t>Dieses Projekt wurde von Schülern vorbereitet, mit der Hilfe von dem sie selbstständig die Information zu bearbeiten gelernt haben.</a:t>
            </a:r>
            <a:endParaRPr lang="ru-RU" b="1">
              <a:solidFill>
                <a:srgbClr val="003300"/>
              </a:solidFill>
              <a:latin typeface="Adobe Garamond Pro Bold" pitchFamily="18" charset="0"/>
            </a:endParaRPr>
          </a:p>
        </p:txBody>
      </p:sp>
      <p:pic>
        <p:nvPicPr>
          <p:cNvPr id="22" name="Picture 24"/>
          <p:cNvPicPr>
            <a:picLocks noChangeAspect="1" noChangeArrowheads="1"/>
          </p:cNvPicPr>
          <p:nvPr/>
        </p:nvPicPr>
        <p:blipFill>
          <a:blip r:embed="rId10" cstate="print"/>
          <a:srcRect l="30762" t="30984" b="2826"/>
          <a:stretch>
            <a:fillRect/>
          </a:stretch>
        </p:blipFill>
        <p:spPr bwMode="auto">
          <a:xfrm rot="20894365">
            <a:off x="4356100" y="1412875"/>
            <a:ext cx="1800225" cy="1174750"/>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TotalTime>
  <Words>552</Words>
  <Application>Microsoft Office PowerPoint</Application>
  <PresentationFormat>Экран (4:3)</PresentationFormat>
  <Paragraphs>63</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3</cp:revision>
  <dcterms:created xsi:type="dcterms:W3CDTF">2015-02-27T11:25:00Z</dcterms:created>
  <dcterms:modified xsi:type="dcterms:W3CDTF">2015-02-27T11:54:49Z</dcterms:modified>
</cp:coreProperties>
</file>