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76" r:id="rId8"/>
    <p:sldId id="279" r:id="rId9"/>
    <p:sldId id="280" r:id="rId10"/>
    <p:sldId id="262" r:id="rId11"/>
    <p:sldId id="282" r:id="rId12"/>
    <p:sldId id="263" r:id="rId13"/>
    <p:sldId id="281" r:id="rId14"/>
    <p:sldId id="265" r:id="rId15"/>
    <p:sldId id="266" r:id="rId16"/>
    <p:sldId id="267" r:id="rId17"/>
    <p:sldId id="268" r:id="rId18"/>
    <p:sldId id="270" r:id="rId19"/>
    <p:sldId id="271" r:id="rId20"/>
    <p:sldId id="272" r:id="rId21"/>
    <p:sldId id="273" r:id="rId22"/>
    <p:sldId id="274" r:id="rId23"/>
    <p:sldId id="275" r:id="rId24"/>
    <p:sldId id="27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7" autoAdjust="0"/>
  </p:normalViewPr>
  <p:slideViewPr>
    <p:cSldViewPr>
      <p:cViewPr varScale="1">
        <p:scale>
          <a:sx n="68" d="100"/>
          <a:sy n="68"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0A8AD0-C9BA-4DD7-B1C2-1A7FCDD1CA1E}" type="datetimeFigureOut">
              <a:rPr lang="ru-RU"/>
              <a:pPr>
                <a:defRPr/>
              </a:pPr>
              <a:t>15.01.2011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2B9ADA-39CE-4BBF-B330-2BB13E36469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eaLnBrk="1" fontAlgn="auto" hangingPunct="1">
              <a:spcBef>
                <a:spcPts val="0"/>
              </a:spcBef>
              <a:spcAft>
                <a:spcPts val="0"/>
              </a:spcAft>
              <a:defRPr/>
            </a:pPr>
            <a:endParaRPr lang="ru-RU" sz="6000" dirty="0">
              <a:solidFill>
                <a:schemeClr val="accent6"/>
              </a:solidFill>
            </a:endParaRPr>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13A01-C09C-4767-BF57-93FBF591B293}" type="slidenum">
              <a:rPr lang="ru-RU"/>
              <a:pPr fontAlgn="base">
                <a:spcBef>
                  <a:spcPct val="0"/>
                </a:spcBef>
                <a:spcAft>
                  <a:spcPct val="0"/>
                </a:spcAft>
                <a:defRPr/>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4C2D7BE-6AC8-4725-B533-398C93DEF920}" type="datetimeFigureOut">
              <a:rPr lang="ru-RU"/>
              <a:pPr>
                <a:defRPr/>
              </a:pPr>
              <a:t>15.01.2011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6930872-2FD1-4E38-982A-E2E882D2267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8DF942-AC91-4B6A-853F-FC20065A02A2}" type="datetimeFigureOut">
              <a:rPr lang="ru-RU"/>
              <a:pPr>
                <a:defRPr/>
              </a:pPr>
              <a:t>15.01.2011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25F703-5814-4B8B-A974-BF3F631CDF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A5FD6C-8373-4B1F-B045-90472F033B3E}" type="datetimeFigureOut">
              <a:rPr lang="ru-RU"/>
              <a:pPr>
                <a:defRPr/>
              </a:pPr>
              <a:t>15.01.2011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694695-C04A-4D3A-BEAB-1368385CC4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2FD35E-2158-4418-9338-788CEC4D0C0D}" type="datetimeFigureOut">
              <a:rPr lang="ru-RU"/>
              <a:pPr>
                <a:defRPr/>
              </a:pPr>
              <a:t>15.01.2011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31C6BC-93F6-4CD3-BEF1-666A15C9F6D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5B7BE2D-0C1F-498E-A198-25B6D576F17A}" type="datetimeFigureOut">
              <a:rPr lang="ru-RU"/>
              <a:pPr>
                <a:defRPr/>
              </a:pPr>
              <a:t>15.01.2011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10F059-02BA-4133-96C3-D6D3516D084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4375D4-86B3-44FA-AC3B-507E245FFA80}" type="datetimeFigureOut">
              <a:rPr lang="ru-RU"/>
              <a:pPr>
                <a:defRPr/>
              </a:pPr>
              <a:t>15.01.2011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23CBD4-FC9E-4CF0-B83D-DED8BF1E51A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4BC7043-F2CC-4444-83B1-98705B7832A1}" type="datetimeFigureOut">
              <a:rPr lang="ru-RU"/>
              <a:pPr>
                <a:defRPr/>
              </a:pPr>
              <a:t>15.01.2011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84257AB-029D-4F9E-A935-64B61EB288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F69DFEA-A57B-4144-82A6-643D971D7540}" type="datetimeFigureOut">
              <a:rPr lang="ru-RU"/>
              <a:pPr>
                <a:defRPr/>
              </a:pPr>
              <a:t>15.01.2011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7F0642B-E994-417E-AECC-2E1F6FAE82D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07C757B-271F-4086-B918-A4A0CE766ECC}" type="datetimeFigureOut">
              <a:rPr lang="ru-RU"/>
              <a:pPr>
                <a:defRPr/>
              </a:pPr>
              <a:t>15.01.2011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A71C7B6-6C47-41D0-8577-41C6F6A1F2F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5F1502-6027-4003-93E6-65827F92AB31}" type="datetimeFigureOut">
              <a:rPr lang="ru-RU"/>
              <a:pPr>
                <a:defRPr/>
              </a:pPr>
              <a:t>15.01.2011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E58F45-46D3-465F-AD4F-D5D7389A421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106E51-8C94-49BE-9CF9-D8C6DA2C9A0C}" type="datetimeFigureOut">
              <a:rPr lang="ru-RU"/>
              <a:pPr>
                <a:defRPr/>
              </a:pPr>
              <a:t>15.01.2011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CD722F-069B-48BA-89D5-236CDEF1D60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D56E006-FB67-4410-865D-1DC9121BDD71}" type="datetimeFigureOut">
              <a:rPr lang="ru-RU"/>
              <a:pPr>
                <a:defRPr/>
              </a:pPr>
              <a:t>15.01.2011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0FB213-1DD9-419E-A8C8-6B53EDD6B4D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H:\&#1092;&#1086;&#1090;&#1082;&#1080;\&#1084;&#1072;&#1083;&#1102;&#1085;&#1082;&#1080;\Instrumental'naya%20muzyka%20-%20Pol'%20Moria%20'Istoriya%20lyubvi'.mp3"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odeopfer110.de/mode-styling/hochzeit-special/traditionen-braeuche-hochzeit-international.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4339" name="Рисунок 3" descr="0a0e922566a084e5c1aacbdcae9dcdc7.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643188" y="4581525"/>
            <a:ext cx="6500812" cy="2105025"/>
          </a:xfrm>
          <a:prstGeom prst="rect">
            <a:avLst/>
          </a:prstGeom>
          <a:noFill/>
        </p:spPr>
        <p:txBody>
          <a:bodyPr>
            <a:spAutoFit/>
          </a:bodyPr>
          <a:lstStyle/>
          <a:p>
            <a:r>
              <a:rPr lang="en-US" sz="9600">
                <a:solidFill>
                  <a:srgbClr val="F79646"/>
                </a:solidFill>
                <a:latin typeface="Calibri" pitchFamily="34" charset="0"/>
              </a:rPr>
              <a:t>   LIEBE…</a:t>
            </a:r>
          </a:p>
          <a:p>
            <a:r>
              <a:rPr lang="de-DE" sz="3600">
                <a:solidFill>
                  <a:srgbClr val="F79646"/>
                </a:solidFill>
                <a:latin typeface="Calibri" pitchFamily="34" charset="0"/>
              </a:rPr>
              <a:t>Vorbereitet von Dascha Telewjak</a:t>
            </a:r>
            <a:endParaRPr lang="ru-RU" sz="3600">
              <a:solidFill>
                <a:srgbClr val="F79646"/>
              </a:solidFill>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pic>
        <p:nvPicPr>
          <p:cNvPr id="24578" name="Содержимое 5" descr="x_afa6a4f1.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pic>
        <p:nvPicPr>
          <p:cNvPr id="25602" name="Содержимое 3" descr="Свадьба на Кипре3.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pic>
        <p:nvPicPr>
          <p:cNvPr id="26626" name="Содержимое 3" descr="polterabend-vor-der-hochzeit_hpv.jpg"/>
          <p:cNvPicPr>
            <a:picLocks noGrp="1" noChangeAspect="1"/>
          </p:cNvPicPr>
          <p:nvPr>
            <p:ph idx="1"/>
          </p:nvPr>
        </p:nvPicPr>
        <p:blipFill>
          <a:blip r:embed="rId2"/>
          <a:srcRect/>
          <a:stretch>
            <a:fillRect/>
          </a:stretch>
        </p:blipFill>
        <p:spPr>
          <a:xfrm>
            <a:off x="0" y="0"/>
            <a:ext cx="9144000" cy="6858000"/>
          </a:xfrm>
        </p:spPr>
      </p:pic>
      <p:sp>
        <p:nvSpPr>
          <p:cNvPr id="26627" name="TextBox 4"/>
          <p:cNvSpPr txBox="1">
            <a:spLocks noChangeArrowheads="1"/>
          </p:cNvSpPr>
          <p:nvPr/>
        </p:nvSpPr>
        <p:spPr bwMode="auto">
          <a:xfrm>
            <a:off x="500063" y="357188"/>
            <a:ext cx="8286750" cy="2990850"/>
          </a:xfrm>
          <a:prstGeom prst="rect">
            <a:avLst/>
          </a:prstGeom>
          <a:noFill/>
          <a:ln w="9525">
            <a:noFill/>
            <a:miter lim="800000"/>
            <a:headEnd/>
            <a:tailEnd/>
          </a:ln>
        </p:spPr>
        <p:txBody>
          <a:bodyPr>
            <a:spAutoFit/>
          </a:bodyPr>
          <a:lstStyle/>
          <a:p>
            <a:r>
              <a:rPr lang="en-US" b="1">
                <a:solidFill>
                  <a:srgbClr val="E46C0A"/>
                </a:solidFill>
                <a:latin typeface="Calibri" pitchFamily="34" charset="0"/>
              </a:rPr>
              <a:t>                                                       </a:t>
            </a:r>
            <a:r>
              <a:rPr lang="en-US" sz="2800" b="1">
                <a:solidFill>
                  <a:schemeClr val="accent1"/>
                </a:solidFill>
                <a:latin typeface="Cooper Std Black" pitchFamily="18" charset="0"/>
              </a:rPr>
              <a:t>Der Polterabend</a:t>
            </a:r>
            <a:r>
              <a:rPr lang="en-US" sz="2800">
                <a:solidFill>
                  <a:schemeClr val="accent1"/>
                </a:solidFill>
                <a:latin typeface="Cooper Std Black" pitchFamily="18" charset="0"/>
              </a:rPr>
              <a:t> </a:t>
            </a:r>
            <a:r>
              <a:rPr lang="en-US">
                <a:solidFill>
                  <a:srgbClr val="E46C0A"/>
                </a:solidFill>
                <a:latin typeface="Calibri" pitchFamily="34" charset="0"/>
              </a:rPr>
              <a:t/>
            </a:r>
            <a:br>
              <a:rPr lang="en-US">
                <a:solidFill>
                  <a:srgbClr val="E46C0A"/>
                </a:solidFill>
                <a:latin typeface="Calibri" pitchFamily="34" charset="0"/>
              </a:rPr>
            </a:br>
            <a:r>
              <a:rPr lang="en-US">
                <a:solidFill>
                  <a:srgbClr val="E46C0A"/>
                </a:solidFill>
                <a:latin typeface="Cooper Std Black" pitchFamily="18" charset="0"/>
              </a:rPr>
              <a:t>Seit vorchristlicher Zeit wird der Polterabend dem Hochzeitstag vorgestellt. Freunde und Familien treffen sich und zerschlagen das mitgebrachte Porzellan und Steingut, um dadurch die bösen Geister zu vertrieben. Streng verboten ist es, Glas zu zerschlagen, da dies als Unglücksbote gelten würde. Anschließend werden die unzähligen Scherben mit dem Brautpaar gemeinsam aufgekehrt. Wiederum ein Symbol für gemeinsames Arbeiten in und an der Ehe. </a:t>
            </a:r>
            <a:r>
              <a:rPr lang="en-US">
                <a:latin typeface="Calibri" pitchFamily="34" charset="0"/>
              </a:rPr>
              <a:t/>
            </a:r>
            <a:br>
              <a:rPr lang="en-US">
                <a:latin typeface="Calibri" pitchFamily="34" charset="0"/>
              </a:rPr>
            </a:br>
            <a:endParaRPr lang="ru-RU">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endParaRPr lang="ru-RU" smtClean="0"/>
          </a:p>
        </p:txBody>
      </p:sp>
      <p:pic>
        <p:nvPicPr>
          <p:cNvPr id="27650" name="Содержимое 3" descr="Polterabend_2007_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smtClean="0"/>
          </a:p>
        </p:txBody>
      </p:sp>
      <p:pic>
        <p:nvPicPr>
          <p:cNvPr id="28674" name="Содержимое 3" descr="1_heiratemich_hochzeitsspecial_brautschleier.png"/>
          <p:cNvPicPr>
            <a:picLocks noGrp="1" noChangeAspect="1"/>
          </p:cNvPicPr>
          <p:nvPr>
            <p:ph idx="1"/>
          </p:nvPr>
        </p:nvPicPr>
        <p:blipFill>
          <a:blip r:embed="rId2"/>
          <a:srcRect/>
          <a:stretch>
            <a:fillRect/>
          </a:stretch>
        </p:blipFill>
        <p:spPr>
          <a:xfrm>
            <a:off x="0" y="0"/>
            <a:ext cx="9144000" cy="6858000"/>
          </a:xfrm>
        </p:spPr>
      </p:pic>
      <p:sp>
        <p:nvSpPr>
          <p:cNvPr id="28675" name="TextBox 4"/>
          <p:cNvSpPr txBox="1">
            <a:spLocks noChangeArrowheads="1"/>
          </p:cNvSpPr>
          <p:nvPr/>
        </p:nvSpPr>
        <p:spPr bwMode="auto">
          <a:xfrm>
            <a:off x="1285875" y="1500188"/>
            <a:ext cx="7358063" cy="2308225"/>
          </a:xfrm>
          <a:prstGeom prst="rect">
            <a:avLst/>
          </a:prstGeom>
          <a:noFill/>
          <a:ln w="9525">
            <a:noFill/>
            <a:miter lim="800000"/>
            <a:headEnd/>
            <a:tailEnd/>
          </a:ln>
        </p:spPr>
        <p:txBody>
          <a:bodyPr>
            <a:spAutoFit/>
          </a:bodyPr>
          <a:lstStyle/>
          <a:p>
            <a:r>
              <a:rPr lang="en-US" b="1">
                <a:solidFill>
                  <a:srgbClr val="FF0000"/>
                </a:solidFill>
                <a:latin typeface="Calibri" pitchFamily="34" charset="0"/>
              </a:rPr>
              <a:t>                                                 </a:t>
            </a:r>
            <a:r>
              <a:rPr lang="en-US" sz="3600" b="1">
                <a:solidFill>
                  <a:srgbClr val="FF0000"/>
                </a:solidFill>
                <a:latin typeface="Calibri" pitchFamily="34" charset="0"/>
              </a:rPr>
              <a:t>Brautschleier</a:t>
            </a:r>
            <a:r>
              <a:rPr lang="en-US" sz="3600">
                <a:solidFill>
                  <a:srgbClr val="FF0000"/>
                </a:solidFill>
                <a:latin typeface="Calibri" pitchFamily="34" charset="0"/>
              </a:rPr>
              <a:t/>
            </a:r>
            <a:br>
              <a:rPr lang="en-US" sz="3600">
                <a:solidFill>
                  <a:srgbClr val="FF0000"/>
                </a:solidFill>
                <a:latin typeface="Calibri" pitchFamily="34" charset="0"/>
              </a:rPr>
            </a:br>
            <a:r>
              <a:rPr lang="en-US" sz="3600">
                <a:solidFill>
                  <a:srgbClr val="FF0000"/>
                </a:solidFill>
                <a:latin typeface="Calibri" pitchFamily="34" charset="0"/>
              </a:rPr>
              <a:t> Steht für das Symbol der Reinheit der                     Braut.</a:t>
            </a:r>
            <a:br>
              <a:rPr lang="en-US" sz="3600">
                <a:solidFill>
                  <a:srgbClr val="FF0000"/>
                </a:solidFill>
                <a:latin typeface="Calibri" pitchFamily="34" charset="0"/>
              </a:rPr>
            </a:br>
            <a:endParaRPr lang="ru-RU" sz="3600">
              <a:solidFill>
                <a:srgbClr val="FF0000"/>
              </a:solidFill>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pPr eaLnBrk="1" hangingPunct="1"/>
            <a:endParaRPr lang="ru-RU" smtClean="0"/>
          </a:p>
        </p:txBody>
      </p:sp>
      <p:pic>
        <p:nvPicPr>
          <p:cNvPr id="29698" name="Содержимое 5" descr="H184308.jpg"/>
          <p:cNvPicPr>
            <a:picLocks noGrp="1" noChangeAspect="1"/>
          </p:cNvPicPr>
          <p:nvPr>
            <p:ph idx="1"/>
          </p:nvPr>
        </p:nvPicPr>
        <p:blipFill>
          <a:blip r:embed="rId2"/>
          <a:srcRect/>
          <a:stretch>
            <a:fillRect/>
          </a:stretch>
        </p:blipFill>
        <p:spPr>
          <a:xfrm>
            <a:off x="0" y="0"/>
            <a:ext cx="9144000" cy="6858000"/>
          </a:xfrm>
        </p:spPr>
      </p:pic>
      <p:sp>
        <p:nvSpPr>
          <p:cNvPr id="29699" name="TextBox 6"/>
          <p:cNvSpPr txBox="1">
            <a:spLocks noChangeArrowheads="1"/>
          </p:cNvSpPr>
          <p:nvPr/>
        </p:nvSpPr>
        <p:spPr bwMode="auto">
          <a:xfrm>
            <a:off x="1285875" y="4357688"/>
            <a:ext cx="6858000" cy="2289175"/>
          </a:xfrm>
          <a:prstGeom prst="rect">
            <a:avLst/>
          </a:prstGeom>
          <a:noFill/>
          <a:ln w="9525">
            <a:noFill/>
            <a:miter lim="800000"/>
            <a:headEnd/>
            <a:tailEnd/>
          </a:ln>
        </p:spPr>
        <p:txBody>
          <a:bodyPr>
            <a:spAutoFit/>
          </a:bodyPr>
          <a:lstStyle/>
          <a:p>
            <a:r>
              <a:rPr lang="en-US" b="1">
                <a:solidFill>
                  <a:schemeClr val="tx2"/>
                </a:solidFill>
                <a:latin typeface="Calibri" pitchFamily="34" charset="0"/>
              </a:rPr>
              <a:t>                              Altes, Neues, Geliehenes, Blaues</a:t>
            </a:r>
            <a:r>
              <a:rPr lang="en-US">
                <a:solidFill>
                  <a:schemeClr val="tx2"/>
                </a:solidFill>
                <a:latin typeface="Calibri" pitchFamily="34" charset="0"/>
              </a:rPr>
              <a:t/>
            </a:r>
            <a:br>
              <a:rPr lang="en-US">
                <a:solidFill>
                  <a:schemeClr val="tx2"/>
                </a:solidFill>
                <a:latin typeface="Calibri" pitchFamily="34" charset="0"/>
              </a:rPr>
            </a:br>
            <a:r>
              <a:rPr lang="en-US">
                <a:solidFill>
                  <a:schemeClr val="tx2"/>
                </a:solidFill>
                <a:latin typeface="Calibri" pitchFamily="34" charset="0"/>
              </a:rPr>
              <a:t>Damit sollte sich die Braut bestücken. Bei diesem aus England stammenden Brauch bedeuten die einzelnen Worte folgendes:</a:t>
            </a:r>
            <a:br>
              <a:rPr lang="en-US">
                <a:solidFill>
                  <a:schemeClr val="tx2"/>
                </a:solidFill>
                <a:latin typeface="Calibri" pitchFamily="34" charset="0"/>
              </a:rPr>
            </a:br>
            <a:r>
              <a:rPr lang="en-US">
                <a:solidFill>
                  <a:schemeClr val="tx2"/>
                </a:solidFill>
                <a:latin typeface="Calibri" pitchFamily="34" charset="0"/>
              </a:rPr>
              <a:t>das Alte steht für die Junggesellin, Neues als Synonm für das zukünftige Leben als Ehefrau. Das Geliehene steht für die Freundschaft und das Blaue symbolisiert die Treue.</a:t>
            </a:r>
            <a:br>
              <a:rPr lang="en-US">
                <a:solidFill>
                  <a:schemeClr val="tx2"/>
                </a:solidFill>
                <a:latin typeface="Calibri" pitchFamily="34" charset="0"/>
              </a:rPr>
            </a:br>
            <a:r>
              <a:rPr lang="en-US">
                <a:latin typeface="Calibri" pitchFamily="34" charset="0"/>
              </a:rPr>
              <a:t/>
            </a:r>
            <a:br>
              <a:rPr lang="en-US">
                <a:latin typeface="Calibri" pitchFamily="34" charset="0"/>
              </a:rPr>
            </a:br>
            <a:endParaRPr lang="ru-RU">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endParaRPr lang="ru-RU" smtClean="0"/>
          </a:p>
        </p:txBody>
      </p:sp>
      <p:pic>
        <p:nvPicPr>
          <p:cNvPr id="30722" name="Содержимое 3" descr="wedding-shoes.jpg"/>
          <p:cNvPicPr>
            <a:picLocks noGrp="1" noChangeAspect="1"/>
          </p:cNvPicPr>
          <p:nvPr>
            <p:ph idx="1"/>
          </p:nvPr>
        </p:nvPicPr>
        <p:blipFill>
          <a:blip r:embed="rId2"/>
          <a:srcRect/>
          <a:stretch>
            <a:fillRect/>
          </a:stretch>
        </p:blipFill>
        <p:spPr>
          <a:xfrm>
            <a:off x="0" y="-357188"/>
            <a:ext cx="9144000" cy="7215188"/>
          </a:xfrm>
        </p:spPr>
      </p:pic>
      <p:sp>
        <p:nvSpPr>
          <p:cNvPr id="30723" name="Rectangle 1"/>
          <p:cNvSpPr>
            <a:spLocks noChangeArrowheads="1"/>
          </p:cNvSpPr>
          <p:nvPr/>
        </p:nvSpPr>
        <p:spPr bwMode="auto">
          <a:xfrm>
            <a:off x="0" y="1785938"/>
            <a:ext cx="8001000" cy="3646487"/>
          </a:xfrm>
          <a:prstGeom prst="rect">
            <a:avLst/>
          </a:prstGeom>
          <a:noFill/>
          <a:ln w="9525">
            <a:noFill/>
            <a:miter lim="800000"/>
            <a:headEnd/>
            <a:tailEnd/>
          </a:ln>
        </p:spPr>
        <p:txBody>
          <a:bodyPr anchor="ctr">
            <a:spAutoFit/>
          </a:bodyPr>
          <a:lstStyle/>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a:p>
            <a:endParaRPr lang="en-US" sz="1100" b="1">
              <a:latin typeface="Calibri" pitchFamily="34" charset="0"/>
              <a:ea typeface="Calibri" pitchFamily="34" charset="0"/>
              <a:cs typeface="Times New Roman" pitchFamily="18" charset="0"/>
            </a:endParaRPr>
          </a:p>
        </p:txBody>
      </p:sp>
      <p:sp>
        <p:nvSpPr>
          <p:cNvPr id="30724" name="Rectangle 2"/>
          <p:cNvSpPr>
            <a:spLocks noChangeArrowheads="1"/>
          </p:cNvSpPr>
          <p:nvPr/>
        </p:nvSpPr>
        <p:spPr bwMode="auto">
          <a:xfrm rot="10800000" flipV="1">
            <a:off x="1143000" y="-69850"/>
            <a:ext cx="7007225" cy="1939925"/>
          </a:xfrm>
          <a:prstGeom prst="rect">
            <a:avLst/>
          </a:prstGeom>
          <a:noFill/>
          <a:ln w="9525">
            <a:noFill/>
            <a:miter lim="800000"/>
            <a:headEnd/>
            <a:tailEnd/>
          </a:ln>
        </p:spPr>
        <p:txBody>
          <a:bodyPr anchor="ctr">
            <a:spAutoFit/>
          </a:bodyPr>
          <a:lstStyle/>
          <a:p>
            <a:r>
              <a:rPr lang="en-US" sz="2400" b="1">
                <a:solidFill>
                  <a:schemeClr val="bg1"/>
                </a:solidFill>
                <a:latin typeface="Calibri" pitchFamily="34" charset="0"/>
                <a:ea typeface="Calibri" pitchFamily="34" charset="0"/>
                <a:cs typeface="Times New Roman" pitchFamily="18" charset="0"/>
              </a:rPr>
              <a:t>                               Brautschuhpfennige</a:t>
            </a:r>
            <a:r>
              <a:rPr lang="en-US" sz="2400">
                <a:solidFill>
                  <a:schemeClr val="bg1"/>
                </a:solidFill>
                <a:latin typeface="Calibri" pitchFamily="34" charset="0"/>
                <a:ea typeface="Calibri" pitchFamily="34" charset="0"/>
                <a:cs typeface="Times New Roman" pitchFamily="18" charset="0"/>
              </a:rPr>
              <a:t/>
            </a:r>
            <a:br>
              <a:rPr lang="en-US" sz="2400">
                <a:solidFill>
                  <a:schemeClr val="bg1"/>
                </a:solidFill>
                <a:latin typeface="Calibri" pitchFamily="34" charset="0"/>
                <a:ea typeface="Calibri" pitchFamily="34" charset="0"/>
                <a:cs typeface="Times New Roman" pitchFamily="18" charset="0"/>
              </a:rPr>
            </a:br>
            <a:r>
              <a:rPr lang="en-US" sz="2400">
                <a:solidFill>
                  <a:schemeClr val="bg1"/>
                </a:solidFill>
                <a:latin typeface="Calibri" pitchFamily="34" charset="0"/>
                <a:ea typeface="Calibri" pitchFamily="34" charset="0"/>
                <a:cs typeface="Times New Roman" pitchFamily="18" charset="0"/>
              </a:rPr>
              <a:t>Wenn die Braut eine Münze in ihrem Schuh versteckt, der Bräutigam zusätzlich noch ein größeres Geldstück in seinem, wird die finanzielle Zukunft des Paares gesichert sein.</a:t>
            </a:r>
            <a:endParaRPr lang="en-US" sz="2400">
              <a:solidFill>
                <a:schemeClr val="bg1"/>
              </a:solidFill>
              <a:ea typeface="Calibri" pitchFamily="34"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endParaRPr lang="ru-RU" smtClean="0"/>
          </a:p>
        </p:txBody>
      </p:sp>
      <p:pic>
        <p:nvPicPr>
          <p:cNvPr id="31746" name="Содержимое 5" descr="istock_000009460145small_hpv.jpg"/>
          <p:cNvPicPr>
            <a:picLocks noGrp="1" noChangeAspect="1"/>
          </p:cNvPicPr>
          <p:nvPr>
            <p:ph idx="1"/>
          </p:nvPr>
        </p:nvPicPr>
        <p:blipFill>
          <a:blip r:embed="rId2"/>
          <a:srcRect/>
          <a:stretch>
            <a:fillRect/>
          </a:stretch>
        </p:blipFill>
        <p:spPr>
          <a:xfrm>
            <a:off x="0" y="0"/>
            <a:ext cx="9144000" cy="6858000"/>
          </a:xfrm>
        </p:spPr>
      </p:pic>
      <p:sp>
        <p:nvSpPr>
          <p:cNvPr id="31747" name="TextBox 6"/>
          <p:cNvSpPr txBox="1">
            <a:spLocks noChangeArrowheads="1"/>
          </p:cNvSpPr>
          <p:nvPr/>
        </p:nvSpPr>
        <p:spPr bwMode="auto">
          <a:xfrm>
            <a:off x="2214563" y="1928813"/>
            <a:ext cx="5500687" cy="1570037"/>
          </a:xfrm>
          <a:prstGeom prst="rect">
            <a:avLst/>
          </a:prstGeom>
          <a:noFill/>
          <a:ln w="9525">
            <a:noFill/>
            <a:miter lim="800000"/>
            <a:headEnd/>
            <a:tailEnd/>
          </a:ln>
        </p:spPr>
        <p:txBody>
          <a:bodyPr>
            <a:spAutoFit/>
          </a:bodyPr>
          <a:lstStyle/>
          <a:p>
            <a:r>
              <a:rPr lang="en-US" sz="2400" b="1">
                <a:solidFill>
                  <a:srgbClr val="0070C0"/>
                </a:solidFill>
                <a:latin typeface="Calibri" pitchFamily="34" charset="0"/>
              </a:rPr>
              <a:t>                     Brautjungfern</a:t>
            </a:r>
            <a:r>
              <a:rPr lang="en-US" sz="2400">
                <a:solidFill>
                  <a:srgbClr val="0070C0"/>
                </a:solidFill>
                <a:latin typeface="Calibri" pitchFamily="34" charset="0"/>
              </a:rPr>
              <a:t/>
            </a:r>
            <a:br>
              <a:rPr lang="en-US" sz="2400">
                <a:solidFill>
                  <a:srgbClr val="0070C0"/>
                </a:solidFill>
                <a:latin typeface="Calibri" pitchFamily="34" charset="0"/>
              </a:rPr>
            </a:br>
            <a:r>
              <a:rPr lang="en-US" sz="2400">
                <a:solidFill>
                  <a:srgbClr val="0070C0"/>
                </a:solidFill>
                <a:latin typeface="Calibri" pitchFamily="34" charset="0"/>
              </a:rPr>
              <a:t>Sie sollen die Braut vor bösen Geistern beschützen.</a:t>
            </a:r>
            <a:br>
              <a:rPr lang="en-US" sz="2400">
                <a:solidFill>
                  <a:srgbClr val="0070C0"/>
                </a:solidFill>
                <a:latin typeface="Calibri" pitchFamily="34" charset="0"/>
              </a:rPr>
            </a:br>
            <a:endParaRPr lang="ru-RU" sz="2400">
              <a:solidFill>
                <a:srgbClr val="0070C0"/>
              </a:solidFill>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endParaRPr lang="ru-RU" smtClean="0"/>
          </a:p>
        </p:txBody>
      </p:sp>
      <p:pic>
        <p:nvPicPr>
          <p:cNvPr id="32770" name="Содержимое 3" descr="Hochzeitsbrauch-Stamm.jpg"/>
          <p:cNvPicPr>
            <a:picLocks noGrp="1" noChangeAspect="1"/>
          </p:cNvPicPr>
          <p:nvPr>
            <p:ph idx="1"/>
          </p:nvPr>
        </p:nvPicPr>
        <p:blipFill>
          <a:blip r:embed="rId2"/>
          <a:srcRect/>
          <a:stretch>
            <a:fillRect/>
          </a:stretch>
        </p:blipFill>
        <p:spPr>
          <a:xfrm>
            <a:off x="0" y="0"/>
            <a:ext cx="9144000" cy="6858000"/>
          </a:xfrm>
        </p:spPr>
      </p:pic>
      <p:sp>
        <p:nvSpPr>
          <p:cNvPr id="11265" name="Rectangle 1"/>
          <p:cNvSpPr>
            <a:spLocks noChangeArrowheads="1"/>
          </p:cNvSpPr>
          <p:nvPr/>
        </p:nvSpPr>
        <p:spPr bwMode="auto">
          <a:xfrm>
            <a:off x="0" y="5000625"/>
            <a:ext cx="10010775" cy="1816100"/>
          </a:xfrm>
          <a:prstGeom prst="rect">
            <a:avLst/>
          </a:prstGeom>
          <a:noFill/>
          <a:ln w="9525">
            <a:noFill/>
            <a:miter lim="800000"/>
            <a:headEnd/>
            <a:tailEnd/>
          </a:ln>
          <a:effectLst/>
        </p:spPr>
        <p:txBody>
          <a:bodyPr anchor="ctr">
            <a:spAutoFit/>
          </a:bodyPr>
          <a:lstStyle/>
          <a:p>
            <a:pPr>
              <a:defRPr/>
            </a:pPr>
            <a:r>
              <a:rPr lang="en-US" sz="1400" b="1" dirty="0">
                <a:solidFill>
                  <a:schemeClr val="accent6">
                    <a:lumMod val="75000"/>
                  </a:schemeClr>
                </a:solidFill>
                <a:latin typeface="Arial" pitchFamily="34" charset="0"/>
                <a:ea typeface="Times New Roman" pitchFamily="18" charset="0"/>
              </a:rPr>
              <a:t>                                                         </a:t>
            </a:r>
            <a:r>
              <a:rPr lang="en-US" sz="1400" b="1" dirty="0" err="1">
                <a:solidFill>
                  <a:schemeClr val="accent6">
                    <a:lumMod val="75000"/>
                  </a:schemeClr>
                </a:solidFill>
                <a:latin typeface="Arial" pitchFamily="34" charset="0"/>
                <a:ea typeface="Times New Roman" pitchFamily="18" charset="0"/>
              </a:rPr>
              <a:t>Baumstamm</a:t>
            </a:r>
            <a:r>
              <a:rPr lang="en-US" sz="1400" b="1" dirty="0">
                <a:solidFill>
                  <a:schemeClr val="accent6">
                    <a:lumMod val="75000"/>
                  </a:schemeClr>
                </a:solidFill>
                <a:latin typeface="Arial" pitchFamily="34" charset="0"/>
                <a:ea typeface="Times New Roman" pitchFamily="18" charset="0"/>
              </a:rPr>
              <a:t> </a:t>
            </a:r>
            <a:r>
              <a:rPr lang="en-US" sz="1400" b="1" dirty="0" err="1">
                <a:solidFill>
                  <a:schemeClr val="accent6">
                    <a:lumMod val="75000"/>
                  </a:schemeClr>
                </a:solidFill>
                <a:latin typeface="Arial" pitchFamily="34" charset="0"/>
                <a:ea typeface="Times New Roman" pitchFamily="18" charset="0"/>
              </a:rPr>
              <a:t>zersägen</a:t>
            </a:r>
            <a:r>
              <a:rPr lang="en-US" sz="1400" dirty="0">
                <a:solidFill>
                  <a:schemeClr val="accent6">
                    <a:lumMod val="75000"/>
                  </a:schemeClr>
                </a:solidFill>
                <a:latin typeface="Arial" pitchFamily="34" charset="0"/>
                <a:ea typeface="Times New Roman" pitchFamily="18" charset="0"/>
              </a:rPr>
              <a:t/>
            </a:r>
            <a:br>
              <a:rPr lang="en-US" sz="1400" dirty="0">
                <a:solidFill>
                  <a:schemeClr val="accent6">
                    <a:lumMod val="75000"/>
                  </a:schemeClr>
                </a:solidFill>
                <a:latin typeface="Arial" pitchFamily="34" charset="0"/>
                <a:ea typeface="Times New Roman" pitchFamily="18" charset="0"/>
              </a:rPr>
            </a:br>
            <a:r>
              <a:rPr lang="en-US" sz="1400" dirty="0" err="1">
                <a:solidFill>
                  <a:schemeClr val="accent6">
                    <a:lumMod val="75000"/>
                  </a:schemeClr>
                </a:solidFill>
                <a:latin typeface="Arial" pitchFamily="34" charset="0"/>
                <a:ea typeface="Times New Roman" pitchFamily="18" charset="0"/>
              </a:rPr>
              <a:t>Gleichstellung</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als</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Ehepartner</a:t>
            </a:r>
            <a:r>
              <a:rPr lang="en-US" sz="1400" dirty="0">
                <a:solidFill>
                  <a:schemeClr val="accent6">
                    <a:lumMod val="75000"/>
                  </a:schemeClr>
                </a:solidFill>
                <a:latin typeface="Arial" pitchFamily="34" charset="0"/>
                <a:ea typeface="Times New Roman" pitchFamily="18" charset="0"/>
              </a:rPr>
              <a:t>: Die </a:t>
            </a:r>
            <a:r>
              <a:rPr lang="en-US" sz="1400" dirty="0" err="1">
                <a:solidFill>
                  <a:schemeClr val="accent6">
                    <a:lumMod val="75000"/>
                  </a:schemeClr>
                </a:solidFill>
                <a:latin typeface="Arial" pitchFamily="34" charset="0"/>
                <a:ea typeface="Times New Roman" pitchFamily="18" charset="0"/>
              </a:rPr>
              <a:t>Bewegung</a:t>
            </a:r>
            <a:r>
              <a:rPr lang="en-US" sz="1400" dirty="0">
                <a:solidFill>
                  <a:schemeClr val="accent6">
                    <a:lumMod val="75000"/>
                  </a:schemeClr>
                </a:solidFill>
                <a:latin typeface="Arial" pitchFamily="34" charset="0"/>
                <a:ea typeface="Times New Roman" pitchFamily="18" charset="0"/>
              </a:rPr>
              <a:t> des </a:t>
            </a:r>
            <a:r>
              <a:rPr lang="en-US" sz="1400" dirty="0" err="1">
                <a:solidFill>
                  <a:schemeClr val="accent6">
                    <a:lumMod val="75000"/>
                  </a:schemeClr>
                </a:solidFill>
                <a:latin typeface="Arial" pitchFamily="34" charset="0"/>
                <a:ea typeface="Times New Roman" pitchFamily="18" charset="0"/>
              </a:rPr>
              <a:t>gegenseitige</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Ziehens</a:t>
            </a:r>
            <a:r>
              <a:rPr lang="en-US" sz="1400" dirty="0">
                <a:solidFill>
                  <a:schemeClr val="accent6">
                    <a:lumMod val="75000"/>
                  </a:schemeClr>
                </a:solidFill>
                <a:latin typeface="Arial" pitchFamily="34" charset="0"/>
                <a:ea typeface="Times New Roman" pitchFamily="18" charset="0"/>
              </a:rPr>
              <a:t> und </a:t>
            </a:r>
            <a:r>
              <a:rPr lang="en-US" sz="1400" dirty="0" err="1">
                <a:solidFill>
                  <a:schemeClr val="accent6">
                    <a:lumMod val="75000"/>
                  </a:schemeClr>
                </a:solidFill>
                <a:latin typeface="Arial" pitchFamily="34" charset="0"/>
                <a:ea typeface="Times New Roman" pitchFamily="18" charset="0"/>
              </a:rPr>
              <a:t>Ziehenlassens</a:t>
            </a:r>
            <a:r>
              <a:rPr lang="en-US" sz="1400" dirty="0">
                <a:solidFill>
                  <a:schemeClr val="accent6">
                    <a:lumMod val="75000"/>
                  </a:schemeClr>
                </a:solidFill>
                <a:latin typeface="Arial" pitchFamily="34" charset="0"/>
                <a:ea typeface="Times New Roman" pitchFamily="18" charset="0"/>
              </a:rPr>
              <a:t>,</a:t>
            </a:r>
          </a:p>
          <a:p>
            <a:pPr>
              <a:defRPr/>
            </a:pPr>
            <a:r>
              <a:rPr lang="en-US" sz="1400" dirty="0">
                <a:solidFill>
                  <a:schemeClr val="accent6">
                    <a:lumMod val="75000"/>
                  </a:schemeClr>
                </a:solidFill>
                <a:latin typeface="Arial" pitchFamily="34" charset="0"/>
                <a:ea typeface="Times New Roman" pitchFamily="18" charset="0"/>
              </a:rPr>
              <a:t> die </a:t>
            </a:r>
            <a:r>
              <a:rPr lang="en-US" sz="1400" dirty="0" err="1">
                <a:solidFill>
                  <a:schemeClr val="accent6">
                    <a:lumMod val="75000"/>
                  </a:schemeClr>
                </a:solidFill>
                <a:latin typeface="Arial" pitchFamily="34" charset="0"/>
                <a:ea typeface="Times New Roman" pitchFamily="18" charset="0"/>
              </a:rPr>
              <a:t>beim</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gemeinsamen</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Sägen</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entsteht</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symbolisiert</a:t>
            </a:r>
            <a:r>
              <a:rPr lang="en-US" sz="1400" dirty="0">
                <a:solidFill>
                  <a:schemeClr val="accent6">
                    <a:lumMod val="75000"/>
                  </a:schemeClr>
                </a:solidFill>
                <a:latin typeface="Arial" pitchFamily="34" charset="0"/>
                <a:ea typeface="Times New Roman" pitchFamily="18" charset="0"/>
              </a:rPr>
              <a:t> das </a:t>
            </a:r>
            <a:r>
              <a:rPr lang="en-US" sz="1400" dirty="0" err="1">
                <a:solidFill>
                  <a:schemeClr val="accent6">
                    <a:lumMod val="75000"/>
                  </a:schemeClr>
                </a:solidFill>
                <a:latin typeface="Arial" pitchFamily="34" charset="0"/>
                <a:ea typeface="Times New Roman" pitchFamily="18" charset="0"/>
              </a:rPr>
              <a:t>Geben</a:t>
            </a:r>
            <a:r>
              <a:rPr lang="en-US" sz="1400" dirty="0">
                <a:solidFill>
                  <a:schemeClr val="accent6">
                    <a:lumMod val="75000"/>
                  </a:schemeClr>
                </a:solidFill>
                <a:latin typeface="Arial" pitchFamily="34" charset="0"/>
                <a:ea typeface="Times New Roman" pitchFamily="18" charset="0"/>
              </a:rPr>
              <a:t> und </a:t>
            </a:r>
            <a:r>
              <a:rPr lang="en-US" sz="1400" dirty="0" err="1">
                <a:solidFill>
                  <a:schemeClr val="accent6">
                    <a:lumMod val="75000"/>
                  </a:schemeClr>
                </a:solidFill>
                <a:latin typeface="Arial" pitchFamily="34" charset="0"/>
                <a:ea typeface="Times New Roman" pitchFamily="18" charset="0"/>
              </a:rPr>
              <a:t>Nehmen</a:t>
            </a:r>
            <a:r>
              <a:rPr lang="en-US" sz="1400" dirty="0">
                <a:solidFill>
                  <a:schemeClr val="accent6">
                    <a:lumMod val="75000"/>
                  </a:schemeClr>
                </a:solidFill>
                <a:latin typeface="Arial" pitchFamily="34" charset="0"/>
                <a:ea typeface="Times New Roman" pitchFamily="18" charset="0"/>
              </a:rPr>
              <a:t> in </a:t>
            </a:r>
            <a:r>
              <a:rPr lang="en-US" sz="1400" dirty="0" err="1">
                <a:solidFill>
                  <a:schemeClr val="accent6">
                    <a:lumMod val="75000"/>
                  </a:schemeClr>
                </a:solidFill>
                <a:latin typeface="Arial" pitchFamily="34" charset="0"/>
                <a:ea typeface="Times New Roman" pitchFamily="18" charset="0"/>
              </a:rPr>
              <a:t>einer</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Ehe</a:t>
            </a:r>
            <a:r>
              <a:rPr lang="en-US" sz="1400" dirty="0">
                <a:solidFill>
                  <a:schemeClr val="accent6">
                    <a:lumMod val="75000"/>
                  </a:schemeClr>
                </a:solidFill>
                <a:latin typeface="Arial" pitchFamily="34" charset="0"/>
                <a:ea typeface="Times New Roman" pitchFamily="18" charset="0"/>
              </a:rPr>
              <a:t>, die </a:t>
            </a:r>
            <a:r>
              <a:rPr lang="en-US" sz="1400" dirty="0" err="1">
                <a:solidFill>
                  <a:schemeClr val="accent6">
                    <a:lumMod val="75000"/>
                  </a:schemeClr>
                </a:solidFill>
                <a:latin typeface="Arial" pitchFamily="34" charset="0"/>
                <a:ea typeface="Times New Roman" pitchFamily="18" charset="0"/>
              </a:rPr>
              <a:t>gemeinsame</a:t>
            </a:r>
            <a:r>
              <a:rPr lang="en-US" sz="1400" dirty="0">
                <a:solidFill>
                  <a:schemeClr val="accent6">
                    <a:lumMod val="75000"/>
                  </a:schemeClr>
                </a:solidFill>
                <a:latin typeface="Arial" pitchFamily="34" charset="0"/>
                <a:ea typeface="Times New Roman" pitchFamily="18" charset="0"/>
              </a:rPr>
              <a:t> </a:t>
            </a:r>
          </a:p>
          <a:p>
            <a:pPr>
              <a:defRPr/>
            </a:pPr>
            <a:r>
              <a:rPr lang="en-US" sz="1400" dirty="0" err="1">
                <a:solidFill>
                  <a:schemeClr val="accent6">
                    <a:lumMod val="75000"/>
                  </a:schemeClr>
                </a:solidFill>
                <a:latin typeface="Arial" pitchFamily="34" charset="0"/>
                <a:ea typeface="Times New Roman" pitchFamily="18" charset="0"/>
              </a:rPr>
              <a:t>gleichberechtigte</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Arbeit</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Eine</a:t>
            </a:r>
            <a:r>
              <a:rPr lang="en-US" sz="1400" dirty="0">
                <a:solidFill>
                  <a:schemeClr val="accent6">
                    <a:lumMod val="75000"/>
                  </a:schemeClr>
                </a:solidFill>
                <a:latin typeface="Arial" pitchFamily="34" charset="0"/>
                <a:ea typeface="Times New Roman" pitchFamily="18" charset="0"/>
              </a:rPr>
              <a:t> Balance von </a:t>
            </a:r>
            <a:r>
              <a:rPr lang="en-US" sz="1400" dirty="0" err="1">
                <a:solidFill>
                  <a:schemeClr val="accent6">
                    <a:lumMod val="75000"/>
                  </a:schemeClr>
                </a:solidFill>
                <a:latin typeface="Arial" pitchFamily="34" charset="0"/>
                <a:ea typeface="Times New Roman" pitchFamily="18" charset="0"/>
              </a:rPr>
              <a:t>Reden</a:t>
            </a:r>
            <a:r>
              <a:rPr lang="en-US" sz="1400" dirty="0">
                <a:solidFill>
                  <a:schemeClr val="accent6">
                    <a:lumMod val="75000"/>
                  </a:schemeClr>
                </a:solidFill>
                <a:latin typeface="Arial" pitchFamily="34" charset="0"/>
                <a:ea typeface="Times New Roman" pitchFamily="18" charset="0"/>
              </a:rPr>
              <a:t> und </a:t>
            </a:r>
            <a:r>
              <a:rPr lang="en-US" sz="1400" dirty="0" err="1">
                <a:solidFill>
                  <a:schemeClr val="accent6">
                    <a:lumMod val="75000"/>
                  </a:schemeClr>
                </a:solidFill>
                <a:latin typeface="Arial" pitchFamily="34" charset="0"/>
                <a:ea typeface="Times New Roman" pitchFamily="18" charset="0"/>
              </a:rPr>
              <a:t>Zuhören</a:t>
            </a:r>
            <a:r>
              <a:rPr lang="en-US" sz="1400" dirty="0">
                <a:solidFill>
                  <a:schemeClr val="accent6">
                    <a:lumMod val="75000"/>
                  </a:schemeClr>
                </a:solidFill>
                <a:latin typeface="Arial" pitchFamily="34" charset="0"/>
                <a:ea typeface="Times New Roman" pitchFamily="18" charset="0"/>
              </a:rPr>
              <a:t>, von </a:t>
            </a:r>
            <a:r>
              <a:rPr lang="en-US" sz="1400" dirty="0" err="1">
                <a:solidFill>
                  <a:schemeClr val="accent6">
                    <a:lumMod val="75000"/>
                  </a:schemeClr>
                </a:solidFill>
                <a:latin typeface="Arial" pitchFamily="34" charset="0"/>
                <a:ea typeface="Times New Roman" pitchFamily="18" charset="0"/>
              </a:rPr>
              <a:t>Gemeinsamem</a:t>
            </a:r>
            <a:r>
              <a:rPr lang="en-US" sz="1400" dirty="0">
                <a:solidFill>
                  <a:schemeClr val="accent6">
                    <a:lumMod val="75000"/>
                  </a:schemeClr>
                </a:solidFill>
                <a:latin typeface="Arial" pitchFamily="34" charset="0"/>
                <a:ea typeface="Times New Roman" pitchFamily="18" charset="0"/>
              </a:rPr>
              <a:t> und </a:t>
            </a:r>
          </a:p>
          <a:p>
            <a:pPr>
              <a:defRPr/>
            </a:pPr>
            <a:r>
              <a:rPr lang="en-US" sz="1400" dirty="0" err="1">
                <a:solidFill>
                  <a:schemeClr val="accent6">
                    <a:lumMod val="75000"/>
                  </a:schemeClr>
                </a:solidFill>
                <a:latin typeface="Arial" pitchFamily="34" charset="0"/>
                <a:ea typeface="Times New Roman" pitchFamily="18" charset="0"/>
              </a:rPr>
              <a:t>Loslassen</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soll</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geschaffen</a:t>
            </a:r>
            <a:r>
              <a:rPr lang="en-US" sz="1400" dirty="0">
                <a:solidFill>
                  <a:schemeClr val="accent6">
                    <a:lumMod val="75000"/>
                  </a:schemeClr>
                </a:solidFill>
                <a:latin typeface="Arial" pitchFamily="34" charset="0"/>
                <a:ea typeface="Times New Roman" pitchFamily="18" charset="0"/>
              </a:rPr>
              <a:t> </a:t>
            </a:r>
            <a:r>
              <a:rPr lang="en-US" sz="1400" dirty="0" err="1">
                <a:solidFill>
                  <a:schemeClr val="accent6">
                    <a:lumMod val="75000"/>
                  </a:schemeClr>
                </a:solidFill>
                <a:latin typeface="Arial" pitchFamily="34" charset="0"/>
                <a:ea typeface="Times New Roman" pitchFamily="18" charset="0"/>
              </a:rPr>
              <a:t>werden</a:t>
            </a:r>
            <a:r>
              <a:rPr lang="en-US" sz="1400" dirty="0">
                <a:solidFill>
                  <a:schemeClr val="accent6">
                    <a:lumMod val="75000"/>
                  </a:schemeClr>
                </a:solidFill>
                <a:latin typeface="Arial" pitchFamily="34" charset="0"/>
                <a:ea typeface="Times New Roman" pitchFamily="18" charset="0"/>
              </a:rPr>
              <a:t>.</a:t>
            </a:r>
            <a:r>
              <a:rPr lang="en-US" sz="1400" b="1" dirty="0">
                <a:solidFill>
                  <a:schemeClr val="accent6">
                    <a:lumMod val="75000"/>
                  </a:schemeClr>
                </a:solidFill>
                <a:latin typeface="Arial" pitchFamily="34" charset="0"/>
                <a:ea typeface="Times New Roman" pitchFamily="18" charset="0"/>
              </a:rPr>
              <a:t> </a:t>
            </a:r>
            <a:r>
              <a:rPr lang="en-US" sz="1400" dirty="0">
                <a:solidFill>
                  <a:schemeClr val="accent6">
                    <a:lumMod val="75000"/>
                  </a:schemeClr>
                </a:solidFill>
                <a:latin typeface="Arial" pitchFamily="34" charset="0"/>
                <a:ea typeface="Times New Roman" pitchFamily="18" charset="0"/>
              </a:rPr>
              <a:t/>
            </a:r>
            <a:br>
              <a:rPr lang="en-US" sz="1400" dirty="0">
                <a:solidFill>
                  <a:schemeClr val="accent6">
                    <a:lumMod val="75000"/>
                  </a:schemeClr>
                </a:solidFill>
                <a:latin typeface="Arial" pitchFamily="34" charset="0"/>
                <a:ea typeface="Times New Roman" pitchFamily="18" charset="0"/>
              </a:rPr>
            </a:br>
            <a:r>
              <a:rPr lang="en-US" sz="1400" dirty="0">
                <a:solidFill>
                  <a:schemeClr val="accent4"/>
                </a:solidFill>
                <a:latin typeface="Arial" pitchFamily="34" charset="0"/>
                <a:ea typeface="Times New Roman" pitchFamily="18" charset="0"/>
              </a:rPr>
              <a:t/>
            </a:r>
            <a:br>
              <a:rPr lang="en-US" sz="1400" dirty="0">
                <a:solidFill>
                  <a:schemeClr val="accent4"/>
                </a:solidFill>
                <a:latin typeface="Arial" pitchFamily="34" charset="0"/>
                <a:ea typeface="Times New Roman" pitchFamily="18" charset="0"/>
              </a:rPr>
            </a:br>
            <a:r>
              <a:rPr lang="en-US" sz="1400" dirty="0">
                <a:solidFill>
                  <a:schemeClr val="accent4"/>
                </a:solidFill>
                <a:latin typeface="Arial" pitchFamily="34" charset="0"/>
                <a:ea typeface="Times New Roman" pitchFamily="18" charset="0"/>
              </a:rPr>
              <a:t/>
            </a:r>
            <a:br>
              <a:rPr lang="en-US" sz="1400" dirty="0">
                <a:solidFill>
                  <a:schemeClr val="accent4"/>
                </a:solidFill>
                <a:latin typeface="Arial" pitchFamily="34" charset="0"/>
                <a:ea typeface="Times New Roman" pitchFamily="18" charset="0"/>
              </a:rPr>
            </a:br>
            <a:endParaRPr lang="en-US" sz="1400" dirty="0">
              <a:solidFill>
                <a:schemeClr val="accent4"/>
              </a:solidFill>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endParaRPr lang="ru-RU" smtClean="0"/>
          </a:p>
        </p:txBody>
      </p:sp>
      <p:pic>
        <p:nvPicPr>
          <p:cNvPr id="33794" name="Содержимое 5" descr="x_c1807757.jpg"/>
          <p:cNvPicPr>
            <a:picLocks noGrp="1" noChangeAspect="1"/>
          </p:cNvPicPr>
          <p:nvPr>
            <p:ph idx="1"/>
          </p:nvPr>
        </p:nvPicPr>
        <p:blipFill>
          <a:blip r:embed="rId2"/>
          <a:srcRect/>
          <a:stretch>
            <a:fillRect/>
          </a:stretch>
        </p:blipFill>
        <p:spPr>
          <a:xfrm>
            <a:off x="0" y="0"/>
            <a:ext cx="9144000" cy="6858000"/>
          </a:xfrm>
        </p:spPr>
      </p:pic>
      <p:sp>
        <p:nvSpPr>
          <p:cNvPr id="33795" name="TextBox 6"/>
          <p:cNvSpPr txBox="1">
            <a:spLocks noChangeArrowheads="1"/>
          </p:cNvSpPr>
          <p:nvPr/>
        </p:nvSpPr>
        <p:spPr bwMode="auto">
          <a:xfrm>
            <a:off x="1500188" y="5097463"/>
            <a:ext cx="6786562" cy="193992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Dosen am Auto und Hupkonzert</a:t>
            </a:r>
            <a:r>
              <a:rPr lang="en-US" sz="2800">
                <a:solidFill>
                  <a:schemeClr val="bg1"/>
                </a:solidFill>
                <a:latin typeface="Calibri" pitchFamily="34" charset="0"/>
              </a:rPr>
              <a:t/>
            </a:r>
            <a:br>
              <a:rPr lang="en-US" sz="2800">
                <a:solidFill>
                  <a:schemeClr val="bg1"/>
                </a:solidFill>
                <a:latin typeface="Calibri" pitchFamily="34" charset="0"/>
              </a:rPr>
            </a:br>
            <a:r>
              <a:rPr lang="en-US" sz="2800">
                <a:solidFill>
                  <a:schemeClr val="bg1"/>
                </a:solidFill>
                <a:latin typeface="Calibri" pitchFamily="34" charset="0"/>
              </a:rPr>
              <a:t>Der Lärm soll auch in diesem Fall wieder die bösen Geister verscheuchen.</a:t>
            </a:r>
            <a:br>
              <a:rPr lang="en-US" sz="2800">
                <a:solidFill>
                  <a:schemeClr val="bg1"/>
                </a:solidFill>
                <a:latin typeface="Calibri" pitchFamily="34" charset="0"/>
              </a:rPr>
            </a:br>
            <a:r>
              <a:rPr lang="en-US">
                <a:latin typeface="Calibri" pitchFamily="34" charset="0"/>
              </a:rPr>
              <a:t/>
            </a:r>
            <a:br>
              <a:rPr lang="en-US">
                <a:latin typeface="Calibri" pitchFamily="34" charset="0"/>
              </a:rPr>
            </a:br>
            <a:endParaRPr lang="ru-RU">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pic>
        <p:nvPicPr>
          <p:cNvPr id="16386" name="Содержимое 3" descr="586722_582ef906.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endParaRPr lang="ru-RU" smtClean="0"/>
          </a:p>
        </p:txBody>
      </p:sp>
      <p:pic>
        <p:nvPicPr>
          <p:cNvPr id="34818" name="Содержимое 3" descr="w7.jpg"/>
          <p:cNvPicPr>
            <a:picLocks noGrp="1" noChangeAspect="1"/>
          </p:cNvPicPr>
          <p:nvPr>
            <p:ph idx="1"/>
          </p:nvPr>
        </p:nvPicPr>
        <p:blipFill>
          <a:blip r:embed="rId3"/>
          <a:srcRect/>
          <a:stretch>
            <a:fillRect/>
          </a:stretch>
        </p:blipFill>
        <p:spPr>
          <a:xfrm>
            <a:off x="0" y="0"/>
            <a:ext cx="9144000" cy="6858000"/>
          </a:xfrm>
        </p:spPr>
      </p:pic>
      <p:sp>
        <p:nvSpPr>
          <p:cNvPr id="34819" name="TextBox 4"/>
          <p:cNvSpPr txBox="1">
            <a:spLocks noChangeArrowheads="1"/>
          </p:cNvSpPr>
          <p:nvPr/>
        </p:nvSpPr>
        <p:spPr bwMode="auto">
          <a:xfrm>
            <a:off x="1571625" y="2357438"/>
            <a:ext cx="7215188" cy="2492375"/>
          </a:xfrm>
          <a:prstGeom prst="rect">
            <a:avLst/>
          </a:prstGeom>
          <a:noFill/>
          <a:ln w="9525">
            <a:noFill/>
            <a:miter lim="800000"/>
            <a:headEnd/>
            <a:tailEnd/>
          </a:ln>
        </p:spPr>
        <p:txBody>
          <a:bodyPr>
            <a:spAutoFit/>
          </a:bodyPr>
          <a:lstStyle/>
          <a:p>
            <a:r>
              <a:rPr lang="en-US" sz="2400" b="1">
                <a:solidFill>
                  <a:srgbClr val="FF0000"/>
                </a:solidFill>
                <a:latin typeface="Calibri" pitchFamily="34" charset="0"/>
              </a:rPr>
              <a:t>                                     Hochzeitstorte</a:t>
            </a:r>
            <a:r>
              <a:rPr lang="en-US" sz="2400">
                <a:solidFill>
                  <a:srgbClr val="FF0000"/>
                </a:solidFill>
                <a:latin typeface="Calibri" pitchFamily="34" charset="0"/>
              </a:rPr>
              <a:t> </a:t>
            </a:r>
            <a:br>
              <a:rPr lang="en-US" sz="2400">
                <a:solidFill>
                  <a:srgbClr val="FF0000"/>
                </a:solidFill>
                <a:latin typeface="Calibri" pitchFamily="34" charset="0"/>
              </a:rPr>
            </a:br>
            <a:r>
              <a:rPr lang="en-US" sz="2400">
                <a:solidFill>
                  <a:srgbClr val="FF0000"/>
                </a:solidFill>
                <a:latin typeface="Calibri" pitchFamily="34" charset="0"/>
              </a:rPr>
              <a:t>Bei der Hochzeitstorte symbolisiert jede Schicht und Stufe einen Lebensabschnitt. Wer beim Anschneiden die Hand am Messer oben hat, hat auch in der Ehe die Oberhand.</a:t>
            </a:r>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endParaRPr lang="ru-RU">
              <a:latin typeface="Calibri" pitchFamily="34" charset="0"/>
            </a:endParaRPr>
          </a:p>
        </p:txBody>
      </p:sp>
      <p:pic>
        <p:nvPicPr>
          <p:cNvPr id="6" name="Instrumental'naya muzyka - Pol' Moria 'Istoriya lyubvi'.mp3">
            <a:hlinkClick r:id="" action="ppaction://media"/>
          </p:cNvPr>
          <p:cNvPicPr>
            <a:picLocks noRot="1" noChangeAspect="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68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eaLnBrk="1" hangingPunct="1"/>
            <a:endParaRPr lang="ru-RU" smtClean="0"/>
          </a:p>
        </p:txBody>
      </p:sp>
      <p:pic>
        <p:nvPicPr>
          <p:cNvPr id="35842" name="Содержимое 5" descr="x_413e8890.jpg"/>
          <p:cNvPicPr>
            <a:picLocks noGrp="1" noChangeAspect="1"/>
          </p:cNvPicPr>
          <p:nvPr>
            <p:ph idx="1"/>
          </p:nvPr>
        </p:nvPicPr>
        <p:blipFill>
          <a:blip r:embed="rId2"/>
          <a:srcRect/>
          <a:stretch>
            <a:fillRect/>
          </a:stretch>
        </p:blipFill>
        <p:spPr>
          <a:xfrm>
            <a:off x="0" y="0"/>
            <a:ext cx="9144000" cy="6858000"/>
          </a:xfrm>
        </p:spPr>
      </p:pic>
      <p:sp>
        <p:nvSpPr>
          <p:cNvPr id="35843" name="TextBox 6"/>
          <p:cNvSpPr txBox="1">
            <a:spLocks noChangeArrowheads="1"/>
          </p:cNvSpPr>
          <p:nvPr/>
        </p:nvSpPr>
        <p:spPr bwMode="auto">
          <a:xfrm>
            <a:off x="1928813" y="4429125"/>
            <a:ext cx="5500687" cy="2032000"/>
          </a:xfrm>
          <a:prstGeom prst="rect">
            <a:avLst/>
          </a:prstGeom>
          <a:noFill/>
          <a:ln w="9525">
            <a:noFill/>
            <a:miter lim="800000"/>
            <a:headEnd/>
            <a:tailEnd/>
          </a:ln>
        </p:spPr>
        <p:txBody>
          <a:bodyPr>
            <a:spAutoFit/>
          </a:bodyPr>
          <a:lstStyle/>
          <a:p>
            <a:r>
              <a:rPr lang="en-US">
                <a:solidFill>
                  <a:srgbClr val="FF0000"/>
                </a:solidFill>
                <a:latin typeface="Calibri" pitchFamily="34" charset="0"/>
              </a:rPr>
              <a:t>Die Idee zum Brautstrauß hatte in der Renaissance nicht nur optische Gründe, sondern der starke Duft der Blumen sollte auch der mangelnden Körperhygiene entgegenwirken.</a:t>
            </a:r>
            <a:br>
              <a:rPr lang="en-US">
                <a:solidFill>
                  <a:srgbClr val="FF0000"/>
                </a:solidFill>
                <a:latin typeface="Calibri" pitchFamily="34" charset="0"/>
              </a:rPr>
            </a:br>
            <a:r>
              <a:rPr lang="en-US">
                <a:solidFill>
                  <a:srgbClr val="FF0000"/>
                </a:solidFill>
                <a:latin typeface="Calibri" pitchFamily="34" charset="0"/>
              </a:rPr>
              <a:t>Heute dient das Accessoire nur noch zur Zierde und wird traditionell vom Bräutigam besorgt und der Braut in der Kirche feierlich überreicht.</a:t>
            </a:r>
            <a:endParaRPr lang="ru-RU">
              <a:solidFill>
                <a:srgbClr val="FF0000"/>
              </a:solidFill>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endParaRPr lang="ru-RU" smtClean="0"/>
          </a:p>
        </p:txBody>
      </p:sp>
      <p:pic>
        <p:nvPicPr>
          <p:cNvPr id="36866" name="Содержимое 3" descr="article402.jpg"/>
          <p:cNvPicPr>
            <a:picLocks noGrp="1" noChangeAspect="1"/>
          </p:cNvPicPr>
          <p:nvPr>
            <p:ph idx="1"/>
          </p:nvPr>
        </p:nvPicPr>
        <p:blipFill>
          <a:blip r:embed="rId2"/>
          <a:srcRect/>
          <a:stretch>
            <a:fillRect/>
          </a:stretch>
        </p:blipFill>
        <p:spPr>
          <a:xfrm>
            <a:off x="0" y="0"/>
            <a:ext cx="9144000" cy="6858000"/>
          </a:xfrm>
        </p:spPr>
      </p:pic>
      <p:sp>
        <p:nvSpPr>
          <p:cNvPr id="36867" name="TextBox 4"/>
          <p:cNvSpPr txBox="1">
            <a:spLocks noChangeArrowheads="1"/>
          </p:cNvSpPr>
          <p:nvPr/>
        </p:nvSpPr>
        <p:spPr bwMode="auto">
          <a:xfrm>
            <a:off x="285750" y="500063"/>
            <a:ext cx="4714875" cy="1477962"/>
          </a:xfrm>
          <a:prstGeom prst="rect">
            <a:avLst/>
          </a:prstGeom>
          <a:noFill/>
          <a:ln w="9525">
            <a:noFill/>
            <a:miter lim="800000"/>
            <a:headEnd/>
            <a:tailEnd/>
          </a:ln>
        </p:spPr>
        <p:txBody>
          <a:bodyPr>
            <a:spAutoFit/>
          </a:bodyPr>
          <a:lstStyle/>
          <a:p>
            <a:r>
              <a:rPr lang="en-US">
                <a:solidFill>
                  <a:schemeClr val="bg1"/>
                </a:solidFill>
                <a:latin typeface="Calibri" pitchFamily="34" charset="0"/>
              </a:rPr>
              <a:t>Ganz klassisch kommt es während der Hochzeitsfeier zum Brautstraußwerfen. Die Braut wirft ihren Strauß blind in Richtung der wartenden, unverheirateten Frauen hinter sich. Wer ihn fängt, wird als nächste heiraten</a:t>
            </a:r>
            <a:endParaRPr lang="ru-RU">
              <a:solidFill>
                <a:schemeClr val="bg1"/>
              </a:solidFill>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pPr eaLnBrk="1" hangingPunct="1"/>
            <a:endParaRPr lang="ru-RU" smtClean="0"/>
          </a:p>
        </p:txBody>
      </p:sp>
      <p:pic>
        <p:nvPicPr>
          <p:cNvPr id="37890" name="Содержимое 3" descr="Braut--ber-Schwelle-Tragen.jpg"/>
          <p:cNvPicPr>
            <a:picLocks noGrp="1" noChangeAspect="1"/>
          </p:cNvPicPr>
          <p:nvPr>
            <p:ph idx="1"/>
          </p:nvPr>
        </p:nvPicPr>
        <p:blipFill>
          <a:blip r:embed="rId2"/>
          <a:srcRect/>
          <a:stretch>
            <a:fillRect/>
          </a:stretch>
        </p:blipFill>
        <p:spPr>
          <a:xfrm>
            <a:off x="0" y="0"/>
            <a:ext cx="9144000" cy="6858000"/>
          </a:xfrm>
        </p:spPr>
      </p:pic>
      <p:sp>
        <p:nvSpPr>
          <p:cNvPr id="37891" name="Rectangle 1"/>
          <p:cNvSpPr>
            <a:spLocks noChangeArrowheads="1"/>
          </p:cNvSpPr>
          <p:nvPr/>
        </p:nvSpPr>
        <p:spPr bwMode="auto">
          <a:xfrm>
            <a:off x="0" y="0"/>
            <a:ext cx="8870950" cy="1323975"/>
          </a:xfrm>
          <a:prstGeom prst="rect">
            <a:avLst/>
          </a:prstGeom>
          <a:noFill/>
          <a:ln w="9525">
            <a:noFill/>
            <a:miter lim="800000"/>
            <a:headEnd/>
            <a:tailEnd/>
          </a:ln>
        </p:spPr>
        <p:txBody>
          <a:bodyPr wrap="none" anchor="ctr">
            <a:spAutoFit/>
          </a:bodyPr>
          <a:lstStyle/>
          <a:p>
            <a:r>
              <a:rPr lang="en-US" sz="2000" b="1">
                <a:solidFill>
                  <a:schemeClr val="bg1"/>
                </a:solidFill>
                <a:cs typeface="Times New Roman" pitchFamily="18" charset="0"/>
              </a:rPr>
              <a:t>Über die Schwelle tragen</a:t>
            </a:r>
            <a:r>
              <a:rPr lang="en-US" sz="2000">
                <a:solidFill>
                  <a:schemeClr val="bg1"/>
                </a:solidFill>
                <a:cs typeface="Times New Roman" pitchFamily="18" charset="0"/>
              </a:rPr>
              <a:t/>
            </a:r>
            <a:br>
              <a:rPr lang="en-US" sz="2000">
                <a:solidFill>
                  <a:schemeClr val="bg1"/>
                </a:solidFill>
                <a:cs typeface="Times New Roman" pitchFamily="18" charset="0"/>
              </a:rPr>
            </a:br>
            <a:r>
              <a:rPr lang="en-US" sz="2000">
                <a:solidFill>
                  <a:schemeClr val="bg1"/>
                </a:solidFill>
                <a:cs typeface="Times New Roman" pitchFamily="18" charset="0"/>
              </a:rPr>
              <a:t>Der Bräutigam trägt die Braut am Abend über die Schwelle, um damit</a:t>
            </a:r>
          </a:p>
          <a:p>
            <a:r>
              <a:rPr lang="en-US" sz="2000">
                <a:solidFill>
                  <a:schemeClr val="bg1"/>
                </a:solidFill>
                <a:cs typeface="Times New Roman" pitchFamily="18" charset="0"/>
              </a:rPr>
              <a:t> die bösen Geister, die unter der Schwelle lauern von der Braut fernzuhalten.</a:t>
            </a:r>
            <a:r>
              <a:rPr lang="en-US" sz="2000" b="1">
                <a:solidFill>
                  <a:schemeClr val="bg1"/>
                </a:solidFill>
                <a:cs typeface="Times New Roman" pitchFamily="18" charset="0"/>
                <a:hlinkClick r:id="rId3" tooltip="weiter zu Hochzeitsbräuchen weltweit"/>
              </a:rPr>
              <a:t/>
            </a:r>
            <a:br>
              <a:rPr lang="en-US" sz="2000" b="1">
                <a:solidFill>
                  <a:schemeClr val="bg1"/>
                </a:solidFill>
                <a:cs typeface="Times New Roman" pitchFamily="18" charset="0"/>
                <a:hlinkClick r:id="rId3" tooltip="weiter zu Hochzeitsbräuchen weltweit"/>
              </a:rPr>
            </a:br>
            <a:endParaRPr lang="en-US" sz="2000">
              <a:solidFill>
                <a:schemeClr val="bg1"/>
              </a:solidFill>
            </a:endParaRPr>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endParaRPr lang="ru-RU" smtClean="0"/>
          </a:p>
        </p:txBody>
      </p:sp>
      <p:pic>
        <p:nvPicPr>
          <p:cNvPr id="38914" name="Содержимое 3" descr="x_0a0eb87b.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pic>
        <p:nvPicPr>
          <p:cNvPr id="17410" name="Содержимое 3" descr="img_006.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pic>
        <p:nvPicPr>
          <p:cNvPr id="18434" name="Содержимое 3" descr="x_c2cf4056.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endParaRPr lang="ru-RU" smtClean="0"/>
          </a:p>
        </p:txBody>
      </p:sp>
      <p:pic>
        <p:nvPicPr>
          <p:cNvPr id="19458" name="Содержимое 3" descr="x_4ac7d35d.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ru-RU" smtClean="0"/>
          </a:p>
        </p:txBody>
      </p:sp>
      <p:pic>
        <p:nvPicPr>
          <p:cNvPr id="20482" name="Содержимое 3" descr="pomol_3.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pic>
        <p:nvPicPr>
          <p:cNvPr id="21506" name="Содержимое 3" descr="1422.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pic>
        <p:nvPicPr>
          <p:cNvPr id="22530" name="Содержимое 3" descr="001.jpg"/>
          <p:cNvPicPr>
            <a:picLocks noGrp="1" noChangeAspect="1"/>
          </p:cNvPicPr>
          <p:nvPr>
            <p:ph idx="1"/>
          </p:nvPr>
        </p:nvPicPr>
        <p:blipFill>
          <a:blip r:embed="rId2"/>
          <a:srcRect/>
          <a:stretch>
            <a:fillRect/>
          </a:stretch>
        </p:blipFill>
        <p:spPr>
          <a:xfrm>
            <a:off x="0" y="0"/>
            <a:ext cx="9144000" cy="6858000"/>
          </a:xfrm>
        </p:spPr>
      </p:pic>
      <p:sp>
        <p:nvSpPr>
          <p:cNvPr id="22531" name="TextBox 5"/>
          <p:cNvSpPr txBox="1">
            <a:spLocks noChangeArrowheads="1"/>
          </p:cNvSpPr>
          <p:nvPr/>
        </p:nvSpPr>
        <p:spPr bwMode="auto">
          <a:xfrm>
            <a:off x="1785938" y="3429000"/>
            <a:ext cx="6500812" cy="3046413"/>
          </a:xfrm>
          <a:prstGeom prst="rect">
            <a:avLst/>
          </a:prstGeom>
          <a:noFill/>
          <a:ln w="9525">
            <a:noFill/>
            <a:miter lim="800000"/>
            <a:headEnd/>
            <a:tailEnd/>
          </a:ln>
        </p:spPr>
        <p:txBody>
          <a:bodyPr>
            <a:spAutoFit/>
          </a:bodyPr>
          <a:lstStyle/>
          <a:p>
            <a:r>
              <a:rPr lang="en-US" sz="9600">
                <a:solidFill>
                  <a:srgbClr val="00B050"/>
                </a:solidFill>
                <a:latin typeface="Calibri" pitchFamily="34" charset="0"/>
              </a:rPr>
              <a:t>                                               </a:t>
            </a:r>
            <a:r>
              <a:rPr lang="en-US" sz="9600">
                <a:solidFill>
                  <a:srgbClr val="00B050"/>
                </a:solidFill>
                <a:latin typeface="Arial Narrow" pitchFamily="34" charset="0"/>
              </a:rPr>
              <a:t>HOCHZEIT</a:t>
            </a:r>
            <a:endParaRPr lang="ru-RU" sz="9600">
              <a:solidFill>
                <a:srgbClr val="00B050"/>
              </a:solidFill>
              <a:latin typeface="Arial Narrow" pitchFamily="34"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ru-RU" smtClean="0"/>
          </a:p>
        </p:txBody>
      </p:sp>
      <p:pic>
        <p:nvPicPr>
          <p:cNvPr id="23554" name="Содержимое 3" descr="wedding_in_heaven_01.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354</Words>
  <Application>Microsoft Office PowerPoint</Application>
  <PresentationFormat>Екран (4:3)</PresentationFormat>
  <Paragraphs>38</Paragraphs>
  <Slides>24</Slides>
  <Notes>1</Notes>
  <HiddenSlides>0</HiddenSlides>
  <MMClips>1</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24</vt:i4>
      </vt:variant>
    </vt:vector>
  </HeadingPairs>
  <TitlesOfParts>
    <vt:vector size="30" baseType="lpstr">
      <vt:lpstr>Arial</vt:lpstr>
      <vt:lpstr>Calibri</vt:lpstr>
      <vt:lpstr>Arial Narrow</vt:lpstr>
      <vt:lpstr>Cooper Std Black</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Admin</cp:lastModifiedBy>
  <cp:revision>10</cp:revision>
  <dcterms:created xsi:type="dcterms:W3CDTF">2010-11-12T16:29:49Z</dcterms:created>
  <dcterms:modified xsi:type="dcterms:W3CDTF">2011-01-15T09:24:08Z</dcterms:modified>
</cp:coreProperties>
</file>