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3" r:id="rId1"/>
  </p:sldMasterIdLst>
  <p:notesMasterIdLst>
    <p:notesMasterId r:id="rId37"/>
  </p:notesMasterIdLst>
  <p:sldIdLst>
    <p:sldId id="256" r:id="rId2"/>
    <p:sldId id="267" r:id="rId3"/>
    <p:sldId id="303" r:id="rId4"/>
    <p:sldId id="304" r:id="rId5"/>
    <p:sldId id="305" r:id="rId6"/>
    <p:sldId id="300" r:id="rId7"/>
    <p:sldId id="306" r:id="rId8"/>
    <p:sldId id="307" r:id="rId9"/>
    <p:sldId id="301" r:id="rId10"/>
    <p:sldId id="308" r:id="rId11"/>
    <p:sldId id="269" r:id="rId12"/>
    <p:sldId id="280" r:id="rId13"/>
    <p:sldId id="281" r:id="rId14"/>
    <p:sldId id="282" r:id="rId15"/>
    <p:sldId id="314" r:id="rId16"/>
    <p:sldId id="315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316" r:id="rId27"/>
    <p:sldId id="317" r:id="rId28"/>
    <p:sldId id="320" r:id="rId29"/>
    <p:sldId id="292" r:id="rId30"/>
    <p:sldId id="293" r:id="rId31"/>
    <p:sldId id="294" r:id="rId32"/>
    <p:sldId id="295" r:id="rId33"/>
    <p:sldId id="318" r:id="rId34"/>
    <p:sldId id="319" r:id="rId35"/>
    <p:sldId id="302" r:id="rId36"/>
  </p:sldIdLst>
  <p:sldSz cx="10440988" cy="7561263"/>
  <p:notesSz cx="7100888" cy="10233025"/>
  <p:defaultTextStyle>
    <a:defPPr>
      <a:defRPr lang="ru-RU"/>
    </a:defPPr>
    <a:lvl1pPr mar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A022"/>
    <a:srgbClr val="FFC91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54" autoAdjust="0"/>
    <p:restoredTop sz="94660"/>
  </p:normalViewPr>
  <p:slideViewPr>
    <p:cSldViewPr>
      <p:cViewPr>
        <p:scale>
          <a:sx n="40" d="100"/>
          <a:sy n="40" d="100"/>
        </p:scale>
        <p:origin x="-1182" y="-114"/>
      </p:cViewPr>
      <p:guideLst>
        <p:guide orient="horz" pos="2382"/>
        <p:guide pos="32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052" cy="511651"/>
          </a:xfrm>
          <a:prstGeom prst="rect">
            <a:avLst/>
          </a:prstGeom>
        </p:spPr>
        <p:txBody>
          <a:bodyPr vert="horz" lIns="99041" tIns="49521" rIns="99041" bIns="4952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193" y="1"/>
            <a:ext cx="3077052" cy="511651"/>
          </a:xfrm>
          <a:prstGeom prst="rect">
            <a:avLst/>
          </a:prstGeom>
        </p:spPr>
        <p:txBody>
          <a:bodyPr vert="horz" lIns="99041" tIns="49521" rIns="99041" bIns="49521" rtlCol="0"/>
          <a:lstStyle>
            <a:lvl1pPr algn="r">
              <a:defRPr sz="1300"/>
            </a:lvl1pPr>
          </a:lstStyle>
          <a:p>
            <a:fld id="{5D922CA0-80AC-40F0-B3F9-90D0B68C4888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66763"/>
            <a:ext cx="5297488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1" tIns="49521" rIns="99041" bIns="4952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090" y="4860688"/>
            <a:ext cx="5680710" cy="4604861"/>
          </a:xfrm>
          <a:prstGeom prst="rect">
            <a:avLst/>
          </a:prstGeom>
        </p:spPr>
        <p:txBody>
          <a:bodyPr vert="horz" lIns="99041" tIns="49521" rIns="99041" bIns="4952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052" cy="511651"/>
          </a:xfrm>
          <a:prstGeom prst="rect">
            <a:avLst/>
          </a:prstGeom>
        </p:spPr>
        <p:txBody>
          <a:bodyPr vert="horz" lIns="99041" tIns="49521" rIns="99041" bIns="4952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193" y="9719598"/>
            <a:ext cx="3077052" cy="511651"/>
          </a:xfrm>
          <a:prstGeom prst="rect">
            <a:avLst/>
          </a:prstGeom>
        </p:spPr>
        <p:txBody>
          <a:bodyPr vert="horz" lIns="99041" tIns="49521" rIns="99041" bIns="49521" rtlCol="0" anchor="b"/>
          <a:lstStyle>
            <a:lvl1pPr algn="r">
              <a:defRPr sz="1300"/>
            </a:lvl1pPr>
          </a:lstStyle>
          <a:p>
            <a:fld id="{614C9CAC-8333-4464-AB51-E4C42CE821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івнобедрений трикутник 6"/>
          <p:cNvSpPr/>
          <p:nvPr/>
        </p:nvSpPr>
        <p:spPr>
          <a:xfrm rot="16200000">
            <a:off x="8663056" y="5767663"/>
            <a:ext cx="2087064" cy="147780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17215" y="855894"/>
            <a:ext cx="9206558" cy="1620771"/>
          </a:xfrm>
        </p:spPr>
        <p:txBody>
          <a:bodyPr anchor="b">
            <a:normAutofit/>
          </a:bodyPr>
          <a:lstStyle>
            <a:lvl1pPr algn="r">
              <a:defRPr sz="500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617215" y="2481038"/>
            <a:ext cx="9206558" cy="1932323"/>
          </a:xfrm>
        </p:spPr>
        <p:txBody>
          <a:bodyPr/>
          <a:lstStyle>
            <a:lvl1pPr marL="0" marR="41148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</a:lvl2pPr>
            <a:lvl3pPr marL="1028700" indent="0" algn="ctr">
              <a:buNone/>
            </a:lvl3pPr>
            <a:lvl4pPr marL="1543050" indent="0" algn="ctr">
              <a:buNone/>
            </a:lvl4pPr>
            <a:lvl5pPr marL="2057400" indent="0" algn="ctr">
              <a:buNone/>
            </a:lvl5pPr>
            <a:lvl6pPr marL="2571750" indent="0" algn="ctr">
              <a:buNone/>
            </a:lvl6pPr>
            <a:lvl7pPr marL="3086100" indent="0" algn="ctr">
              <a:buNone/>
            </a:lvl7pPr>
            <a:lvl8pPr marL="3600450" indent="0" algn="ctr">
              <a:buNone/>
            </a:lvl8pPr>
            <a:lvl9pPr marL="41148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>
          <a:xfrm>
            <a:off x="1566148" y="6629233"/>
            <a:ext cx="6612626" cy="402567"/>
          </a:xfrm>
        </p:spPr>
        <p:txBody>
          <a:bodyPr tIns="0" bIns="0" anchor="t"/>
          <a:lstStyle>
            <a:lvl1pPr algn="r">
              <a:defRPr sz="1100"/>
            </a:lvl1pPr>
          </a:lstStyle>
          <a:p>
            <a:fld id="{8EF09D0B-256F-4EE8-BF16-DC324BEF2898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>
          <a:xfrm>
            <a:off x="1566148" y="6230164"/>
            <a:ext cx="6612626" cy="402567"/>
          </a:xfrm>
        </p:spPr>
        <p:txBody>
          <a:bodyPr tIns="0" bIns="0" anchor="b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>
          <a:xfrm>
            <a:off x="9582606" y="6342186"/>
            <a:ext cx="574254" cy="402567"/>
          </a:xfrm>
        </p:spPr>
        <p:txBody>
          <a:bodyPr anchor="ctr"/>
          <a:lstStyle>
            <a:lvl1pPr algn="ctr">
              <a:defRPr sz="1500">
                <a:solidFill>
                  <a:srgbClr val="FFFFFF"/>
                </a:solidFill>
              </a:defRPr>
            </a:lvl1pPr>
          </a:lstStyle>
          <a:p>
            <a:fld id="{47221610-6665-4369-824B-F1DBF49C9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9D0B-256F-4EE8-BF16-DC324BEF2898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21610-6665-4369-824B-F1DBF49C9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7743733" y="420070"/>
            <a:ext cx="2175206" cy="6049010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522049" y="420070"/>
            <a:ext cx="7134675" cy="6049010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9D0B-256F-4EE8-BF16-DC324BEF2898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21610-6665-4369-824B-F1DBF49C9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і 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306301"/>
            <a:ext cx="9396889" cy="1260211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half" idx="1"/>
          </p:nvPr>
        </p:nvSpPr>
        <p:spPr>
          <a:xfrm>
            <a:off x="522050" y="1764295"/>
            <a:ext cx="4611436" cy="4995334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5307502" y="1764295"/>
            <a:ext cx="4611436" cy="2413654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3"/>
          </p:nvPr>
        </p:nvSpPr>
        <p:spPr>
          <a:xfrm>
            <a:off x="5307502" y="4345976"/>
            <a:ext cx="4611436" cy="2413653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ACCBD-EBF7-49F3-BC2A-8F38F4BAC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два маленьких об'єкти та великий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306301"/>
            <a:ext cx="9396889" cy="1260211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522050" y="1764295"/>
            <a:ext cx="4611436" cy="2413654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522050" y="4345976"/>
            <a:ext cx="4611436" cy="2413653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вмісту 4"/>
          <p:cNvSpPr>
            <a:spLocks noGrp="1"/>
          </p:cNvSpPr>
          <p:nvPr>
            <p:ph sz="half" idx="3"/>
          </p:nvPr>
        </p:nvSpPr>
        <p:spPr>
          <a:xfrm>
            <a:off x="5307502" y="1764295"/>
            <a:ext cx="4611436" cy="4995334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C2CD6-C59D-4495-BF14-CB440BA24F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306301"/>
            <a:ext cx="9396889" cy="1260211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half" idx="1"/>
          </p:nvPr>
        </p:nvSpPr>
        <p:spPr>
          <a:xfrm>
            <a:off x="522050" y="1764295"/>
            <a:ext cx="4611436" cy="4995334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307502" y="1764295"/>
            <a:ext cx="4611436" cy="4995334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B2059-B3F6-4886-9981-368A611ED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294924"/>
            <a:ext cx="9396889" cy="154249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22050" y="2075883"/>
            <a:ext cx="9396889" cy="5040842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5471077" y="7144553"/>
            <a:ext cx="2436231" cy="332696"/>
          </a:xfrm>
        </p:spPr>
        <p:txBody>
          <a:bodyPr/>
          <a:lstStyle/>
          <a:p>
            <a:fld id="{8EF09D0B-256F-4EE8-BF16-DC324BEF2898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522049" y="7145569"/>
            <a:ext cx="4864304" cy="33168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21610-6665-4369-824B-F1DBF49C9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й трикутник 8"/>
          <p:cNvSpPr/>
          <p:nvPr/>
        </p:nvSpPr>
        <p:spPr>
          <a:xfrm flipV="1">
            <a:off x="8032" y="7756"/>
            <a:ext cx="10424925" cy="7537998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marL="0" algn="ctr" defTabSz="1028700" rtl="0" eaLnBrk="1" latinLnBrk="0" hangingPunct="1"/>
            <a:endParaRPr kumimoji="0" lang="en-US" sz="20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івнобедрений трикутник 7"/>
          <p:cNvSpPr/>
          <p:nvPr/>
        </p:nvSpPr>
        <p:spPr>
          <a:xfrm rot="5400000" flipV="1">
            <a:off x="8663056" y="315799"/>
            <a:ext cx="2087064" cy="147780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7942221" y="7141193"/>
            <a:ext cx="2436231" cy="336056"/>
          </a:xfrm>
        </p:spPr>
        <p:txBody>
          <a:bodyPr/>
          <a:lstStyle/>
          <a:p>
            <a:fld id="{8EF09D0B-256F-4EE8-BF16-DC324BEF2898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2990909" y="7145569"/>
            <a:ext cx="4864304" cy="33168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9649757" y="892649"/>
            <a:ext cx="574254" cy="331680"/>
          </a:xfrm>
        </p:spPr>
        <p:txBody>
          <a:bodyPr/>
          <a:lstStyle/>
          <a:p>
            <a:fld id="{47221610-6665-4369-824B-F1DBF49C9B1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 сполучна лінія 10"/>
          <p:cNvCxnSpPr/>
          <p:nvPr/>
        </p:nvCxnSpPr>
        <p:spPr>
          <a:xfrm rot="10800000">
            <a:off x="7386331" y="10343"/>
            <a:ext cx="3051980" cy="209507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сполучна лінія 9"/>
          <p:cNvCxnSpPr/>
          <p:nvPr/>
        </p:nvCxnSpPr>
        <p:spPr>
          <a:xfrm flipV="1">
            <a:off x="0" y="7756"/>
            <a:ext cx="10432956" cy="754575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041" y="299302"/>
            <a:ext cx="8265782" cy="1501751"/>
          </a:xfrm>
        </p:spPr>
        <p:txBody>
          <a:bodyPr anchor="ctr"/>
          <a:lstStyle>
            <a:lvl1pPr marL="0" algn="l">
              <a:buNone/>
              <a:defRPr sz="4100" b="1" cap="none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35041" y="1801049"/>
            <a:ext cx="4437420" cy="2520421"/>
          </a:xfrm>
        </p:spPr>
        <p:txBody>
          <a:bodyPr anchor="t"/>
          <a:lstStyle>
            <a:lvl1pPr marL="61722" indent="0" algn="l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522050" y="1899067"/>
            <a:ext cx="4611436" cy="4990084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307502" y="1899067"/>
            <a:ext cx="4611436" cy="4990084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5471077" y="7145569"/>
            <a:ext cx="2436231" cy="332696"/>
          </a:xfrm>
        </p:spPr>
        <p:txBody>
          <a:bodyPr/>
          <a:lstStyle/>
          <a:p>
            <a:fld id="{8EF09D0B-256F-4EE8-BF16-DC324BEF2898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522049" y="7145569"/>
            <a:ext cx="4864304" cy="3326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666020" y="7145569"/>
            <a:ext cx="574254" cy="332696"/>
          </a:xfrm>
        </p:spPr>
        <p:txBody>
          <a:bodyPr/>
          <a:lstStyle/>
          <a:p>
            <a:fld id="{47221610-6665-4369-824B-F1DBF49C9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403" y="320546"/>
            <a:ext cx="1218115" cy="6784973"/>
          </a:xfrm>
        </p:spPr>
        <p:txBody>
          <a:bodyPr vert="vert270" anchor="b"/>
          <a:lstStyle>
            <a:lvl1pPr marL="0" algn="ctr">
              <a:defRPr sz="37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558619" y="320545"/>
            <a:ext cx="663437" cy="3326956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1558619" y="3778563"/>
            <a:ext cx="663437" cy="3326956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2309064" y="320545"/>
            <a:ext cx="7830741" cy="3326956"/>
          </a:xfrm>
        </p:spPr>
        <p:txBody>
          <a:bodyPr/>
          <a:lstStyle>
            <a:lvl1pPr algn="l">
              <a:defRPr sz="2700"/>
            </a:lvl1pPr>
            <a:lvl2pPr algn="l">
              <a:defRPr sz="23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2309064" y="3778563"/>
            <a:ext cx="7830741" cy="332695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>
          <a:xfrm>
            <a:off x="5471078" y="7145569"/>
            <a:ext cx="2432750" cy="332696"/>
          </a:xfrm>
        </p:spPr>
        <p:txBody>
          <a:bodyPr/>
          <a:lstStyle/>
          <a:p>
            <a:fld id="{8EF09D0B-256F-4EE8-BF16-DC324BEF2898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>
          <a:xfrm>
            <a:off x="522050" y="7145569"/>
            <a:ext cx="4865500" cy="332696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>
          <a:xfrm>
            <a:off x="8666020" y="7147914"/>
            <a:ext cx="574254" cy="332696"/>
          </a:xfrm>
        </p:spPr>
        <p:txBody>
          <a:bodyPr/>
          <a:lstStyle>
            <a:lvl1pPr algn="ctr">
              <a:defRPr/>
            </a:lvl1pPr>
          </a:lstStyle>
          <a:p>
            <a:fld id="{47221610-6665-4369-824B-F1DBF49C9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9D0B-256F-4EE8-BF16-DC324BEF2898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21610-6665-4369-824B-F1DBF49C9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>
          <a:xfrm>
            <a:off x="5471077" y="7145569"/>
            <a:ext cx="2436231" cy="332696"/>
          </a:xfrm>
        </p:spPr>
        <p:txBody>
          <a:bodyPr/>
          <a:lstStyle/>
          <a:p>
            <a:fld id="{8EF09D0B-256F-4EE8-BF16-DC324BEF2898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>
          <a:xfrm>
            <a:off x="522049" y="7146585"/>
            <a:ext cx="4864304" cy="33168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>
          <a:xfrm>
            <a:off x="8666020" y="7145569"/>
            <a:ext cx="574254" cy="332696"/>
          </a:xfrm>
        </p:spPr>
        <p:txBody>
          <a:bodyPr/>
          <a:lstStyle/>
          <a:p>
            <a:fld id="{47221610-6665-4369-824B-F1DBF49C9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84" y="405366"/>
            <a:ext cx="1044099" cy="6553095"/>
          </a:xfrm>
        </p:spPr>
        <p:txBody>
          <a:bodyPr vert="vert270" anchor="b"/>
          <a:lstStyle>
            <a:lvl1pPr marL="0" marR="20574" algn="r">
              <a:spcBef>
                <a:spcPts val="0"/>
              </a:spcBef>
              <a:buNone/>
              <a:defRPr sz="3300" b="0" cap="all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1296966" y="405366"/>
            <a:ext cx="2784263" cy="655309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4169145" y="352859"/>
            <a:ext cx="6024450" cy="6603503"/>
          </a:xfrm>
        </p:spPr>
        <p:txBody>
          <a:bodyPr/>
          <a:lstStyle>
            <a:lvl1pPr>
              <a:spcBef>
                <a:spcPts val="0"/>
              </a:spcBef>
              <a:defRPr sz="3400"/>
            </a:lvl1pPr>
            <a:lvl2pPr>
              <a:defRPr sz="29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7169588" y="7228567"/>
            <a:ext cx="2436231" cy="332696"/>
          </a:xfrm>
        </p:spPr>
        <p:txBody>
          <a:bodyPr/>
          <a:lstStyle>
            <a:lvl1pPr>
              <a:defRPr sz="1000"/>
            </a:lvl1pPr>
          </a:lstStyle>
          <a:p>
            <a:fld id="{8EF09D0B-256F-4EE8-BF16-DC324BEF2898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1296966" y="7228567"/>
            <a:ext cx="5872622" cy="332696"/>
          </a:xfrm>
        </p:spPr>
        <p:txBody>
          <a:bodyPr/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9603535" y="7228567"/>
            <a:ext cx="574254" cy="332696"/>
          </a:xfrm>
        </p:spPr>
        <p:txBody>
          <a:bodyPr/>
          <a:lstStyle>
            <a:lvl1pPr>
              <a:defRPr sz="1000"/>
            </a:lvl1pPr>
          </a:lstStyle>
          <a:p>
            <a:fld id="{47221610-6665-4369-824B-F1DBF49C9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84" y="166370"/>
            <a:ext cx="1044099" cy="7057179"/>
          </a:xfrm>
        </p:spPr>
        <p:txBody>
          <a:bodyPr vert="vert270" anchor="b"/>
          <a:lstStyle>
            <a:lvl1pPr marL="0" algn="l">
              <a:buNone/>
              <a:defRPr sz="3400" b="0" cap="all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299685" y="412315"/>
            <a:ext cx="8373672" cy="604901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6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305124" y="6469081"/>
            <a:ext cx="8373672" cy="756126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974580" y="7228567"/>
            <a:ext cx="2401427" cy="332696"/>
          </a:xfrm>
        </p:spPr>
        <p:txBody>
          <a:bodyPr/>
          <a:lstStyle>
            <a:lvl1pPr>
              <a:defRPr sz="1000"/>
            </a:lvl1pPr>
          </a:lstStyle>
          <a:p>
            <a:fld id="{8EF09D0B-256F-4EE8-BF16-DC324BEF2898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1336447" y="7229583"/>
            <a:ext cx="5649908" cy="332696"/>
          </a:xfrm>
        </p:spPr>
        <p:txBody>
          <a:bodyPr/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9382721" y="7228567"/>
            <a:ext cx="417640" cy="332696"/>
          </a:xfrm>
        </p:spPr>
        <p:txBody>
          <a:bodyPr/>
          <a:lstStyle>
            <a:lvl1pPr algn="ctr">
              <a:defRPr sz="1000"/>
            </a:lvl1pPr>
          </a:lstStyle>
          <a:p>
            <a:fld id="{47221610-6665-4369-824B-F1DBF49C9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й трикутник 10"/>
          <p:cNvSpPr/>
          <p:nvPr/>
        </p:nvSpPr>
        <p:spPr>
          <a:xfrm>
            <a:off x="8032" y="15511"/>
            <a:ext cx="10424925" cy="7537998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 сполучна лінія 7"/>
          <p:cNvCxnSpPr/>
          <p:nvPr/>
        </p:nvCxnSpPr>
        <p:spPr>
          <a:xfrm>
            <a:off x="0" y="7756"/>
            <a:ext cx="10432956" cy="754575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сполучна лінія 8"/>
          <p:cNvCxnSpPr/>
          <p:nvPr/>
        </p:nvCxnSpPr>
        <p:spPr>
          <a:xfrm rot="10800000" flipV="1">
            <a:off x="7386331" y="5455851"/>
            <a:ext cx="3051980" cy="209507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522050" y="294924"/>
            <a:ext cx="9396889" cy="1542498"/>
          </a:xfrm>
          <a:prstGeom prst="rect">
            <a:avLst/>
          </a:prstGeom>
        </p:spPr>
        <p:txBody>
          <a:bodyPr vert="horz" lIns="102870" tIns="51435" rIns="102870" bIns="51435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522050" y="2075883"/>
            <a:ext cx="9396889" cy="5040842"/>
          </a:xfrm>
          <a:prstGeom prst="rect">
            <a:avLst/>
          </a:prstGeom>
        </p:spPr>
        <p:txBody>
          <a:bodyPr vert="horz" lIns="102870" tIns="51435" rIns="102870" bIns="51435" anchor="t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5471077" y="7145569"/>
            <a:ext cx="2436231" cy="332696"/>
          </a:xfrm>
          <a:prstGeom prst="rect">
            <a:avLst/>
          </a:prstGeom>
        </p:spPr>
        <p:txBody>
          <a:bodyPr vert="horz" lIns="102870" tIns="51435" rIns="102870" bIns="51435" anchor="b"/>
          <a:lstStyle>
            <a:lvl1pPr algn="l" eaLnBrk="1" latinLnBrk="0" hangingPunct="1">
              <a:defRPr kumimoji="0" sz="1100" b="0">
                <a:solidFill>
                  <a:schemeClr val="tx1"/>
                </a:solidFill>
              </a:defRPr>
            </a:lvl1pPr>
          </a:lstStyle>
          <a:p>
            <a:fld id="{8EF09D0B-256F-4EE8-BF16-DC324BEF2898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522049" y="7146585"/>
            <a:ext cx="4864304" cy="331680"/>
          </a:xfrm>
          <a:prstGeom prst="rect">
            <a:avLst/>
          </a:prstGeom>
        </p:spPr>
        <p:txBody>
          <a:bodyPr vert="horz" lIns="102870" tIns="51435" rIns="102870" bIns="51435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8666020" y="7145569"/>
            <a:ext cx="574254" cy="332696"/>
          </a:xfrm>
          <a:prstGeom prst="rect">
            <a:avLst/>
          </a:prstGeom>
        </p:spPr>
        <p:txBody>
          <a:bodyPr vert="horz" lIns="102870" tIns="51435" rIns="102870" bIns="51435" anchor="b"/>
          <a:lstStyle>
            <a:lvl1pPr algn="ctr" eaLnBrk="1" latinLnBrk="0" hangingPunct="1">
              <a:defRPr kumimoji="0" sz="1400">
                <a:solidFill>
                  <a:schemeClr val="tx1"/>
                </a:solidFill>
              </a:defRPr>
            </a:lvl1pPr>
          </a:lstStyle>
          <a:p>
            <a:fld id="{47221610-6665-4369-824B-F1DBF49C9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5" r:id="rId12"/>
    <p:sldLayoutId id="2147484096" r:id="rId13"/>
    <p:sldLayoutId id="2147484097" r:id="rId14"/>
  </p:sldLayoutIdLst>
  <p:transition/>
  <p:txStyles>
    <p:titleStyle>
      <a:lvl1pPr marL="545211" algn="l" rtl="0" eaLnBrk="1" latinLnBrk="0" hangingPunct="1">
        <a:spcBef>
          <a:spcPct val="0"/>
        </a:spcBef>
        <a:buNone/>
        <a:defRPr kumimoji="0" sz="47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04063" indent="-432054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925830" indent="-321469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727" indent="-257175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236601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225" indent="-236601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36601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345436" indent="-236601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20574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828925" indent="-20574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2050" y="0"/>
            <a:ext cx="9483897" cy="4995077"/>
          </a:xfrm>
        </p:spPr>
        <p:txBody>
          <a:bodyPr>
            <a:normAutofit/>
          </a:bodyPr>
          <a:lstStyle/>
          <a:p>
            <a:pPr algn="r"/>
            <a:r>
              <a:rPr lang="uk-UA" b="1" dirty="0" smtClean="0"/>
              <a:t>К</a:t>
            </a:r>
            <a:r>
              <a:rPr lang="uk-UA" b="1" dirty="0" smtClean="0"/>
              <a:t>омпоненти професійної компетентності вчителя іноземної мови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1026" name="Picture 2" descr="C:\Users\Taniaa\Desktop\семінар\i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835" y="2781476"/>
            <a:ext cx="4643469" cy="45710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62710" y="565921"/>
            <a:ext cx="822089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sng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Професійно-педагогічні протипоказання</a:t>
            </a:r>
            <a:endParaRPr kumimoji="0" lang="uk-UA" sz="2800" b="1" i="0" u="sng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Недовіра.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Шкідливі звички.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Зовнішня та моральна неохайність.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Грубість.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Рукоприкладство.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Безпринципність.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Безвідповідальність.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Мстивість.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7750" y="2469235"/>
            <a:ext cx="4157657" cy="491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://kray.ck.ua/media/k2/items/cache/4dd49f543acc8ace84597190e2fd4dcf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5916" y="4003676"/>
            <a:ext cx="3071834" cy="3406896"/>
          </a:xfrm>
          <a:prstGeom prst="rect">
            <a:avLst/>
          </a:prstGeom>
          <a:noFill/>
        </p:spPr>
      </p:pic>
      <p:pic>
        <p:nvPicPr>
          <p:cNvPr id="1030" name="Picture 6" descr="http://mewomen.ru/images/2013/10/13/disciplina-i-nakazanie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834" y="5137953"/>
            <a:ext cx="2873778" cy="223837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19834" y="0"/>
            <a:ext cx="6286544" cy="863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b="1" dirty="0" smtClean="0"/>
              <a:t>   </a:t>
            </a:r>
            <a:r>
              <a:rPr lang="uk-UA" sz="2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Отже, педагогічна професійність – це  система наукових знань, інтелектуальних і практичних умінь і </a:t>
            </a:r>
            <a:r>
              <a:rPr lang="uk-UA" sz="2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навичок, загальної </a:t>
            </a:r>
            <a:r>
              <a:rPr lang="uk-UA" sz="2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культури, особистісних якостей учителя, спроможного вирішувати психолого-педагогічні завдання.</a:t>
            </a:r>
            <a:br>
              <a:rPr lang="uk-UA" sz="2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              Сучасний учитель повинен уміти творчо засвоювати знання, критично осмислювати здобуту з різних джерел інформацію. Якщо педагог не буде слідкувати за досягненнями психолого-педагогічної науки, не оволодіватиме інноваційними технологіями та інтерактивними методиками, не навчиться  впроваджувати ІКТ та ППД – такий учитель не зможе забезпечити  якісної освіти та дати оптимальний результат.</a:t>
            </a:r>
            <a:br>
              <a:rPr lang="uk-UA" sz="2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FFC000"/>
                </a:solidFill>
              </a:rPr>
              <a:t/>
            </a:r>
            <a:br>
              <a:rPr lang="uk-UA" b="1" dirty="0" smtClean="0">
                <a:solidFill>
                  <a:srgbClr val="FFC000"/>
                </a:solidFill>
              </a:rPr>
            </a:br>
            <a:endParaRPr lang="uk-UA" dirty="0">
              <a:solidFill>
                <a:srgbClr val="FFC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2064" y="1423177"/>
            <a:ext cx="3857652" cy="50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6388"/>
            <a:ext cx="9396413" cy="1901825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uk-UA" sz="45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Олексюк Тетяна Іванівна -</a:t>
            </a:r>
            <a:br>
              <a:rPr lang="uk-UA" sz="45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учитель німецької мови Кременецького ліцею імені У. Самчука</a:t>
            </a:r>
            <a:br>
              <a:rPr lang="uk-UA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Стаж роботи: 14 років</a:t>
            </a:r>
            <a:endParaRPr lang="ru-RU" sz="32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184400"/>
            <a:ext cx="4176713" cy="4575175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uk-UA" sz="3200" b="1" u="sng" dirty="0" smtClean="0">
                <a:solidFill>
                  <a:srgbClr val="C2A022"/>
                </a:solidFill>
                <a:latin typeface="Times New Roman" pitchFamily="18" charset="0"/>
                <a:cs typeface="Times New Roman" pitchFamily="18" charset="0"/>
              </a:rPr>
              <a:t>Життєве кредо: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uk-UA" sz="3200" b="1" dirty="0" smtClean="0">
                <a:solidFill>
                  <a:srgbClr val="C2A022"/>
                </a:solidFill>
                <a:latin typeface="Times New Roman" pitchFamily="18" charset="0"/>
                <a:cs typeface="Times New Roman" pitchFamily="18" charset="0"/>
              </a:rPr>
              <a:t>“У будь - якій ситуації залишайся людиною ”.</a:t>
            </a:r>
          </a:p>
          <a:p>
            <a:pPr eaLnBrk="1" hangingPunct="1">
              <a:defRPr/>
            </a:pPr>
            <a:r>
              <a:rPr lang="uk-UA" sz="3200" b="1" u="sng" dirty="0" smtClean="0">
                <a:solidFill>
                  <a:srgbClr val="C2A022"/>
                </a:solidFill>
                <a:latin typeface="Times New Roman" pitchFamily="18" charset="0"/>
                <a:cs typeface="Times New Roman" pitchFamily="18" charset="0"/>
              </a:rPr>
              <a:t>Професійне кредо: </a:t>
            </a:r>
          </a:p>
          <a:p>
            <a:pPr algn="r">
              <a:buNone/>
            </a:pPr>
            <a:r>
              <a:rPr lang="uk-UA" sz="3200" b="1" dirty="0" smtClean="0">
                <a:solidFill>
                  <a:srgbClr val="C2A022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ru-RU" sz="3200" b="1" dirty="0" err="1" smtClean="0">
                <a:solidFill>
                  <a:srgbClr val="C2A022"/>
                </a:solidFill>
                <a:latin typeface="Times New Roman" pitchFamily="18" charset="0"/>
                <a:cs typeface="Times New Roman" pitchFamily="18" charset="0"/>
              </a:rPr>
              <a:t>Скільки</a:t>
            </a:r>
            <a:r>
              <a:rPr lang="ru-RU" sz="3200" b="1" dirty="0" smtClean="0">
                <a:solidFill>
                  <a:srgbClr val="C2A022"/>
                </a:solidFill>
                <a:latin typeface="Times New Roman" pitchFamily="18" charset="0"/>
                <a:cs typeface="Times New Roman" pitchFamily="18" charset="0"/>
              </a:rPr>
              <a:t> б </a:t>
            </a:r>
            <a:r>
              <a:rPr lang="ru-RU" sz="3200" b="1" dirty="0" err="1" smtClean="0">
                <a:solidFill>
                  <a:srgbClr val="C2A022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3200" b="1" dirty="0" smtClean="0">
                <a:solidFill>
                  <a:srgbClr val="C2A022"/>
                </a:solidFill>
                <a:latin typeface="Times New Roman" pitchFamily="18" charset="0"/>
                <a:cs typeface="Times New Roman" pitchFamily="18" charset="0"/>
              </a:rPr>
              <a:t> не жив, усе життя </a:t>
            </a:r>
            <a:r>
              <a:rPr lang="ru-RU" sz="3200" b="1" dirty="0" err="1" smtClean="0">
                <a:solidFill>
                  <a:srgbClr val="C2A022"/>
                </a:solidFill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3200" b="1" dirty="0" smtClean="0">
                <a:solidFill>
                  <a:srgbClr val="C2A0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C2A022"/>
                </a:solidFill>
                <a:latin typeface="Times New Roman" pitchFamily="18" charset="0"/>
                <a:cs typeface="Times New Roman" pitchFamily="18" charset="0"/>
              </a:rPr>
              <a:t>навчатися</a:t>
            </a:r>
            <a:r>
              <a:rPr lang="ru-RU" sz="3200" dirty="0" smtClean="0">
                <a:solidFill>
                  <a:srgbClr val="C2A022"/>
                </a:solidFill>
              </a:rPr>
              <a:t>».</a:t>
            </a:r>
            <a:r>
              <a:rPr lang="ru-RU" sz="3200" dirty="0" smtClean="0"/>
              <a:t>                                         </a:t>
            </a:r>
            <a:r>
              <a:rPr lang="ru-RU" sz="3200" b="1" dirty="0" smtClean="0">
                <a:solidFill>
                  <a:srgbClr val="C2A022"/>
                </a:solidFill>
                <a:latin typeface="Times New Roman" pitchFamily="18" charset="0"/>
                <a:cs typeface="Times New Roman" pitchFamily="18" charset="0"/>
              </a:rPr>
              <a:t>Сенека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 b="1" dirty="0" smtClean="0">
              <a:solidFill>
                <a:srgbClr val="C2A02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5307502" y="1764295"/>
            <a:ext cx="4611436" cy="499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2870" tIns="51435" rIns="102870" bIns="51435"/>
          <a:lstStyle/>
          <a:p>
            <a:pPr marL="385763" indent="-385763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endParaRPr lang="uk-UA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8" name="Picture 9" descr="D:\ФОТКИ\Відкриті заходи\PICT0844 - Копі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3392" y="1923243"/>
            <a:ext cx="4379563" cy="546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396413" cy="206533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uk-UA" sz="3200" b="1" u="sng" dirty="0" smtClean="0">
                <a:latin typeface="Times New Roman" pitchFamily="18" charset="0"/>
                <a:cs typeface="Times New Roman" pitchFamily="18" charset="0"/>
              </a:rPr>
              <a:t>Проблема: </a:t>
            </a:r>
            <a:br>
              <a:rPr lang="uk-UA" sz="32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“ Формування соціокультурної компетенції на заняттях німецької мови ”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998" y="1851805"/>
            <a:ext cx="4429156" cy="268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кутник 8"/>
          <p:cNvSpPr/>
          <p:nvPr/>
        </p:nvSpPr>
        <p:spPr>
          <a:xfrm>
            <a:off x="291272" y="1923243"/>
            <a:ext cx="55721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Сучасна методика викладання іноземної мови спрямовує діяльність педагогів на формування в учнів комунікативної  компетенції та можливі способи активізації процесу говоріння іноземною мовою. Однією із складових частин комунікативної компетенції є соціокультурна компетенція, яку слід розуміти як систему уявлень про основні національні традиції, звичаї та реалії країн, мова якої вивчається, а також систему навичок та вмінь адекватно поводитися, використовуючи знання. Основними складовими частинами соціокультурної компетенції є </a:t>
            </a:r>
            <a:r>
              <a:rPr lang="uk-UA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культурознавча</a:t>
            </a:r>
            <a:r>
              <a:rPr lang="uk-UA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лінгвокультурознавча</a:t>
            </a:r>
            <a:r>
              <a:rPr lang="uk-UA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соціальна, соціолінгвістична та країнознавча компетенції. </a:t>
            </a:r>
            <a:endParaRPr lang="uk-UA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998" y="4495011"/>
            <a:ext cx="4429156" cy="285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301625"/>
            <a:ext cx="4699000" cy="12811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Методи дослідження проблеми: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Місце для тексту 6"/>
          <p:cNvSpPr>
            <a:spLocks noGrp="1"/>
          </p:cNvSpPr>
          <p:nvPr>
            <p:ph type="body" sz="half" idx="4294967295"/>
          </p:nvPr>
        </p:nvSpPr>
        <p:spPr>
          <a:xfrm>
            <a:off x="0" y="1428750"/>
            <a:ext cx="5221288" cy="512445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спостереження, аналіз;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впровадження інтерактивних прийомів під час навчальних занять;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запровадження елементів аналізу діяльності роботи під час уроку, самоаналізу, </a:t>
            </a:r>
            <a:r>
              <a:rPr lang="uk-UA" sz="1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взаємоаналіз</a:t>
            </a:r>
            <a:r>
              <a:rPr 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розробка дидактичного матеріалу, тестових завдань;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моніторинг якості навчальних досягнень учнів;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узагальнення досвіду роботи з проблеми дослідження.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оволодіння знаннями про культуру, історію, реалії та традиції країни, мова якої вивчається;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залучення до діалогу культур;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порівняння явищ іноземної мови, що вивчається, з рідною мовою;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уміння вчитися (працювати з книгою, підручником, довідковою літературою, словниками) та ін.</a:t>
            </a:r>
          </a:p>
          <a:p>
            <a:pPr>
              <a:buFont typeface="Wingdings" pitchFamily="2" charset="2"/>
              <a:buChar char="§"/>
              <a:defRPr/>
            </a:pPr>
            <a:endParaRPr lang="uk-UA" sz="1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7667" y="168028"/>
            <a:ext cx="3161299" cy="228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4675" y="2604435"/>
            <a:ext cx="3074291" cy="231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4675" y="5040842"/>
            <a:ext cx="3190302" cy="231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49834"/>
            <a:ext cx="1014971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09575" algn="l"/>
              </a:tabLst>
            </a:pP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Завдання досвіду:</a:t>
            </a:r>
            <a:endParaRPr kumimoji="0" lang="uk-UA" b="0" i="0" u="sng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  <a:tab pos="409575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Формувати навички соціокультурної компетенції під час урочної та позакласної роботи, інтегруючи всі чотири види мовленнєвої діяльності ( читання, письмо,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аудіювання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говоріння);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  <a:tab pos="409575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Розвивати комунікативні вміння і навички, забезпечувати учнів необхідною інформацією для реалізації спільної діяльності;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  <a:tab pos="409575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Створювати умови для підвищення рівня мотивації та заохочувати ліцеїстів до самопізнання,саморозвитку, самоорганізації, самоконтролю, а також толерантного ставлення до свого оточення, до культур інших країн;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  <a:tab pos="409575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Прививати інтерес до вивчення іноземних мов;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  <a:tab pos="409575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Сприяти емоційному та психологічному комфорту ліцеїстів.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8734" y="3637755"/>
            <a:ext cx="4872420" cy="375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3866169"/>
            <a:ext cx="493474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Принципи у роботі над дослідженням:</a:t>
            </a:r>
            <a:endParaRPr kumimoji="0" lang="uk-UA" b="0" i="0" u="sng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       принцип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мовленнєво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розумової діяльності;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       принцип індивідуалізації;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       принцип функціональності;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       принцип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ситуативності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5)       принцип новизни.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219834" y="459831"/>
            <a:ext cx="10001320" cy="373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Задля ефективної реалізації своєї методичної проблеми</a:t>
            </a:r>
            <a:r>
              <a:rPr kumimoji="0" lang="uk-UA" sz="2800" b="1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застосовую такі складові, без яких свою роботу вважаю неможливою, а саме: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uk-UA" sz="21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Використання інтерактивних технологій</a:t>
            </a:r>
            <a:endParaRPr lang="uk-UA" sz="21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uk-UA" sz="21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Робота з автентичними підручниками та текстами.</a:t>
            </a:r>
            <a:r>
              <a:rPr lang="uk-UA" sz="2100" b="1" dirty="0" smtClean="0">
                <a:solidFill>
                  <a:srgbClr val="FFC000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uk-UA" sz="21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Проектна робота</a:t>
            </a:r>
            <a:endParaRPr lang="uk-UA" sz="21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uk-UA" sz="21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Використання країнознавчих матеріалів</a:t>
            </a:r>
            <a:r>
              <a:rPr lang="uk-UA" sz="21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uk-UA" sz="2100" dirty="0" smtClean="0"/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uk-UA" sz="280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5553" y="3244846"/>
            <a:ext cx="407196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2130" y="1994681"/>
            <a:ext cx="3442678" cy="295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2130" y="4780763"/>
            <a:ext cx="3473935" cy="260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91800" y="3280565"/>
            <a:ext cx="27000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Типи уроків:</a:t>
            </a: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uk-UA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комбінований;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інтегрований;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урок-проект;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урок-віртуальна подорож;</a:t>
            </a:r>
            <a:endParaRPr lang="en-US" sz="3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uk-UA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усний журнал;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урок – гра;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урок – обговорення;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дискусія;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брифінг тощо.</a:t>
            </a:r>
            <a:endParaRPr lang="ru-RU" sz="32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3200" dirty="0" smtClean="0">
              <a:solidFill>
                <a:schemeClr val="tx2"/>
              </a:solidFill>
            </a:endParaRPr>
          </a:p>
        </p:txBody>
      </p:sp>
      <p:pic>
        <p:nvPicPr>
          <p:cNvPr id="7172" name="Picture 8" descr="PICT14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38609" y="336056"/>
            <a:ext cx="3828362" cy="2772463"/>
          </a:xfrm>
        </p:spPr>
      </p:pic>
      <p:pic>
        <p:nvPicPr>
          <p:cNvPr id="7173" name="Picture 9" descr="PICT140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38609" y="3444575"/>
            <a:ext cx="3741354" cy="386464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840140"/>
            <a:ext cx="9396889" cy="3864646"/>
          </a:xfrm>
          <a:ln>
            <a:noFill/>
          </a:ln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uk-UA" sz="31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Інтерактивні методи є надзвичайно ефективними інструментами формування соціокультурної компетенції. Саме тому застосовую їх досить часто у  своїй практиці.</a:t>
            </a:r>
            <a:br>
              <a:rPr lang="uk-UA" sz="31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300" dirty="0" smtClean="0">
                <a:solidFill>
                  <a:srgbClr val="FFC000"/>
                </a:solidFill>
              </a:rPr>
              <a:t/>
            </a:r>
            <a:br>
              <a:rPr lang="uk-UA" sz="2300" dirty="0" smtClean="0">
                <a:solidFill>
                  <a:srgbClr val="FFC000"/>
                </a:solidFill>
              </a:rPr>
            </a:br>
            <a:r>
              <a:rPr lang="uk-UA" sz="2300" dirty="0" smtClean="0">
                <a:solidFill>
                  <a:srgbClr val="FFC000"/>
                </a:solidFill>
                <a:effectLst/>
              </a:rPr>
              <a:t> </a:t>
            </a:r>
            <a:r>
              <a:rPr lang="uk-UA" sz="2300" b="1" u="sng" dirty="0" smtClean="0">
                <a:ln w="6350"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Наприклад:</a:t>
            </a:r>
            <a:br>
              <a:rPr lang="uk-UA" sz="2300" b="1" u="sng" dirty="0" smtClean="0">
                <a:ln w="6350"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300" dirty="0" smtClean="0">
                <a:ln w="6350"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300" dirty="0" smtClean="0">
                <a:ln w="6350"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300" dirty="0" smtClean="0">
                <a:ln w="6350"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- Мозковий штурм </a:t>
            </a:r>
            <a:br>
              <a:rPr lang="uk-UA" sz="2300" dirty="0" smtClean="0">
                <a:ln w="6350"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300" dirty="0" smtClean="0">
                <a:ln w="6350"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- Рольова гра</a:t>
            </a:r>
            <a:br>
              <a:rPr lang="uk-UA" sz="2300" dirty="0" smtClean="0">
                <a:ln w="6350"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300" dirty="0" smtClean="0">
                <a:ln w="6350"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- Дискусія або круглий стіл</a:t>
            </a:r>
            <a:br>
              <a:rPr lang="uk-UA" sz="2300" dirty="0" smtClean="0">
                <a:ln w="6350"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300" dirty="0" smtClean="0">
                <a:ln w="6350"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 - «Прес»,</a:t>
            </a:r>
            <a:br>
              <a:rPr lang="uk-UA" sz="2300" dirty="0" smtClean="0">
                <a:ln w="6350"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300" dirty="0" smtClean="0">
                <a:ln w="6350"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-  «Акваріум»</a:t>
            </a:r>
            <a:br>
              <a:rPr lang="uk-UA" sz="2300" dirty="0" smtClean="0">
                <a:ln w="6350"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300" dirty="0" smtClean="0">
                <a:ln w="6350"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 - «Ажурна пилка»</a:t>
            </a:r>
            <a:br>
              <a:rPr lang="uk-UA" sz="2300" dirty="0" smtClean="0">
                <a:ln w="6350"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300" dirty="0" smtClean="0">
                <a:ln w="6350"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 - Метод аналізу</a:t>
            </a:r>
            <a:br>
              <a:rPr lang="uk-UA" sz="2300" dirty="0" smtClean="0">
                <a:ln w="6350"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300" dirty="0" smtClean="0">
                <a:ln w="6350"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 - Семінар</a:t>
            </a:r>
            <a:br>
              <a:rPr lang="uk-UA" sz="2300" dirty="0" smtClean="0">
                <a:ln w="6350"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300" dirty="0" smtClean="0">
                <a:ln w="6350"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 - Імітація  тощо</a:t>
            </a:r>
            <a:r>
              <a:rPr lang="uk-UA" sz="2300" dirty="0" smtClean="0">
                <a:ln w="6350">
                  <a:noFill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300" dirty="0">
              <a:ln w="6350">
                <a:noFill/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7305" y="3948660"/>
            <a:ext cx="6389667" cy="346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0450" y="1344225"/>
            <a:ext cx="3380632" cy="252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4676" y="1512253"/>
            <a:ext cx="2312088" cy="243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22050" y="-168029"/>
            <a:ext cx="9396889" cy="1519767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z="4500" b="1" u="sng" dirty="0" smtClean="0">
                <a:latin typeface="Times New Roman" pitchFamily="18" charset="0"/>
                <a:cs typeface="Times New Roman" pitchFamily="18" charset="0"/>
              </a:rPr>
              <a:t>Робота з </a:t>
            </a:r>
            <a:r>
              <a:rPr lang="ru-RU" sz="4500" b="1" u="sng" dirty="0" err="1" smtClean="0">
                <a:latin typeface="Times New Roman" pitchFamily="18" charset="0"/>
                <a:cs typeface="Times New Roman" pitchFamily="18" charset="0"/>
              </a:rPr>
              <a:t>автентичними</a:t>
            </a:r>
            <a:r>
              <a:rPr lang="ru-RU" sz="45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u="sng" dirty="0" err="1" smtClean="0">
                <a:latin typeface="Times New Roman" pitchFamily="18" charset="0"/>
                <a:cs typeface="Times New Roman" pitchFamily="18" charset="0"/>
              </a:rPr>
              <a:t>підручниками</a:t>
            </a:r>
            <a:r>
              <a:rPr lang="ru-RU" sz="4500" b="1" u="sng" dirty="0" smtClean="0">
                <a:latin typeface="Times New Roman" pitchFamily="18" charset="0"/>
                <a:cs typeface="Times New Roman" pitchFamily="18" charset="0"/>
              </a:rPr>
              <a:t> та текстами</a:t>
            </a:r>
          </a:p>
        </p:txBody>
      </p:sp>
      <p:pic>
        <p:nvPicPr>
          <p:cNvPr id="9219" name="Місце для вмісту 7" descr="IMG_20151010_14071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03569" y="1512253"/>
            <a:ext cx="4203586" cy="2772463"/>
          </a:xfrm>
        </p:spPr>
      </p:pic>
      <p:sp>
        <p:nvSpPr>
          <p:cNvPr id="7" name="Місце для вмісту 6"/>
          <p:cNvSpPr>
            <a:spLocks noGrp="1"/>
          </p:cNvSpPr>
          <p:nvPr>
            <p:ph sz="quarter" idx="2"/>
          </p:nvPr>
        </p:nvSpPr>
        <p:spPr>
          <a:xfrm>
            <a:off x="522050" y="1280301"/>
            <a:ext cx="4611436" cy="628096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Автентичні тексти – це основа формування соціокультурної  компетенції учнів середньої та старшої школи. Оскільки вказана вище компетенція поділяється на країнознавчу і лінгвокраїнознавчу, ліцеїсти мають здобути відповідні знання з історії, географії, культури Німеччини та німецькомовних країн. А також оволодіти особливостями вербальної та невербальної поведінки носіїв мови  у різного роду ситуаціях. 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1800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Використовую наступні типи текстів:</a:t>
            </a:r>
          </a:p>
          <a:p>
            <a:pPr>
              <a:defRPr/>
            </a:pPr>
            <a:r>
              <a:rPr 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Усні: публічні оголошення, інструкції, лекції, презентації, випуски новин, розваги (тексти пісень, драма, шоу), спортивні коментарі, публічні дебати, телефонні розмови тощо.</a:t>
            </a:r>
          </a:p>
          <a:p>
            <a:pPr>
              <a:defRPr/>
            </a:pPr>
            <a:r>
              <a:rPr 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Письмові: книги, ілюстративні матеріали, газети, журнали, брошури, листівки, рекламні матеріали, листи, словники тощо.</a:t>
            </a:r>
            <a:endParaRPr lang="uk-UA" sz="1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3569" y="4368730"/>
            <a:ext cx="4268842" cy="297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780525" y="396255"/>
            <a:ext cx="8715494" cy="6624735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r>
              <a:rPr lang="uk-UA" sz="2700" dirty="0" smtClean="0">
                <a:latin typeface="Cambria" pitchFamily="18" charset="0"/>
              </a:rPr>
              <a:t>“ </a:t>
            </a:r>
            <a:r>
              <a:rPr lang="uk-UA" sz="3200" dirty="0" smtClean="0">
                <a:latin typeface="Cambria" pitchFamily="18" charset="0"/>
              </a:rPr>
              <a:t>Далеко   </a:t>
            </a:r>
            <a:r>
              <a:rPr lang="uk-UA" sz="3200" dirty="0">
                <a:latin typeface="Cambria" pitchFamily="18" charset="0"/>
              </a:rPr>
              <a:t>не   кожен   стане  </a:t>
            </a:r>
            <a:r>
              <a:rPr lang="uk-UA" sz="3200" dirty="0" smtClean="0">
                <a:latin typeface="Cambria" pitchFamily="18" charset="0"/>
              </a:rPr>
              <a:t>вченим, </a:t>
            </a:r>
            <a:r>
              <a:rPr lang="uk-UA" sz="3200" dirty="0">
                <a:latin typeface="Cambria" pitchFamily="18" charset="0"/>
              </a:rPr>
              <a:t>п</a:t>
            </a:r>
            <a:r>
              <a:rPr lang="uk-UA" sz="3200" dirty="0" smtClean="0">
                <a:latin typeface="Cambria" pitchFamily="18" charset="0"/>
              </a:rPr>
              <a:t>исьменником</a:t>
            </a:r>
            <a:r>
              <a:rPr lang="uk-UA" sz="3200" dirty="0">
                <a:latin typeface="Cambria" pitchFamily="18" charset="0"/>
              </a:rPr>
              <a:t>, </a:t>
            </a:r>
            <a:r>
              <a:rPr lang="uk-UA" sz="3200" dirty="0" smtClean="0">
                <a:latin typeface="Cambria" pitchFamily="18" charset="0"/>
              </a:rPr>
              <a:t>артистом… Далеко </a:t>
            </a:r>
            <a:r>
              <a:rPr lang="uk-UA" sz="3200" dirty="0">
                <a:latin typeface="Cambria" pitchFamily="18" charset="0"/>
              </a:rPr>
              <a:t>не кожному судилося винайти порох  або велосипед,  але майстром своєї справи має   стати   кожен… ”</a:t>
            </a:r>
          </a:p>
          <a:p>
            <a:pPr algn="ctr"/>
            <a:r>
              <a:rPr lang="uk-UA" sz="3200" dirty="0">
                <a:latin typeface="Cambria" pitchFamily="18" charset="0"/>
              </a:rPr>
              <a:t> </a:t>
            </a:r>
          </a:p>
          <a:p>
            <a:pPr algn="ctr"/>
            <a:r>
              <a:rPr lang="uk-UA" sz="2700" dirty="0">
                <a:latin typeface="Cambria" pitchFamily="18" charset="0"/>
              </a:rPr>
              <a:t>                                           В. Сухомлинський</a:t>
            </a:r>
            <a:endParaRPr lang="ru-RU" sz="2700" dirty="0"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306388"/>
            <a:ext cx="9396413" cy="1260475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uk-UA" sz="4500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Використання країнознавчих матеріалів :</a:t>
            </a:r>
            <a:endParaRPr lang="ru-RU" sz="4500" u="sng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12"/>
          <p:cNvSpPr>
            <a:spLocks noChangeArrowheads="1"/>
          </p:cNvSpPr>
          <p:nvPr/>
        </p:nvSpPr>
        <p:spPr bwMode="auto">
          <a:xfrm>
            <a:off x="348033" y="1610269"/>
            <a:ext cx="4785453" cy="612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70" tIns="51435" rIns="102870" bIns="51435">
            <a:spAutoFit/>
          </a:bodyPr>
          <a:lstStyle/>
          <a:p>
            <a:r>
              <a:rPr lang="uk-UA" sz="2300" b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 заняттях:</a:t>
            </a:r>
          </a:p>
          <a:p>
            <a:r>
              <a:rPr lang="de-DE" sz="23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Sport in unserem Leben.</a:t>
            </a:r>
            <a:r>
              <a:rPr lang="uk-UA" sz="23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3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Kommunikationsmittel.</a:t>
            </a:r>
          </a:p>
          <a:p>
            <a:r>
              <a:rPr lang="de-DE" sz="23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Musik. Literatur. Unsere Natur usw</a:t>
            </a:r>
            <a:r>
              <a:rPr lang="de-DE" sz="2300" b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sz="2300" b="1" u="sn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300" b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позакласній роботі:</a:t>
            </a:r>
          </a:p>
          <a:p>
            <a:r>
              <a:rPr lang="uk-UA" sz="23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Дні </a:t>
            </a:r>
            <a:r>
              <a:rPr lang="uk-UA" sz="23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Євросоюзу.</a:t>
            </a:r>
            <a:endParaRPr lang="uk-UA" sz="23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3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Конкурси.</a:t>
            </a:r>
            <a:endParaRPr lang="de-DE" sz="23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3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Майстер – класи.</a:t>
            </a:r>
          </a:p>
          <a:p>
            <a:r>
              <a:rPr lang="uk-UA" sz="2300" b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Проектні роботи:</a:t>
            </a:r>
          </a:p>
          <a:p>
            <a:r>
              <a:rPr lang="uk-UA" sz="23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Країни ЄС.</a:t>
            </a:r>
          </a:p>
          <a:p>
            <a:r>
              <a:rPr lang="uk-UA" sz="23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Берлін. Німецькомовні країни.</a:t>
            </a:r>
          </a:p>
          <a:p>
            <a:r>
              <a:rPr lang="uk-UA" sz="23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Презентації до модулів підручників ”</a:t>
            </a:r>
            <a:r>
              <a:rPr lang="en-US" sz="23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Aspekte</a:t>
            </a:r>
            <a:r>
              <a:rPr lang="uk-UA" sz="23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3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“Hallo, </a:t>
            </a:r>
            <a:r>
              <a:rPr lang="en-US" sz="23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Freunde</a:t>
            </a:r>
            <a:r>
              <a:rPr lang="en-US" sz="23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!”</a:t>
            </a:r>
            <a:endParaRPr lang="uk-UA" sz="23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300" dirty="0">
              <a:solidFill>
                <a:srgbClr val="FFC000"/>
              </a:solidFill>
            </a:endParaRPr>
          </a:p>
          <a:p>
            <a:endParaRPr lang="uk-UA" sz="2300" dirty="0">
              <a:solidFill>
                <a:schemeClr val="tx2"/>
              </a:solidFill>
            </a:endParaRPr>
          </a:p>
          <a:p>
            <a:endParaRPr lang="ru-RU" sz="2300" dirty="0">
              <a:solidFill>
                <a:schemeClr val="tx2"/>
              </a:solidFill>
            </a:endParaRPr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643" y="1008169"/>
            <a:ext cx="3491205" cy="407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3651" y="5208871"/>
            <a:ext cx="3340754" cy="213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4346" y="3108520"/>
            <a:ext cx="3483955" cy="213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/>
      <p:bldP spid="79876" grpId="1"/>
      <p:bldP spid="79876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ОЛексюк\ФОТКИ\Eurotage\Фото03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8445" y="3360561"/>
            <a:ext cx="5612031" cy="42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G:\ОЛексюк\ФОТКИ\Eurotage\Фото03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5453" y="252042"/>
            <a:ext cx="5481519" cy="336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22050" y="306302"/>
            <a:ext cx="4176395" cy="6498835"/>
          </a:xfrm>
          <a:ln>
            <a:noFill/>
          </a:ln>
        </p:spPr>
        <p:txBody>
          <a:bodyPr>
            <a:noAutofit/>
          </a:bodyPr>
          <a:lstStyle/>
          <a:p>
            <a:pPr fontAlgn="t">
              <a:defRPr/>
            </a:pPr>
            <a:r>
              <a:rPr lang="uk-UA" sz="2800" b="1" dirty="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проектній роботі</a:t>
            </a:r>
            <a:br>
              <a:rPr lang="uk-UA" sz="2800" b="1" dirty="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застосовую таку типологію проектів:</a:t>
            </a:r>
            <a:br>
              <a:rPr lang="uk-UA" sz="2800" b="1" dirty="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n w="6350">
                  <a:noFill/>
                </a:ln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sz="2000" dirty="0" smtClean="0">
                <a:ln w="6350">
                  <a:noFill/>
                </a:ln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000" b="1" dirty="0" smtClean="0">
                <a:ln w="6350">
                  <a:noFill/>
                </a:ln>
                <a:solidFill>
                  <a:srgbClr val="FFC91D"/>
                </a:solidFill>
                <a:effectLst/>
              </a:rPr>
              <a:t>- </a:t>
            </a:r>
            <a:r>
              <a:rPr lang="uk-UA" sz="2000" b="1" dirty="0" smtClean="0">
                <a:ln w="6350">
                  <a:noFill/>
                </a:ln>
                <a:solidFill>
                  <a:srgbClr val="FFC91D"/>
                </a:solidFill>
                <a:effectLst/>
                <a:latin typeface="Times New Roman" pitchFamily="18" charset="0"/>
                <a:cs typeface="Times New Roman" pitchFamily="18" charset="0"/>
              </a:rPr>
              <a:t>Практико – орієнтовний («</a:t>
            </a:r>
            <a:r>
              <a:rPr lang="de-DE" sz="2000" b="1" dirty="0" smtClean="0">
                <a:ln w="6350">
                  <a:noFill/>
                </a:ln>
                <a:solidFill>
                  <a:srgbClr val="FFC91D"/>
                </a:solidFill>
                <a:effectLst/>
                <a:latin typeface="Times New Roman" pitchFamily="18" charset="0"/>
                <a:cs typeface="Times New Roman" pitchFamily="18" charset="0"/>
              </a:rPr>
              <a:t>Wir helfen unserer Natur</a:t>
            </a:r>
            <a:r>
              <a:rPr lang="uk-UA" sz="2000" b="1" dirty="0" smtClean="0">
                <a:ln w="6350">
                  <a:noFill/>
                </a:ln>
                <a:solidFill>
                  <a:srgbClr val="FFC91D"/>
                </a:solidFill>
                <a:effectLst/>
                <a:latin typeface="Times New Roman" pitchFamily="18" charset="0"/>
                <a:cs typeface="Times New Roman" pitchFamily="18" charset="0"/>
              </a:rPr>
              <a:t>»);</a:t>
            </a:r>
            <a:br>
              <a:rPr lang="uk-UA" sz="2000" b="1" dirty="0" smtClean="0">
                <a:ln w="6350">
                  <a:noFill/>
                </a:ln>
                <a:solidFill>
                  <a:srgbClr val="FFC91D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n w="6350">
                  <a:noFill/>
                </a:ln>
                <a:solidFill>
                  <a:srgbClr val="FFC91D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ln w="6350">
                  <a:noFill/>
                </a:ln>
                <a:solidFill>
                  <a:srgbClr val="FFC91D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n w="6350">
                  <a:noFill/>
                </a:ln>
                <a:solidFill>
                  <a:srgbClr val="FFC91D"/>
                </a:solidFill>
                <a:effectLst/>
                <a:latin typeface="Times New Roman" pitchFamily="18" charset="0"/>
                <a:cs typeface="Times New Roman" pitchFamily="18" charset="0"/>
              </a:rPr>
              <a:t>- Дослідницький («</a:t>
            </a:r>
            <a:r>
              <a:rPr lang="de-DE" sz="2000" b="1" dirty="0" smtClean="0">
                <a:ln w="6350">
                  <a:noFill/>
                </a:ln>
                <a:solidFill>
                  <a:srgbClr val="FFC91D"/>
                </a:solidFill>
                <a:effectLst/>
                <a:latin typeface="Times New Roman" pitchFamily="18" charset="0"/>
                <a:cs typeface="Times New Roman" pitchFamily="18" charset="0"/>
              </a:rPr>
              <a:t>Die berühmteste Persönlichkeiten der deutschen Literatur</a:t>
            </a:r>
            <a:r>
              <a:rPr lang="uk-UA" sz="2000" b="1" dirty="0" smtClean="0">
                <a:ln w="6350">
                  <a:noFill/>
                </a:ln>
                <a:solidFill>
                  <a:srgbClr val="FFC91D"/>
                </a:solidFill>
                <a:effectLst/>
                <a:latin typeface="Times New Roman" pitchFamily="18" charset="0"/>
                <a:cs typeface="Times New Roman" pitchFamily="18" charset="0"/>
              </a:rPr>
              <a:t>»);</a:t>
            </a:r>
            <a:br>
              <a:rPr lang="uk-UA" sz="2000" b="1" dirty="0" smtClean="0">
                <a:ln w="6350">
                  <a:noFill/>
                </a:ln>
                <a:solidFill>
                  <a:srgbClr val="FFC91D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n w="6350">
                  <a:noFill/>
                </a:ln>
                <a:solidFill>
                  <a:srgbClr val="FFC91D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ln w="6350">
                  <a:noFill/>
                </a:ln>
                <a:solidFill>
                  <a:srgbClr val="FFC91D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n w="6350">
                  <a:noFill/>
                </a:ln>
                <a:solidFill>
                  <a:srgbClr val="FFC91D"/>
                </a:solidFill>
                <a:effectLst/>
                <a:latin typeface="Times New Roman" pitchFamily="18" charset="0"/>
                <a:cs typeface="Times New Roman" pitchFamily="18" charset="0"/>
              </a:rPr>
              <a:t>- Інформаційний («Талановиті люди на шляху до успіху»);</a:t>
            </a:r>
            <a:br>
              <a:rPr lang="uk-UA" sz="2000" b="1" dirty="0" smtClean="0">
                <a:ln w="6350">
                  <a:noFill/>
                </a:ln>
                <a:solidFill>
                  <a:srgbClr val="FFC91D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n w="6350">
                  <a:noFill/>
                </a:ln>
                <a:solidFill>
                  <a:srgbClr val="FFC91D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ln w="6350">
                  <a:noFill/>
                </a:ln>
                <a:solidFill>
                  <a:srgbClr val="FFC91D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n w="6350">
                  <a:noFill/>
                </a:ln>
                <a:solidFill>
                  <a:srgbClr val="FFC91D"/>
                </a:solidFill>
                <a:effectLst/>
                <a:latin typeface="Times New Roman" pitchFamily="18" charset="0"/>
                <a:cs typeface="Times New Roman" pitchFamily="18" charset="0"/>
              </a:rPr>
              <a:t>- Рольовий («</a:t>
            </a:r>
            <a:r>
              <a:rPr lang="de-DE" sz="2000" b="1" dirty="0" smtClean="0">
                <a:ln w="6350">
                  <a:noFill/>
                </a:ln>
                <a:solidFill>
                  <a:srgbClr val="FFC91D"/>
                </a:solidFill>
                <a:effectLst/>
                <a:latin typeface="Times New Roman" pitchFamily="18" charset="0"/>
                <a:cs typeface="Times New Roman" pitchFamily="18" charset="0"/>
              </a:rPr>
              <a:t>Berufswelt</a:t>
            </a:r>
            <a:r>
              <a:rPr lang="uk-UA" sz="2000" b="1" dirty="0" smtClean="0">
                <a:ln w="6350">
                  <a:noFill/>
                </a:ln>
                <a:solidFill>
                  <a:srgbClr val="FFC91D"/>
                </a:solidFill>
                <a:effectLst/>
                <a:latin typeface="Times New Roman" pitchFamily="18" charset="0"/>
                <a:cs typeface="Times New Roman" pitchFamily="18" charset="0"/>
              </a:rPr>
              <a:t>»);</a:t>
            </a:r>
            <a:br>
              <a:rPr lang="uk-UA" sz="2000" b="1" dirty="0" smtClean="0">
                <a:ln w="6350">
                  <a:noFill/>
                </a:ln>
                <a:solidFill>
                  <a:srgbClr val="FFC91D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n w="6350">
                  <a:noFill/>
                </a:ln>
                <a:solidFill>
                  <a:srgbClr val="FFC91D"/>
                </a:solidFill>
                <a:effectLst/>
                <a:latin typeface="Times New Roman" pitchFamily="18" charset="0"/>
                <a:cs typeface="Times New Roman" pitchFamily="18" charset="0"/>
              </a:rPr>
              <a:t>Творчий («Моя золота поличка»).</a:t>
            </a:r>
            <a:r>
              <a:rPr lang="uk-UA" sz="4000" b="1" dirty="0" smtClean="0">
                <a:ln w="6350">
                  <a:noFill/>
                </a:ln>
                <a:solidFill>
                  <a:srgbClr val="FFC91D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dirty="0" smtClean="0">
                <a:ln w="6350">
                  <a:noFill/>
                </a:ln>
                <a:solidFill>
                  <a:srgbClr val="FFC91D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uk-UA" sz="4000" b="1" dirty="0">
              <a:ln w="6350">
                <a:noFill/>
              </a:ln>
              <a:solidFill>
                <a:srgbClr val="FFC91D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18939" cy="92311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2800" b="1" u="sng" dirty="0" smtClean="0">
                <a:latin typeface="Times New Roman" pitchFamily="18" charset="0"/>
                <a:cs typeface="Times New Roman" pitchFamily="18" charset="0"/>
              </a:rPr>
              <a:t>Позакласна робота</a:t>
            </a:r>
            <a:endParaRPr lang="ru-RU" sz="28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174016" y="1344225"/>
            <a:ext cx="4350412" cy="5544926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uk-UA" sz="27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виставки стінгазет;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uk-UA" sz="27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конкурси читців поезії;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uk-UA" sz="27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виставки - конкурси проектів;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uk-UA" sz="27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відзначення днів Європи;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ru-RU" sz="27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вікторина країнознавчого характеру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27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« Німецькомовний світ: що це є для тебе</a:t>
            </a:r>
            <a:r>
              <a:rPr lang="ru-RU" sz="27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?»;</a:t>
            </a:r>
            <a:endParaRPr lang="ru-RU" sz="27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ru-RU" sz="27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Кулінарний</a:t>
            </a:r>
            <a:r>
              <a:rPr lang="ru-RU" sz="27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майстер</a:t>
            </a:r>
            <a:r>
              <a:rPr lang="ru-RU" sz="27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7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клас</a:t>
            </a:r>
            <a:r>
              <a:rPr lang="ru-RU" sz="27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« Кухня </a:t>
            </a:r>
            <a:r>
              <a:rPr lang="ru-RU" sz="27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27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27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7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ru-RU" sz="27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Різдвяна</a:t>
            </a:r>
            <a:r>
              <a:rPr lang="ru-RU" sz="27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пошта</a:t>
            </a:r>
            <a:r>
              <a:rPr lang="ru-RU" sz="27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7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ru-RU" sz="27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Квест </a:t>
            </a:r>
            <a:r>
              <a:rPr lang="de-DE" sz="27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de-DE" sz="27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Stadtpl</a:t>
            </a:r>
            <a:r>
              <a:rPr lang="uk-UA" sz="27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de-DE" sz="27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n“</a:t>
            </a:r>
            <a:r>
              <a:rPr lang="uk-UA" sz="27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тощо.</a:t>
            </a:r>
            <a:endParaRPr lang="ru-RU" sz="27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12" descr="http://img8.werkenntwen.de/media/ba8969230572e3335877d7d1ac23b8eab6020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3502" y="4852201"/>
            <a:ext cx="3880929" cy="252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5494" y="2709061"/>
            <a:ext cx="3604739" cy="298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4940" y="208731"/>
            <a:ext cx="3728430" cy="279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6388"/>
            <a:ext cx="9396413" cy="1260475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uk-UA" sz="3600" b="1" u="sng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Позакласна робота.</a:t>
            </a:r>
            <a:br>
              <a:rPr lang="uk-UA" sz="3600" b="1" u="sng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600" b="1" u="sng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Відзначення </a:t>
            </a:r>
            <a:br>
              <a:rPr lang="uk-UA" sz="3600" b="1" u="sng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600" b="1" u="sng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днів Європи</a:t>
            </a:r>
            <a:endParaRPr lang="ru-RU" sz="3600" b="1" u="sng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7" descr="Изображение 02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47850"/>
            <a:ext cx="4437063" cy="2857500"/>
          </a:xfrm>
        </p:spPr>
      </p:pic>
      <p:sp>
        <p:nvSpPr>
          <p:cNvPr id="993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789488"/>
            <a:ext cx="3914775" cy="2771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uk-UA" b="1" i="1" dirty="0" smtClean="0">
                <a:solidFill>
                  <a:schemeClr val="tx2"/>
                </a:solidFill>
              </a:rPr>
              <a:t/>
            </a:r>
            <a:br>
              <a:rPr lang="uk-UA" b="1" i="1" dirty="0" smtClean="0">
                <a:solidFill>
                  <a:schemeClr val="tx2"/>
                </a:solidFill>
              </a:rPr>
            </a:br>
            <a:endParaRPr lang="ru-RU" b="1" i="1" dirty="0" smtClean="0"/>
          </a:p>
        </p:txBody>
      </p:sp>
      <p:pic>
        <p:nvPicPr>
          <p:cNvPr id="14341" name="Picture 10" descr="Изображение 02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41988" y="252413"/>
            <a:ext cx="4699000" cy="3108325"/>
          </a:xfrm>
        </p:spPr>
      </p:pic>
      <p:pic>
        <p:nvPicPr>
          <p:cNvPr id="1536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6395" y="3444576"/>
            <a:ext cx="6068824" cy="398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2"/>
          <p:cNvPicPr>
            <a:picLocks noChangeAspect="1"/>
          </p:cNvPicPr>
          <p:nvPr/>
        </p:nvPicPr>
        <p:blipFill>
          <a:blip r:embed="rId5" cstate="print"/>
          <a:srcRect t="7849"/>
          <a:stretch>
            <a:fillRect/>
          </a:stretch>
        </p:blipFill>
        <p:spPr bwMode="auto">
          <a:xfrm>
            <a:off x="219834" y="4709325"/>
            <a:ext cx="3926247" cy="262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  <p:bldP spid="99330" grpId="1"/>
      <p:bldP spid="99330" grpId="2"/>
      <p:bldP spid="99331" grpId="0" build="p"/>
      <p:bldP spid="99331" grpId="1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8731"/>
            <a:ext cx="9918939" cy="1071571"/>
          </a:xfrm>
        </p:spPr>
        <p:txBody>
          <a:bodyPr/>
          <a:lstStyle/>
          <a:p>
            <a:pPr algn="l" eaLnBrk="1" hangingPunct="1">
              <a:defRPr/>
            </a:pPr>
            <a:r>
              <a:rPr lang="uk-UA" b="1" u="sng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Методична робота</a:t>
            </a:r>
            <a:endParaRPr lang="ru-RU" b="1" u="sng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44225"/>
            <a:ext cx="5363370" cy="5415405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uk-UA" sz="23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участь у засіданнях методичної комісії  філологічних дисциплін ліцею та виступ з доповідями на районних семінарах учителів німецької мови;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uk-UA" sz="23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наставництво у Школі Молодого вчителя;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uk-UA" sz="23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систематизація і обґрунтування науково – методичного дослідження у методичних рекомендаціях;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ru-RU" sz="23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робота над методичними розробками уроків та позакласних заходів, участь в укладанні  науково – методичного вісника ліцею  (</a:t>
            </a:r>
            <a:r>
              <a:rPr lang="ru-RU" sz="23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щороку</a:t>
            </a:r>
            <a:r>
              <a:rPr lang="ru-RU" sz="23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sz="23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ru-RU" sz="23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участь у </a:t>
            </a:r>
            <a:r>
              <a:rPr lang="ru-RU" sz="23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Веукраїнській</a:t>
            </a:r>
            <a:r>
              <a:rPr lang="ru-RU" sz="23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конференції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ru-RU" sz="23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 Психолого – </a:t>
            </a:r>
            <a:r>
              <a:rPr lang="ru-RU" sz="23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педагогічний</a:t>
            </a:r>
            <a:r>
              <a:rPr lang="ru-RU" sz="23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супровід</a:t>
            </a:r>
            <a:r>
              <a:rPr lang="ru-RU" sz="23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обдарованої</a:t>
            </a:r>
            <a:r>
              <a:rPr lang="ru-RU" sz="23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дитини» ( </a:t>
            </a:r>
            <a:r>
              <a:rPr lang="ru-RU" sz="23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квітень</a:t>
            </a:r>
            <a:r>
              <a:rPr lang="ru-RU" sz="23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2016р).</a:t>
            </a:r>
          </a:p>
        </p:txBody>
      </p:sp>
      <p:pic>
        <p:nvPicPr>
          <p:cNvPr id="17412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35006" y="2208995"/>
            <a:ext cx="3505982" cy="2643206"/>
          </a:xfrm>
          <a:noFill/>
        </p:spPr>
      </p:pic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4245" y="4852201"/>
            <a:ext cx="3486743" cy="270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5006" y="0"/>
            <a:ext cx="3505982" cy="256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sz="4100" b="1" dirty="0" smtClean="0">
                <a:latin typeface="Times New Roman" pitchFamily="18" charset="0"/>
                <a:cs typeface="Times New Roman" pitchFamily="18" charset="0"/>
              </a:rPr>
              <a:t>Участь в Авторській творчій майстерні учителів німецької мови</a:t>
            </a:r>
            <a:br>
              <a:rPr lang="uk-UA" sz="4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100" b="1" dirty="0" smtClean="0">
                <a:latin typeface="Times New Roman" pitchFamily="18" charset="0"/>
                <a:cs typeface="Times New Roman" pitchFamily="18" charset="0"/>
              </a:rPr>
              <a:t>( квітень – жовтень 2015 р.).</a:t>
            </a:r>
            <a:endParaRPr lang="uk-UA" sz="4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017" y="1994681"/>
            <a:ext cx="10092955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148396" y="280169"/>
            <a:ext cx="6572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Свої розробки і досягнення публікую на шпальтах районного тижневика «Діалог», альманаху «</a:t>
            </a:r>
            <a:r>
              <a:rPr lang="uk-UA" sz="24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Ліцейні</a:t>
            </a:r>
            <a:r>
              <a:rPr 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горизонти», та на власному </a:t>
            </a:r>
            <a:r>
              <a:rPr lang="de-DE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диску. Є дописувачкою форуму учителів видавничої групи « Основа» ( про що отримала у грудні 2015 року  відповідний сертифікат). </a:t>
            </a:r>
            <a:endParaRPr lang="uk-UA" sz="2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scontent.xx.fbcdn.net/v/t31.0-0/p480x480/16804139_691928394323050_1031311666018553034_o.jpg?oh=9f4767d57449cf7af8e32e4cbf27b967&amp;oe=598FF39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2196" y="208731"/>
            <a:ext cx="2928958" cy="2786082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" y="2622154"/>
            <a:ext cx="60777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є активним </a:t>
            </a:r>
            <a:r>
              <a:rPr kumimoji="0" lang="uk-UA" sz="24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інтернет</a:t>
            </a: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користувачем, активну участь беру у спільнотах учителів,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також таких групах, як «</a:t>
            </a:r>
            <a:r>
              <a:rPr kumimoji="0" lang="de-DE" sz="24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Deutsche Sprache</a:t>
            </a: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kumimoji="0" lang="de-DE" sz="24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Deutsch lernen und noch mehr</a:t>
            </a: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 </a:t>
            </a:r>
            <a:r>
              <a:rPr kumimoji="0" lang="de-DE" sz="24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Ich mag Deutsch</a:t>
            </a: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kumimoji="0" lang="de-DE" sz="24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Alles zum Deutschlernen</a:t>
            </a: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kumimoji="0" lang="de-DE" sz="24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Deutsch verbindet</a:t>
            </a: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kumimoji="0" lang="de-DE" sz="24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Sprechen Sie hier</a:t>
            </a: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тощо. </a:t>
            </a:r>
            <a:endParaRPr kumimoji="0" lang="uk-UA" sz="240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834" y="5280829"/>
            <a:ext cx="5897010" cy="207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&amp;Scy;&amp;vcy;&amp;iukcy;&amp;tcy;&amp;lcy;&amp;icy;&amp;ncy;&amp;acy; &amp;vcy;&amp;iukcy;&amp;dcy; Alles zum Deutschlernen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7750" y="5280829"/>
            <a:ext cx="4143404" cy="2081984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68383" y="2994813"/>
            <a:ext cx="2962304" cy="222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62710" y="423045"/>
            <a:ext cx="528641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Беру активну участь у заходах, які проводить Гете – Інститут в Україні. </a:t>
            </a:r>
          </a:p>
          <a:p>
            <a:r>
              <a:rPr lang="uk-UA" sz="2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 жовтні 2013 та листопаді 2016 року була слухачкою курсів під егідою Гете – Інституту</a:t>
            </a:r>
            <a:r>
              <a:rPr lang="de-DE" sz="2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та отримала відповідні сертифікати.</a:t>
            </a:r>
          </a:p>
          <a:p>
            <a:r>
              <a:rPr lang="uk-UA" sz="2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Два роки поспіль успішно брала участь в розіграші комплектів підручників та таблиць. </a:t>
            </a:r>
          </a:p>
          <a:p>
            <a:r>
              <a:rPr lang="uk-UA" sz="2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 даний момент є учасницею проекту «Ігри на уроці німецької мови» (школа – учасник бере набори ігор в користування терміном 2 місяці), а також на даний момент наш ліцей отримав  набір плакатів «</a:t>
            </a:r>
            <a:r>
              <a:rPr lang="de-DE" sz="2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Jugend in Deutschland</a:t>
            </a:r>
            <a:r>
              <a:rPr lang="uk-UA" sz="2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» для організації виставки та проведення занять. </a:t>
            </a:r>
            <a:endParaRPr lang="uk-UA" sz="2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3155" y="208731"/>
            <a:ext cx="36780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6749" y="2851937"/>
            <a:ext cx="414423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6576" y="4780763"/>
            <a:ext cx="2251863" cy="2566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9122" y="4352135"/>
            <a:ext cx="2207376" cy="294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4"/>
            <a:ext cx="3504396" cy="426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0296" y="208731"/>
            <a:ext cx="3238498" cy="426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0560" y="4209259"/>
            <a:ext cx="4514247" cy="317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6444" y="208731"/>
            <a:ext cx="319515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272" y="4209259"/>
            <a:ext cx="5429288" cy="317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0"/>
            <a:ext cx="9396889" cy="1176196"/>
          </a:xfrm>
        </p:spPr>
        <p:txBody>
          <a:bodyPr/>
          <a:lstStyle/>
          <a:p>
            <a:pPr>
              <a:defRPr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Мої публікації</a:t>
            </a:r>
            <a:endParaRPr lang="uk-UA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22050" y="1344225"/>
            <a:ext cx="9396889" cy="588098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Олексюк Т.І. Weihnachten in Deutschland</a:t>
            </a:r>
            <a:r>
              <a:rPr lang="de-DE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Методична розробка уроку з німецької мови. 8 клас. - Інформаційно-методичний вісник. Випуск 33/ Упорядники: Мельник Т.М., завідуюча м/к філологічних дисциплін, Трачук В.М., заступник директора з НМР. – Кременецький ліцей імені У.Самчука. – 2012. – 51 с.</a:t>
            </a:r>
          </a:p>
          <a:p>
            <a:pPr>
              <a:defRPr/>
            </a:pPr>
            <a:r>
              <a:rPr 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Олексюк Т.І., Мельник Т.А. </a:t>
            </a:r>
            <a:r>
              <a:rPr lang="de-DE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de-DE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Goethe</a:t>
            </a:r>
            <a:r>
              <a:rPr 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de-DE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Schriftsteller</a:t>
            </a:r>
            <a:r>
              <a:rPr 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Dichter</a:t>
            </a:r>
            <a:r>
              <a:rPr 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Maler</a:t>
            </a:r>
            <a:r>
              <a:rPr 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(Й. Гете: письменник, художник, поет). Методична розробка інтегрованого уроку з  німецької мови та зарубіжної літератури. 9 клас. – Кременецький ліцей імені У.Самчука. – 2013.</a:t>
            </a:r>
          </a:p>
          <a:p>
            <a:pPr>
              <a:defRPr/>
            </a:pPr>
            <a:r>
              <a:rPr 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Олексюк Т.І., Камаєва Н.Г. </a:t>
            </a:r>
            <a:r>
              <a:rPr lang="en-US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Deutsche St</a:t>
            </a:r>
            <a:r>
              <a:rPr 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ä</a:t>
            </a:r>
            <a:r>
              <a:rPr lang="en-US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dte</a:t>
            </a:r>
            <a:r>
              <a:rPr 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Cities of Great Britain</a:t>
            </a:r>
            <a:r>
              <a:rPr 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(Міста Німеччини. Міста Великобританії). Методична розробка інтегрованого уроку англійської і німецької мов. 9 клас. – Кременецький ліцей імені У.Самчука. – 2014.</a:t>
            </a:r>
          </a:p>
          <a:p>
            <a:pPr>
              <a:defRPr/>
            </a:pPr>
            <a:r>
              <a:rPr 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Олексюк Т.І. Моє власне Я. Як його знайти? Методична розробка години відкритих думок. – Кременецький ліцей імені У.Самчука. – 2014.</a:t>
            </a:r>
          </a:p>
          <a:p>
            <a:pPr>
              <a:defRPr/>
            </a:pPr>
            <a:r>
              <a:rPr 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Олексюк Т.І. Розвиток стресостійкості творчої особистості. Тренінг .– Кременецький ліцей імені У.Самчука. – 2014.</a:t>
            </a:r>
          </a:p>
          <a:p>
            <a:pPr>
              <a:defRPr/>
            </a:pPr>
            <a:r>
              <a:rPr 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Олексюк Т.І. Парад  країн Європи. – Діалог. – 2015. – 1 травня.</a:t>
            </a:r>
          </a:p>
          <a:p>
            <a:pPr>
              <a:defRPr/>
            </a:pPr>
            <a:r>
              <a:rPr 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Олексюк Т.І. Моя золота поличка. Проект класу. – Кременецький ліцей імені У.Самчука. – Жовтень, 2015.</a:t>
            </a:r>
          </a:p>
          <a:p>
            <a:pPr>
              <a:defRPr/>
            </a:pPr>
            <a:r>
              <a:rPr 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Олексюк Т.І. Талановиті люди на шляху до успіху. Проект класу. -  Кременецький ліцей імені У.Самчука. – Листопад, 2015.</a:t>
            </a:r>
          </a:p>
          <a:p>
            <a:pPr>
              <a:defRPr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870082" y="3548984"/>
            <a:ext cx="8787832" cy="5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70" tIns="51435" rIns="102870" bIns="51435" anchor="ctr">
            <a:spAutoFit/>
          </a:bodyPr>
          <a:lstStyle/>
          <a:p>
            <a:pPr algn="just"/>
            <a:r>
              <a:rPr lang="uk-UA" sz="3200" dirty="0">
                <a:latin typeface="Calibri" pitchFamily="34" charset="0"/>
                <a:cs typeface="Times New Roman" pitchFamily="18" charset="0"/>
              </a:rPr>
              <a:t>   </a:t>
            </a: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77986"/>
            <a:ext cx="94353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Педагогічна компетентність учителя - це єдність його теоретичної та практичної готовності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здійснення педагогічної діяльності.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C:\Users\Taniaa\Desktop\семінар\14411023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6114" y="2208995"/>
            <a:ext cx="5734050" cy="5133976"/>
          </a:xfrm>
          <a:prstGeom prst="rect">
            <a:avLst/>
          </a:prstGeom>
          <a:noFill/>
        </p:spPr>
      </p:pic>
      <p:sp>
        <p:nvSpPr>
          <p:cNvPr id="5" name="Прямокутник 4"/>
          <p:cNvSpPr/>
          <p:nvPr/>
        </p:nvSpPr>
        <p:spPr>
          <a:xfrm>
            <a:off x="362710" y="2208995"/>
            <a:ext cx="421484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Що розуміють під цим поняттям?</a:t>
            </a:r>
            <a:br>
              <a:rPr lang="uk-UA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Це особистісні можливості учителя, які дозволяють йому самостійно і ефективно реалізувати цілі  педагогічного процесу.</a:t>
            </a:r>
            <a:br>
              <a:rPr lang="uk-UA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Для цього необхідно знати педагогічну теорію, уміти застосовувати її в практичній діяльності.</a:t>
            </a:r>
          </a:p>
          <a:p>
            <a:endParaRPr lang="uk-UA" b="1" dirty="0" smtClean="0">
              <a:solidFill>
                <a:srgbClr val="FFC000"/>
              </a:solidFill>
            </a:endParaRPr>
          </a:p>
          <a:p>
            <a:endParaRPr lang="uk-UA" b="1" dirty="0" smtClean="0"/>
          </a:p>
          <a:p>
            <a:endParaRPr lang="uk-UA" b="1" dirty="0" smtClean="0"/>
          </a:p>
          <a:p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280169"/>
            <a:ext cx="9396889" cy="121444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uk-UA" sz="4000" b="1" u="sng" dirty="0" smtClean="0">
                <a:latin typeface="Times New Roman" pitchFamily="18" charset="0"/>
                <a:cs typeface="Times New Roman" pitchFamily="18" charset="0"/>
              </a:rPr>
              <a:t>Досягнення моїх вихованців </a:t>
            </a:r>
            <a:br>
              <a:rPr lang="uk-UA" sz="4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b="1" u="sng" dirty="0" smtClean="0">
                <a:latin typeface="Times New Roman" pitchFamily="18" charset="0"/>
                <a:cs typeface="Times New Roman" pitchFamily="18" charset="0"/>
              </a:rPr>
              <a:t> за 2012 – 2013 </a:t>
            </a:r>
            <a:r>
              <a:rPr lang="uk-UA" sz="4000" b="1" u="sng" dirty="0" err="1" smtClean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4000" b="1" u="sng" dirty="0" smtClean="0">
                <a:latin typeface="Times New Roman" pitchFamily="18" charset="0"/>
                <a:cs typeface="Times New Roman" pitchFamily="18" charset="0"/>
              </a:rPr>
              <a:t>.:</a:t>
            </a:r>
            <a:r>
              <a:rPr lang="uk-UA" sz="3600" u="sng" dirty="0" smtClean="0"/>
              <a:t/>
            </a:r>
            <a:br>
              <a:rPr lang="uk-UA" sz="3600" u="sng" dirty="0" smtClean="0"/>
            </a:br>
            <a:endParaRPr lang="uk-UA" sz="3600" u="sng" dirty="0" smtClean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22050" y="1344225"/>
            <a:ext cx="9396889" cy="541540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uk-UA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Районний етап олімпіади:</a:t>
            </a:r>
            <a:r>
              <a:rPr lang="uk-UA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Климишина С.(11 клас) – І місце, </a:t>
            </a:r>
            <a:r>
              <a:rPr lang="uk-UA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Хмелевська</a:t>
            </a:r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А.(11 клас) – ІІ місце, Іванова О.(10 клас) – ІІ місце, Скакальська А.( 10 клас) – ІІІ місце, Герасимович І.(9 клас) – ІІІ місце.</a:t>
            </a:r>
          </a:p>
          <a:p>
            <a:pPr eaLnBrk="1" hangingPunct="1">
              <a:defRPr/>
            </a:pPr>
            <a:r>
              <a:rPr lang="uk-UA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Обласний етап олімпіади: </a:t>
            </a:r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Климишина С.(11 клас) – ІІІ місце.</a:t>
            </a:r>
          </a:p>
          <a:p>
            <a:pPr eaLnBrk="1" hangingPunct="1">
              <a:defRPr/>
            </a:pPr>
            <a:r>
              <a:rPr lang="uk-UA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Захист науково – дослідницьких робіт МАН:</a:t>
            </a:r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Климишина Світлана – ІІ місце в обласному етапі.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2014 – 2015 </a:t>
            </a:r>
            <a:r>
              <a:rPr lang="uk-UA" b="1" u="sng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b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І місце в районному та ІІІ місце в обласному етапі – Калинка Ірина, 9 клас; </a:t>
            </a:r>
          </a:p>
          <a:p>
            <a:pPr>
              <a:defRPr/>
            </a:pPr>
            <a:r>
              <a:rPr lang="uk-UA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І місце в районному та ІІІ місце в обласному етапі – Ткачук Вікторія  - 10 клас; </a:t>
            </a:r>
          </a:p>
          <a:p>
            <a:pPr>
              <a:defRPr/>
            </a:pPr>
            <a:r>
              <a:rPr lang="uk-UA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І місце в районному та ІІ місце в обласному етапі – Крикончук Олена , 11 клас. </a:t>
            </a:r>
          </a:p>
          <a:p>
            <a:pPr>
              <a:defRPr/>
            </a:pPr>
            <a:endParaRPr lang="uk-U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 – 2016 </a:t>
            </a:r>
            <a:r>
              <a:rPr lang="uk-UA" b="1" u="sng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b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І місце в районному та ІІ місце в обласному етапі – Калинка Ірина, 10 клас;</a:t>
            </a:r>
          </a:p>
          <a:p>
            <a:pPr>
              <a:defRPr/>
            </a:pPr>
            <a:r>
              <a:rPr lang="uk-UA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І місце в районному та ІІІ місце в обласному етапі – Ткачук Вікторія  - 11 клас.</a:t>
            </a:r>
          </a:p>
          <a:p>
            <a:pPr>
              <a:defRPr/>
            </a:pPr>
            <a:r>
              <a:rPr lang="uk-UA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ІІ місце в районному етапі – </a:t>
            </a:r>
            <a:r>
              <a:rPr lang="uk-UA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Теслюк</a:t>
            </a:r>
            <a:r>
              <a:rPr lang="uk-UA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Валерія, 10 клас.</a:t>
            </a:r>
          </a:p>
          <a:p>
            <a:pPr>
              <a:defRPr/>
            </a:pPr>
            <a:endParaRPr lang="uk-U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– 2017 </a:t>
            </a:r>
            <a:r>
              <a:rPr lang="uk-UA" b="1" u="sng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b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uk-UA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І місце в районному та ІІІ місце в обласному етапі – </a:t>
            </a:r>
            <a:r>
              <a:rPr lang="uk-UA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Поцелуйко</a:t>
            </a:r>
            <a:r>
              <a:rPr lang="uk-UA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Максим, 9 клас;</a:t>
            </a:r>
          </a:p>
          <a:p>
            <a:pPr>
              <a:defRPr/>
            </a:pPr>
            <a:r>
              <a:rPr lang="uk-UA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І місце в районному та ІІІ місце в обласному етапі –   - Товканюк Світлана,10 клас.</a:t>
            </a:r>
          </a:p>
          <a:p>
            <a:pPr>
              <a:defRPr/>
            </a:pPr>
            <a:r>
              <a:rPr lang="uk-UA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І місце в районному та ІІІ в обласному етапі – Калинка Ірина, 11 клас.</a:t>
            </a:r>
          </a:p>
          <a:p>
            <a:pPr>
              <a:defRPr/>
            </a:pPr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Захист науково – дослідницьких робіт </a:t>
            </a:r>
            <a:r>
              <a:rPr lang="uk-UA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МАН:</a:t>
            </a:r>
            <a:r>
              <a:rPr lang="uk-UA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Товканюк  Світлана – ІІ місце в обласному етапі.</a:t>
            </a:r>
          </a:p>
          <a:p>
            <a:pPr>
              <a:defRPr/>
            </a:pPr>
            <a:endParaRPr lang="uk-UA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uk-UA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Олімпіади 2014-15\IMG_0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834" y="280169"/>
            <a:ext cx="328614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Олімпіади 2014-15\IMG_00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982" y="280169"/>
            <a:ext cx="350046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Олімпіади 2014-15\IMG_00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4544" y="3994945"/>
            <a:ext cx="350046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Олімпіади 2014-15\IMG_003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6444" y="280169"/>
            <a:ext cx="314327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Олімпіади 2014-15\IMG_005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834" y="3994945"/>
            <a:ext cx="3214710" cy="328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63568" y="3994945"/>
            <a:ext cx="3286148" cy="331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есни Ростик 1\картинки - робота\x_852a4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676" y="2328347"/>
            <a:ext cx="5057389" cy="4973934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3833791" y="236265"/>
            <a:ext cx="6036238" cy="3859395"/>
          </a:xfrm>
          <a:prstGeom prst="cloudCallout">
            <a:avLst>
              <a:gd name="adj1" fmla="val -53734"/>
              <a:gd name="adj2" fmla="val 67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r>
              <a:rPr lang="uk-UA" sz="2700" dirty="0" smtClean="0"/>
              <a:t>Необхідно завжди пам'ятати, що від рівня професійної компетентності вчителя багато в чому залежить якість освіти. </a:t>
            </a:r>
            <a:endParaRPr lang="ru-RU" sz="27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275131"/>
            <a:ext cx="10440988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Останнім часом проблема професійності учителя перебуває в центрі уваги дослідників. Над дослідженням даної проблеми працювали такі учені як: </a:t>
            </a:r>
            <a:r>
              <a:rPr lang="uk-UA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В. Адольф, Ю. </a:t>
            </a:r>
            <a:r>
              <a:rPr lang="uk-UA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Варданян</a:t>
            </a:r>
            <a:r>
              <a:rPr lang="uk-UA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І. </a:t>
            </a:r>
            <a:r>
              <a:rPr lang="uk-UA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Зязюн</a:t>
            </a:r>
            <a:r>
              <a:rPr lang="uk-UA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І. Колесникова, А. Маркова, А. Щербаков, Ш. </a:t>
            </a:r>
            <a:r>
              <a:rPr lang="uk-UA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Амонашвілі</a:t>
            </a:r>
            <a:r>
              <a:rPr lang="uk-UA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М. Коломієць, О. </a:t>
            </a:r>
            <a:r>
              <a:rPr lang="uk-UA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Бердичевський</a:t>
            </a:r>
            <a:r>
              <a:rPr lang="uk-UA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та інші.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думку </a:t>
            </a: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В.Адольфа,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компетентний педагог - це такий фахівець, який володіє ґрунтовними знаннями з будь-якого предмета шкільного курсу навчання.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Ш. </a:t>
            </a:r>
            <a:r>
              <a:rPr kumimoji="0" lang="uk-UA" b="1" i="0" u="sng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Амонашвілі</a:t>
            </a: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розглядає педагогічну діяльність як творчий процес.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 Коломієць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розглядає компетентність як сукупність знань, умінь, навичок, які потрібні для успішного виконання його функцій навчання, виховання, розвитку особистості дитини.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Маркова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вважає, що професійно компетентна людина та, яка: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успішно розв'язує завдання навчання й виховання, готує для суспільства випускника з бажаними психологічними якостями;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задоволена професією;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досягає бажаних результатів у розвитку особистості учнів;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має й усвідомлює перспективу свого професійного розвитку;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відкрита для постійного професійного навчання;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збагачує досвід професії завдяки особистому творчому внеску;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соціально активна в суспільстві;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віддана педагогічній професії, прагне підтримувати навіть у складних умовах її честь і гідність, професійну етику;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готова до якісної та кількісної оцінки своєї праці, уміє сама це робити.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0" y="373117"/>
            <a:ext cx="822089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Розглядаючи питання про професійну компетентність учителя іноземних мов,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правомірно сказати про те, що відрізняє саме цього вчителя – </a:t>
            </a: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 сформована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іншомовна комунікативна компетенція.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аналізом праць науковців можна визначити такі складові професійної компетентності.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думку </a:t>
            </a:r>
            <a:r>
              <a:rPr kumimoji="0" lang="uk-UA" sz="1800" b="1" i="0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О.Л. </a:t>
            </a:r>
            <a:r>
              <a:rPr kumimoji="0" lang="uk-UA" sz="1800" b="1" i="0" u="sng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Бердичевського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підготовка вчителя іноземних мов до діяльності,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крім лінгвістичної (мовної), мовленнєвої (він називає її комунікативною),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лінгвокраїнознавчої і навчальної  повинен також оволодіти й </a:t>
            </a:r>
            <a:r>
              <a:rPr kumimoji="0" lang="uk-UA" sz="18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лінгвометодичною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компетенцією. За своєю природою вона передбачає опанування іноземною 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мовою</a:t>
            </a:r>
            <a:r>
              <a:rPr kumimoji="0" lang="uk-UA" sz="1800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адаптивному рівні, який визначається конкретною педагогічною ситуацією, </a:t>
            </a:r>
            <a:r>
              <a:rPr kumimoji="0" lang="uk-UA" sz="1800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 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оволодіння вміннями педагогічного спілкування (такими, як управління інтелектуальною</a:t>
            </a:r>
            <a:r>
              <a:rPr kumimoji="0" lang="uk-UA" sz="1800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діяльністю учнів, стимулювання їхньої мовленнєвої діяльності, організація мовленнєвої діяльності 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учнів, контроль 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мовленнєвої діяльності школярів тощо).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думку </a:t>
            </a:r>
            <a:r>
              <a:rPr kumimoji="0" lang="uk-UA" sz="1800" b="1" i="0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Т.А </a:t>
            </a:r>
            <a:r>
              <a:rPr kumimoji="0" lang="uk-UA" sz="1800" b="1" i="0" u="sng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Долгової</a:t>
            </a:r>
            <a:r>
              <a:rPr kumimoji="0" lang="uk-UA" sz="1800" b="1" i="0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професійна компетентність учителя іноземної мови складається</a:t>
            </a:r>
            <a:r>
              <a:rPr kumimoji="0" lang="uk-UA" sz="1800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зі спеціальної компетенції (предметні і непредметні знання, які розвивають особистість, тобто знання загальних та основних навчальних дисциплін), технологічної (методичної),</a:t>
            </a:r>
            <a:r>
              <a:rPr kumimoji="0" lang="uk-UA" sz="1800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управлінської (організаторської, менеджерської) та комунікативної </a:t>
            </a:r>
            <a:r>
              <a:rPr kumimoji="0" lang="uk-UA" sz="18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компетенцій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Особливістю комунікативної компетенції автори вважають її органічне входження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складу спеціальної, технологічної та управлінської </a:t>
            </a:r>
            <a:r>
              <a:rPr kumimoji="0" lang="uk-UA" sz="18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компетенцій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як засобу їх реалізації 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9452" y="1423177"/>
            <a:ext cx="1785950" cy="224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0" name="Picture 4" descr="http://uchus-v-34.narod.ru/fl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0890" y="3780631"/>
            <a:ext cx="1809750" cy="20574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user\Pictures\школьные картинки\учите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531" y="2756703"/>
            <a:ext cx="3512957" cy="4200702"/>
          </a:xfrm>
          <a:prstGeom prst="rect">
            <a:avLst/>
          </a:prstGeom>
          <a:noFill/>
        </p:spPr>
      </p:pic>
      <p:sp>
        <p:nvSpPr>
          <p:cNvPr id="6" name="Вертикальный свиток 5"/>
          <p:cNvSpPr/>
          <p:nvPr/>
        </p:nvSpPr>
        <p:spPr>
          <a:xfrm>
            <a:off x="4220362" y="236265"/>
            <a:ext cx="5975950" cy="7009970"/>
          </a:xfrm>
          <a:prstGeom prst="verticalScroll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2870" tIns="51435" rIns="102870" bIns="51435" rtlCol="0" anchor="ctr"/>
          <a:lstStyle/>
          <a:p>
            <a:pPr algn="just"/>
            <a:r>
              <a:rPr lang="ru-RU" sz="2700" u="sng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Професійність</a:t>
            </a:r>
            <a:r>
              <a:rPr lang="ru-RU" sz="2700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u="sng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2700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700" u="sng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високим</a:t>
            </a:r>
            <a:r>
              <a:rPr lang="ru-RU" sz="2700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u="sng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рівнем</a:t>
            </a:r>
            <a:r>
              <a:rPr lang="ru-RU" sz="2700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u="sng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700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u="sng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психолого-педагогічних</a:t>
            </a:r>
            <a:r>
              <a:rPr lang="ru-RU" sz="2700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700" u="sng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науково-предметних</a:t>
            </a:r>
            <a:r>
              <a:rPr lang="ru-RU" sz="2700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u="sng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700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u="sng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700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u="sng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умінь</a:t>
            </a:r>
            <a:r>
              <a:rPr lang="ru-RU" sz="2700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700" u="sng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поєднанні</a:t>
            </a:r>
            <a:r>
              <a:rPr lang="ru-RU" sz="2700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700" u="sng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відповідною</a:t>
            </a:r>
            <a:r>
              <a:rPr lang="ru-RU" sz="2700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700" u="sng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підготовкою</a:t>
            </a:r>
            <a:r>
              <a:rPr lang="ru-RU" sz="2700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u="sng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підростаючого</a:t>
            </a:r>
            <a:r>
              <a:rPr lang="ru-RU" sz="2700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u="sng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покоління</a:t>
            </a:r>
            <a:r>
              <a:rPr lang="ru-RU" sz="2700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700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життя. </a:t>
            </a:r>
            <a:endParaRPr lang="ru-RU" sz="2700" u="sng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154505"/>
            <a:ext cx="910351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Отже, 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професійність учителя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це інтегральне утворення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особистості, яке включає сукупність соціального, полікультурного, 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аутопсихічного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когнітивно-технологічного та персонального компонентів,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необхідних для успішного здійснення педагогічної діяльності з урахуванням специфіки </a:t>
            </a: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викладання іноземної мови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834" y="3709193"/>
            <a:ext cx="10001320" cy="3686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-3302"/>
            <a:ext cx="10230621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Обов’язковими у формуванні та розвитку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професійності учителя іноземної мови є наявність наступних компонентів: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Соціальний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Інформаційний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Компонент  комунікативної компетенції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Продуктивний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Автономізаційний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Моральний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Психологічний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Предметний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Компонент особистих якостей учителя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671" y="0"/>
            <a:ext cx="8526807" cy="1708929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6" dirty="0" err="1" smtClean="0">
                <a:ln w="11430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Ключові</a:t>
            </a:r>
            <a:r>
              <a:rPr lang="ru-RU" sz="3600" b="1" spc="56" dirty="0" smtClean="0">
                <a:ln w="11430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spc="56" dirty="0" err="1" smtClean="0">
                <a:ln w="11430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компоненти</a:t>
            </a:r>
            <a:r>
              <a:rPr lang="ru-RU" sz="3600" b="1" spc="56" dirty="0" smtClean="0">
                <a:ln w="11430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pc="56" dirty="0" err="1" smtClean="0">
                <a:ln w="11430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професійності</a:t>
            </a:r>
            <a:r>
              <a:rPr lang="ru-RU" sz="3600" b="1" spc="56" dirty="0" smtClean="0">
                <a:ln w="11430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pc="56" dirty="0" smtClean="0">
                <a:ln w="11430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spc="56" dirty="0" smtClean="0">
                <a:ln w="11430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учителя </a:t>
            </a:r>
            <a:r>
              <a:rPr lang="ru-RU" sz="3600" b="1" spc="56" dirty="0" err="1" smtClean="0">
                <a:ln w="11430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іноземної</a:t>
            </a:r>
            <a:r>
              <a:rPr lang="ru-RU" sz="3600" b="1" spc="56" dirty="0" smtClean="0">
                <a:ln w="11430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pc="56" dirty="0" err="1" smtClean="0">
                <a:ln w="11430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3600" b="1" spc="56" dirty="0" smtClean="0">
                <a:ln w="11430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spc="56" dirty="0">
              <a:ln w="11430"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4676" y="1732775"/>
            <a:ext cx="4894247" cy="5592223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sz="56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Соціальний</a:t>
            </a:r>
            <a:r>
              <a:rPr lang="ru-RU" sz="5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вміння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жити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оточуючими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endParaRPr lang="ru-RU" sz="56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56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Продуктивний</a:t>
            </a:r>
            <a:r>
              <a:rPr lang="ru-RU" sz="5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компонент 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вміння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приймати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та нести </a:t>
            </a:r>
            <a:r>
              <a:rPr lang="ru-RU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за них; </a:t>
            </a:r>
            <a:r>
              <a:rPr lang="ru-RU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готовність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та потреба у </a:t>
            </a:r>
            <a:r>
              <a:rPr lang="ru-RU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uk-UA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Більшість науковців серед ключових </a:t>
            </a:r>
            <a:r>
              <a:rPr lang="uk-UA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компетенцій</a:t>
            </a:r>
            <a:r>
              <a:rPr lang="uk-UA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учителя на перше місце ставить саме продуктивну компетентність.</a:t>
            </a:r>
          </a:p>
          <a:p>
            <a:pPr>
              <a:buFont typeface="Arial" pitchFamily="34" charset="0"/>
              <a:buChar char="•"/>
            </a:pPr>
            <a:endParaRPr lang="ru-RU" sz="56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56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56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Автономізаційний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саморозвитку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самовизначення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самоосвіти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готовність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і потреба </a:t>
            </a:r>
            <a:r>
              <a:rPr lang="ru-RU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навчатися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усього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життя </a:t>
            </a:r>
          </a:p>
          <a:p>
            <a:pPr>
              <a:buFont typeface="Arial" pitchFamily="34" charset="0"/>
              <a:buChar char="•"/>
            </a:pPr>
            <a:endParaRPr lang="ru-RU" sz="56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56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Комунікативний</a:t>
            </a:r>
            <a:r>
              <a:rPr lang="ru-RU" sz="5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вміння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вступати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комунікацію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бути </a:t>
            </a:r>
            <a:r>
              <a:rPr lang="ru-RU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зрозумілим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обмежень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усно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писемно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рідною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іноземними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мовами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ru-RU" sz="56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5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Психологічний 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це здатність використовувати психологічні засоби навчання в організації взаємодії в освітній </a:t>
            </a:r>
            <a:r>
              <a:rPr lang="uk-UA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діяльності.Запорука</a:t>
            </a:r>
            <a:r>
              <a:rPr lang="uk-UA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ефективності навчально-виховного процесу - психологічна компетентність педагога, яка розширює можливості вчителів </a:t>
            </a:r>
            <a:r>
              <a:rPr lang="uk-UA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саморозв'язувати</a:t>
            </a:r>
            <a:r>
              <a:rPr lang="uk-UA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проблеми й конфлікти, що виникають у професійній діяльності та особистому житті.</a:t>
            </a:r>
          </a:p>
          <a:p>
            <a:pPr>
              <a:buFont typeface="Arial" pitchFamily="34" charset="0"/>
              <a:buChar char="•"/>
            </a:pPr>
            <a:endParaRPr lang="ru-RU" sz="5600" dirty="0" smtClean="0">
              <a:solidFill>
                <a:srgbClr val="FFC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28348" y="1780366"/>
            <a:ext cx="4176395" cy="5150813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sz="56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Інформаційний</a:t>
            </a:r>
            <a:r>
              <a:rPr lang="ru-RU" sz="5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володіння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інформаційними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технологіями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вміння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добувати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опрацьовувати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різноманітних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ru-RU" sz="56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56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Предметний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- ЗУН в </a:t>
            </a:r>
            <a:r>
              <a:rPr lang="ru-RU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конкретного предмета, </a:t>
            </a:r>
            <a:r>
              <a:rPr lang="ru-RU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спеціальності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56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56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56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Особистісні</a:t>
            </a:r>
            <a:r>
              <a:rPr lang="ru-RU" sz="5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якості </a:t>
            </a:r>
            <a:r>
              <a:rPr lang="ru-RU" sz="56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5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терпимість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доброзичливість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чуйність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урівноваженість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витонченість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толерантність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рефлексія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людяність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5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56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56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56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Моральний</a:t>
            </a:r>
            <a:r>
              <a:rPr lang="ru-RU" sz="5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компонент </a:t>
            </a:r>
            <a:r>
              <a:rPr lang="ru-RU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5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це готовність, спроможність і потреба жити за традиційними моральними нормами. Становлення моральної компетентності відбувається на базі морального розвитку. Моральний розвиток особистості включає три складові: моральні знання, моральні почуття, моральну регуляцію поведінки. </a:t>
            </a:r>
            <a:endParaRPr lang="ru-RU" sz="56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5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крава">
  <a:themeElements>
    <a:clrScheme name="Яскрава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скрава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скрава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1234</TotalTime>
  <Words>2257</Words>
  <Application>Microsoft Office PowerPoint</Application>
  <PresentationFormat>Произвольный</PresentationFormat>
  <Paragraphs>208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Яскрава</vt:lpstr>
      <vt:lpstr>Компоненти професійної компетентності вчителя іноземної мови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Ключові  компоненти професійності  учителя іноземної мови </vt:lpstr>
      <vt:lpstr>Слайд 10</vt:lpstr>
      <vt:lpstr>Слайд 11</vt:lpstr>
      <vt:lpstr>Олексюк Тетяна Іванівна - учитель німецької мови Кременецького ліцею імені У. Самчука Стаж роботи: 14 років</vt:lpstr>
      <vt:lpstr>Проблема:  “ Формування соціокультурної компетенції на заняттях німецької мови ”</vt:lpstr>
      <vt:lpstr>Методи дослідження проблеми:</vt:lpstr>
      <vt:lpstr>Слайд 15</vt:lpstr>
      <vt:lpstr>Слайд 16</vt:lpstr>
      <vt:lpstr>Типи уроків:</vt:lpstr>
      <vt:lpstr>Інтерактивні методи є надзвичайно ефективними інструментами формування соціокультурної компетенції. Саме тому застосовую їх досить часто у  своїй практиці.   Наприклад:  - Мозковий штурм  - Рольова гра - Дискусія або круглий стіл  - «Прес», -  «Акваріум»  - «Ажурна пилка»  - Метод аналізу  - Семінар  - Імітація  тощо.</vt:lpstr>
      <vt:lpstr>Робота з автентичними підручниками та текстами</vt:lpstr>
      <vt:lpstr>Використання країнознавчих матеріалів :</vt:lpstr>
      <vt:lpstr>В проектній роботі застосовую таку типологію проектів:  - Практико – орієнтовний («Wir helfen unserer Natur»);  - Дослідницький («Die berühmteste Persönlichkeiten der deutschen Literatur»);  - Інформаційний («Талановиті люди на шляху до успіху»);  - Рольовий («Berufswelt»); Творчий («Моя золота поличка»). </vt:lpstr>
      <vt:lpstr>Позакласна робота</vt:lpstr>
      <vt:lpstr>Позакласна робота. Відзначення  днів Європи</vt:lpstr>
      <vt:lpstr>Методична робота</vt:lpstr>
      <vt:lpstr>Участь в Авторській творчій майстерні учителів німецької мови ( квітень – жовтень 2015 р.).</vt:lpstr>
      <vt:lpstr>Слайд 26</vt:lpstr>
      <vt:lpstr>Слайд 27</vt:lpstr>
      <vt:lpstr>Слайд 28</vt:lpstr>
      <vt:lpstr>Мої публікації</vt:lpstr>
      <vt:lpstr>Досягнення моїх вихованців   за 2012 – 2013 н.р.: </vt:lpstr>
      <vt:lpstr>2014 – 2015 н.р.</vt:lpstr>
      <vt:lpstr>2015 – 2016 н.р.</vt:lpstr>
      <vt:lpstr>2016 – 2017 н.р.</vt:lpstr>
      <vt:lpstr>Слайд 34</vt:lpstr>
      <vt:lpstr>Слайд 35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Професійна компетентність учителя</dc:title>
  <dc:creator>Татьяна</dc:creator>
  <cp:lastModifiedBy>Петр</cp:lastModifiedBy>
  <cp:revision>149</cp:revision>
  <dcterms:created xsi:type="dcterms:W3CDTF">2011-01-17T16:52:32Z</dcterms:created>
  <dcterms:modified xsi:type="dcterms:W3CDTF">2017-04-16T20:50:53Z</dcterms:modified>
</cp:coreProperties>
</file>