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2" r:id="rId4"/>
    <p:sldId id="259" r:id="rId5"/>
    <p:sldId id="260" r:id="rId6"/>
    <p:sldId id="261" r:id="rId7"/>
    <p:sldId id="263" r:id="rId8"/>
    <p:sldId id="264" r:id="rId9"/>
    <p:sldId id="266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6891-82D2-4C00-B561-01159560083C}" type="datetimeFigureOut">
              <a:rPr lang="uk-UA" smtClean="0"/>
              <a:pPr/>
              <a:t>24.02.2017</a:t>
            </a:fld>
            <a:endParaRPr lang="uk-UA"/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1FBC39D-4DC6-4F21-BF43-C155DF9BF0C5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6891-82D2-4C00-B561-01159560083C}" type="datetimeFigureOut">
              <a:rPr lang="uk-UA" smtClean="0"/>
              <a:pPr/>
              <a:t>24.02.2017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C39D-4DC6-4F21-BF43-C155DF9BF0C5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6891-82D2-4C00-B561-01159560083C}" type="datetimeFigureOut">
              <a:rPr lang="uk-UA" smtClean="0"/>
              <a:pPr/>
              <a:t>24.02.2017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C39D-4DC6-4F21-BF43-C155DF9BF0C5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6891-82D2-4C00-B561-01159560083C}" type="datetimeFigureOut">
              <a:rPr lang="uk-UA" smtClean="0"/>
              <a:pPr/>
              <a:t>24.02.2017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1FBC39D-4DC6-4F21-BF43-C155DF9BF0C5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6891-82D2-4C00-B561-01159560083C}" type="datetimeFigureOut">
              <a:rPr lang="uk-UA" smtClean="0"/>
              <a:pPr/>
              <a:t>24.02.2017</a:t>
            </a:fld>
            <a:endParaRPr lang="uk-UA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C39D-4DC6-4F21-BF43-C155DF9BF0C5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6891-82D2-4C00-B561-01159560083C}" type="datetimeFigureOut">
              <a:rPr lang="uk-UA" smtClean="0"/>
              <a:pPr/>
              <a:t>24.02.2017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C39D-4DC6-4F21-BF43-C155DF9BF0C5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6891-82D2-4C00-B561-01159560083C}" type="datetimeFigureOut">
              <a:rPr lang="uk-UA" smtClean="0"/>
              <a:pPr/>
              <a:t>24.02.2017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1FBC39D-4DC6-4F21-BF43-C155DF9BF0C5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6891-82D2-4C00-B561-01159560083C}" type="datetimeFigureOut">
              <a:rPr lang="uk-UA" smtClean="0"/>
              <a:pPr/>
              <a:t>24.02.2017</a:t>
            </a:fld>
            <a:endParaRPr lang="uk-UA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C39D-4DC6-4F21-BF43-C155DF9BF0C5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6891-82D2-4C00-B561-01159560083C}" type="datetimeFigureOut">
              <a:rPr lang="uk-UA" smtClean="0"/>
              <a:pPr/>
              <a:t>24.02.2017</a:t>
            </a:fld>
            <a:endParaRPr lang="uk-UA"/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C39D-4DC6-4F21-BF43-C155DF9BF0C5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6891-82D2-4C00-B561-01159560083C}" type="datetimeFigureOut">
              <a:rPr lang="uk-UA" smtClean="0"/>
              <a:pPr/>
              <a:t>24.02.2017</a:t>
            </a:fld>
            <a:endParaRPr lang="uk-UA"/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C39D-4DC6-4F21-BF43-C155DF9BF0C5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6891-82D2-4C00-B561-01159560083C}" type="datetimeFigureOut">
              <a:rPr lang="uk-UA" smtClean="0"/>
              <a:pPr/>
              <a:t>24.02.2017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C39D-4DC6-4F21-BF43-C155DF9BF0C5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2FA6891-82D2-4C00-B561-01159560083C}" type="datetimeFigureOut">
              <a:rPr lang="uk-UA" smtClean="0"/>
              <a:pPr/>
              <a:t>24.02.2017</a:t>
            </a:fld>
            <a:endParaRPr lang="uk-UA"/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1FBC39D-4DC6-4F21-BF43-C155DF9BF0C5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irunterwegs.org/news-medien/news/detail/sri-lanka-im-gespraech-einladung-zur-sitzung-des-roundtable-menschenrechte-im-tourismu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tattoo-scetch.my1.ru/photo/ehskizy_tatu/klever/42-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file:///C:\Users\Marija\Desktop\&#1040;&#1090;&#1077;&#1089;&#1090;&#1072;&#1094;&#1110;&#1103;_&#1030;_&#1082;&#1072;&#1090;&#1077;&#1075;&#1086;&#1088;&#1110;&#1103;\Deutschkurs%20Z&#252;rich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anisauland.de/whiteboard/wbt-bundeslaender-und-hauptstaedte-in-deutschland/wbt-bundeslaender-und-hauptstaedte-in-deutschland-seite-1/_MATERIALIE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rl-kirst.de/ueben/bundeslaender.htm" TargetMode="External"/><Relationship Id="rId2" Type="http://schemas.openxmlformats.org/officeDocument/2006/relationships/hyperlink" Target="http://www.sks-jessen-nord.de/auswahl/deutschl/bundes4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enschenrechte%20im%20Tourismus%20(updated%20version%2007.2015).mp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5" y="2866022"/>
            <a:ext cx="3995936" cy="399832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 descr="Результат пошуку зображень за запитом &quot;menschenrechte im tourismus&quot;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400600" cy="397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979712" y="1052736"/>
            <a:ext cx="2952328" cy="4857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Fremdsprachdoppelstunde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small" dirty="0" smtClean="0"/>
              <a:t>III. </a:t>
            </a:r>
            <a:r>
              <a:rPr lang="en-US" cap="small" dirty="0" err="1" smtClean="0"/>
              <a:t>Sehenswuerdigkeiten</a:t>
            </a:r>
            <a:r>
              <a:rPr lang="en-US" cap="small" dirty="0" smtClean="0"/>
              <a:t>—Weimar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cap="small" dirty="0" err="1" smtClean="0"/>
              <a:t>Kooperatives</a:t>
            </a:r>
            <a:r>
              <a:rPr lang="en-US" cap="small" dirty="0" smtClean="0"/>
              <a:t> </a:t>
            </a:r>
            <a:r>
              <a:rPr lang="en-US" cap="small" dirty="0" err="1" smtClean="0"/>
              <a:t>Lesen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1" name="Рисунок 10" descr="Пов’язане зображенн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340768"/>
            <a:ext cx="6192014" cy="5517232"/>
          </a:xfrm>
          <a:prstGeom prst="rect">
            <a:avLst/>
          </a:prstGeom>
          <a:noFill/>
        </p:spPr>
      </p:pic>
      <p:sp>
        <p:nvSpPr>
          <p:cNvPr id="5122" name="Oval 2"/>
          <p:cNvSpPr>
            <a:spLocks noChangeArrowheads="1"/>
          </p:cNvSpPr>
          <p:nvPr/>
        </p:nvSpPr>
        <p:spPr bwMode="auto">
          <a:xfrm>
            <a:off x="4355976" y="4293096"/>
            <a:ext cx="1584176" cy="1152128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1793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365760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3657600" algn="l"/>
              </a:tabLst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erzӓhlen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den Text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Gruppe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nach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4211960" y="2348880"/>
            <a:ext cx="1440160" cy="144016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760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76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Fragen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zum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Text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stellen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6156176" y="2132856"/>
            <a:ext cx="1080120" cy="1469901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7600" algn="l"/>
              </a:tabLst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7600" algn="l"/>
              </a:tabLst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Stellen den Text schematisch vor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6660232" y="4005064"/>
            <a:ext cx="1512168" cy="1224136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760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7600" algn="l"/>
              </a:tabLst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geben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den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Titel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jedem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Absatz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3657600" algn="l"/>
              </a:tabLst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36576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3657600" y="7334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3657600" algn="l"/>
              </a:tabLst>
            </a:pPr>
            <a:r>
              <a:rPr kumimoji="0" lang="uk-UA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uk-UA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uk-UA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3657600" algn="l"/>
              </a:tabLst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2232248" cy="193589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Виноска-хмарка 6"/>
          <p:cNvSpPr/>
          <p:nvPr/>
        </p:nvSpPr>
        <p:spPr>
          <a:xfrm>
            <a:off x="2843808" y="332656"/>
            <a:ext cx="2952328" cy="1512168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/>
              <a:t>Das </a:t>
            </a:r>
            <a:r>
              <a:rPr lang="de-DE" sz="2400" dirty="0" smtClean="0"/>
              <a:t>hat mir sehr gefallen! </a:t>
            </a:r>
            <a:endParaRPr lang="de-DE" sz="2400" dirty="0"/>
          </a:p>
          <a:p>
            <a:pPr algn="ctr"/>
            <a:endParaRPr lang="uk-UA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149080"/>
            <a:ext cx="2376264" cy="200151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9" name="Місце для вмісту 8"/>
          <p:cNvSpPr>
            <a:spLocks noGrp="1"/>
          </p:cNvSpPr>
          <p:nvPr>
            <p:ph idx="1"/>
          </p:nvPr>
        </p:nvSpPr>
        <p:spPr>
          <a:xfrm>
            <a:off x="2627784" y="2780928"/>
            <a:ext cx="3267472" cy="1859037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de-DE" dirty="0" smtClean="0"/>
              <a:t>Daran soll ich noch arbeiten! </a:t>
            </a:r>
            <a:endParaRPr lang="de-DE" dirty="0"/>
          </a:p>
          <a:p>
            <a:pPr algn="ctr"/>
            <a:endParaRPr lang="uk-UA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437112"/>
            <a:ext cx="2520280" cy="194215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1" name="Виноска-хмарка 10"/>
          <p:cNvSpPr/>
          <p:nvPr/>
        </p:nvSpPr>
        <p:spPr>
          <a:xfrm>
            <a:off x="6191672" y="1988840"/>
            <a:ext cx="2952328" cy="1512168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400" dirty="0"/>
              <a:t>Das brauche ich nicht </a:t>
            </a:r>
            <a:r>
              <a:rPr lang="de-DE" dirty="0" smtClean="0"/>
              <a:t>!</a:t>
            </a:r>
            <a:endParaRPr lang="uk-U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smtClean="0"/>
              <a:t>Schreiben Sie bitte einen Aufsatz!</a:t>
            </a:r>
          </a:p>
          <a:p>
            <a:r>
              <a:rPr lang="de-DE" dirty="0" smtClean="0"/>
              <a:t> </a:t>
            </a:r>
          </a:p>
          <a:p>
            <a:r>
              <a:rPr lang="de-DE" dirty="0" smtClean="0"/>
              <a:t> </a:t>
            </a:r>
          </a:p>
          <a:p>
            <a:r>
              <a:rPr lang="de-DE" dirty="0" smtClean="0"/>
              <a:t>Wer andere Länder besucht, soll mit den geöffneten Augen und nicht  mit dem Mund sehen.</a:t>
            </a:r>
          </a:p>
          <a:p>
            <a:r>
              <a:rPr lang="de-DE" dirty="0" smtClean="0"/>
              <a:t> </a:t>
            </a:r>
          </a:p>
          <a:p>
            <a:r>
              <a:rPr lang="de-DE" i="1" dirty="0" smtClean="0"/>
              <a:t>Afrikanisches Sprichwort</a:t>
            </a:r>
            <a:endParaRPr lang="de-DE" dirty="0" smtClean="0"/>
          </a:p>
          <a:p>
            <a:r>
              <a:rPr lang="de-DE" i="1" dirty="0" smtClean="0"/>
              <a:t> </a:t>
            </a:r>
          </a:p>
          <a:p>
            <a:r>
              <a:rPr lang="de-DE" dirty="0" smtClean="0"/>
              <a:t>Die beste Bildung findet ein gebildeter Mensch auf Reisen.</a:t>
            </a:r>
          </a:p>
          <a:p>
            <a:r>
              <a:rPr lang="de-DE" i="1" dirty="0" smtClean="0"/>
              <a:t> </a:t>
            </a:r>
          </a:p>
          <a:p>
            <a:r>
              <a:rPr lang="de-DE" i="1" dirty="0" smtClean="0"/>
              <a:t>Johann Wolfgang von Goethe</a:t>
            </a:r>
            <a:endParaRPr lang="de-DE" dirty="0" smtClean="0"/>
          </a:p>
          <a:p>
            <a:r>
              <a:rPr lang="de-DE" dirty="0" smtClean="0"/>
              <a:t> </a:t>
            </a:r>
          </a:p>
          <a:p>
            <a:endParaRPr lang="uk-UA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76672"/>
            <a:ext cx="1447477" cy="154256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err="1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Mundgymnastik</a:t>
            </a:r>
            <a:endParaRPr lang="uk-UA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411760" y="1772816"/>
            <a:ext cx="5635352" cy="2522910"/>
          </a:xfrm>
        </p:spPr>
        <p:txBody>
          <a:bodyPr/>
          <a:lstStyle/>
          <a:p>
            <a:pPr>
              <a:buNone/>
            </a:pPr>
            <a:r>
              <a:rPr lang="en-US" sz="3600" dirty="0" err="1" smtClean="0">
                <a:solidFill>
                  <a:schemeClr val="accent2">
                    <a:lumMod val="90000"/>
                    <a:lumOff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Glücklich</a:t>
            </a:r>
            <a:r>
              <a:rPr lang="en-US" sz="3600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90000"/>
                    <a:lumOff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ist</a:t>
            </a:r>
            <a:r>
              <a:rPr lang="en-US" sz="3600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90000"/>
                    <a:lumOff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der</a:t>
            </a:r>
            <a:r>
              <a:rPr lang="en-US" sz="3600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Tourist, </a:t>
            </a:r>
            <a:endParaRPr lang="uk-UA" sz="3600" dirty="0" smtClean="0">
              <a:solidFill>
                <a:schemeClr val="accent2">
                  <a:lumMod val="90000"/>
                  <a:lumOff val="1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sz="3600" dirty="0" err="1" smtClean="0">
                <a:solidFill>
                  <a:schemeClr val="accent2">
                    <a:lumMod val="90000"/>
                    <a:lumOff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wenn</a:t>
            </a:r>
            <a:r>
              <a:rPr lang="en-US" sz="3600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90000"/>
                    <a:lumOff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er</a:t>
            </a:r>
            <a:r>
              <a:rPr lang="en-US" sz="3600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auf </a:t>
            </a:r>
            <a:r>
              <a:rPr lang="en-US" sz="3600" dirty="0" err="1" smtClean="0">
                <a:solidFill>
                  <a:schemeClr val="accent2">
                    <a:lumMod val="90000"/>
                    <a:lumOff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einer</a:t>
            </a:r>
            <a:r>
              <a:rPr lang="en-US" sz="3600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Tour </a:t>
            </a:r>
            <a:r>
              <a:rPr lang="en-US" sz="3600" dirty="0" err="1" smtClean="0">
                <a:solidFill>
                  <a:schemeClr val="accent2">
                    <a:lumMod val="90000"/>
                    <a:lumOff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ist</a:t>
            </a:r>
            <a:r>
              <a:rPr lang="en-US" sz="3600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uk-UA" sz="3600" dirty="0" smtClean="0">
              <a:solidFill>
                <a:schemeClr val="accent2">
                  <a:lumMod val="90000"/>
                  <a:lumOff val="1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sz="3600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und in </a:t>
            </a:r>
            <a:r>
              <a:rPr lang="en-US" sz="3600" dirty="0" err="1" smtClean="0">
                <a:solidFill>
                  <a:schemeClr val="accent2">
                    <a:lumMod val="90000"/>
                    <a:lumOff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einer</a:t>
            </a:r>
            <a:r>
              <a:rPr lang="en-US" sz="3600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Tour </a:t>
            </a:r>
            <a:r>
              <a:rPr lang="en-US" sz="3600" dirty="0" err="1" smtClean="0">
                <a:solidFill>
                  <a:schemeClr val="accent2">
                    <a:lumMod val="90000"/>
                    <a:lumOff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isst</a:t>
            </a:r>
            <a:r>
              <a:rPr lang="en-US" sz="3600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uk-UA" sz="3600" dirty="0" smtClean="0">
              <a:solidFill>
                <a:schemeClr val="accent2">
                  <a:lumMod val="90000"/>
                  <a:lumOff val="1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uk-UA" dirty="0"/>
          </a:p>
        </p:txBody>
      </p:sp>
      <p:pic>
        <p:nvPicPr>
          <p:cNvPr id="4" name="Рисунок 3">
            <a:hlinkClick r:id="rId2" action="ppaction://hlinkfile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04864"/>
            <a:ext cx="1944216" cy="201622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hlinkClick r:id="rId2"/>
              </a:rPr>
              <a:t>https://www.hanisauland.de/whiteboard/wbt-bundeslaender-und-hauptstaedte-in-deutschland/wbt-bundeslaender-und-hauptstaedte-in-deutschland-seite-1/_MATERIALIEN</a:t>
            </a:r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small" dirty="0" err="1" smtClean="0"/>
              <a:t>Wohin</a:t>
            </a:r>
            <a:r>
              <a:rPr lang="en-US" cap="small" dirty="0" smtClean="0"/>
              <a:t> </a:t>
            </a:r>
            <a:r>
              <a:rPr lang="en-US" cap="small" dirty="0" err="1" smtClean="0"/>
              <a:t>fahren</a:t>
            </a:r>
            <a:r>
              <a:rPr lang="en-US" cap="small" dirty="0" smtClean="0"/>
              <a:t> </a:t>
            </a:r>
            <a:r>
              <a:rPr lang="en-US" cap="small" dirty="0" err="1" smtClean="0"/>
              <a:t>wir</a:t>
            </a:r>
            <a:r>
              <a:rPr lang="en-US" cap="small" dirty="0" smtClean="0"/>
              <a:t>?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04800" y="1554162"/>
            <a:ext cx="3979168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Finden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bitte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Bundeslaender</a:t>
            </a:r>
            <a:r>
              <a:rPr lang="en-US" dirty="0" smtClean="0"/>
              <a:t>!</a:t>
            </a:r>
          </a:p>
          <a:p>
            <a:r>
              <a:rPr lang="en-US" dirty="0" smtClean="0">
                <a:hlinkClick r:id="rId2"/>
              </a:rPr>
              <a:t>http://www.sks-jessen-nord.de/auswahl/deutschl/bundes4.htm</a:t>
            </a:r>
            <a:endParaRPr lang="en-US" dirty="0" smtClean="0"/>
          </a:p>
          <a:p>
            <a:r>
              <a:rPr lang="en-US" dirty="0" err="1" smtClean="0"/>
              <a:t>Ordnen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die </a:t>
            </a:r>
            <a:r>
              <a:rPr lang="en-US" dirty="0" err="1" smtClean="0"/>
              <a:t>Bundeslaender</a:t>
            </a:r>
            <a:r>
              <a:rPr lang="en-US" dirty="0" smtClean="0"/>
              <a:t> und </a:t>
            </a:r>
            <a:r>
              <a:rPr lang="en-US" dirty="0" err="1" smtClean="0"/>
              <a:t>Ihre</a:t>
            </a:r>
            <a:r>
              <a:rPr lang="en-US" dirty="0" smtClean="0"/>
              <a:t> </a:t>
            </a:r>
            <a:r>
              <a:rPr lang="en-US" dirty="0" err="1" smtClean="0"/>
              <a:t>Hauptstaedte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www.karl-kirst.de/ueben/bundeslaender.htm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3619" y="1304309"/>
            <a:ext cx="3538781" cy="4644971"/>
          </a:xfrm>
          <a:prstGeom prst="rect">
            <a:avLst/>
          </a:prstGeom>
          <a:ln>
            <a:solidFill>
              <a:schemeClr val="accent2">
                <a:lumMod val="50000"/>
                <a:lumOff val="50000"/>
              </a:schemeClr>
            </a:solidFill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small" dirty="0" err="1" smtClean="0"/>
              <a:t>Womit</a:t>
            </a:r>
            <a:r>
              <a:rPr lang="en-US" cap="small" dirty="0" smtClean="0"/>
              <a:t> </a:t>
            </a:r>
            <a:r>
              <a:rPr lang="en-US" cap="small" dirty="0" err="1" smtClean="0"/>
              <a:t>fahren</a:t>
            </a:r>
            <a:r>
              <a:rPr lang="en-US" cap="small" dirty="0" smtClean="0"/>
              <a:t> </a:t>
            </a:r>
            <a:r>
              <a:rPr lang="en-US" cap="small" dirty="0" err="1" smtClean="0"/>
              <a:t>wir</a:t>
            </a:r>
            <a:r>
              <a:rPr lang="en-US" cap="small" dirty="0" smtClean="0"/>
              <a:t>?</a:t>
            </a:r>
            <a:r>
              <a:rPr lang="en-US" dirty="0" smtClean="0"/>
              <a:t/>
            </a:r>
            <a:br>
              <a:rPr lang="en-US" dirty="0" smtClean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196752"/>
            <a:ext cx="3216519" cy="2161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221088"/>
            <a:ext cx="2718233" cy="165618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small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Wie fahren wir?</a:t>
            </a:r>
            <a:endParaRPr lang="uk-UA" dirty="0">
              <a:solidFill>
                <a:schemeClr val="accent2">
                  <a:lumMod val="90000"/>
                  <a:lumOff val="1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cap="small" dirty="0" smtClean="0">
                <a:hlinkClick r:id="rId2" action="ppaction://hlinkfile"/>
              </a:rPr>
              <a:t>Sehen wir ein Video!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 </a:t>
            </a:r>
          </a:p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564903"/>
            <a:ext cx="7010745" cy="412624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small" dirty="0" err="1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Reisevertrag</a:t>
            </a:r>
            <a:endParaRPr lang="uk-UA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04800" y="1196752"/>
            <a:ext cx="8083624" cy="54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Reisevertrag</a:t>
            </a:r>
            <a:endParaRPr lang="uk-UA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zwischen</a:t>
            </a:r>
            <a:endParaRPr lang="uk-UA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TUI</a:t>
            </a:r>
            <a:endParaRPr lang="uk-UA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Anna Borys und Peter Frimer</a:t>
            </a:r>
            <a:endParaRPr lang="uk-UA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Frankostraße</a:t>
            </a:r>
            <a:r>
              <a:rPr lang="de-DE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18, 46001 Ternopil</a:t>
            </a:r>
            <a:endParaRPr lang="uk-UA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und</a:t>
            </a:r>
            <a:endParaRPr lang="uk-UA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BITTE AUSFULLEN:</a:t>
            </a:r>
            <a:endParaRPr lang="uk-UA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___________________________________________________________________________________________</a:t>
            </a:r>
            <a:endParaRPr lang="uk-UA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sz="12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Vorbemerkungen</a:t>
            </a:r>
            <a:endParaRPr lang="uk-UA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Bei dem Reiseveranstalter handelt es sich um einen Freiberufler der Dienste höherer Art erbringt und nur</a:t>
            </a:r>
            <a:endParaRPr lang="uk-UA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gelegentlich und außerhalb gewerblicher Tätigkeit Reisen veranstaltet.</a:t>
            </a:r>
            <a:endParaRPr lang="uk-UA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uk-UA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sz="12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Leistungspflichten des Reiseveranstalters</a:t>
            </a:r>
            <a:endParaRPr lang="uk-UA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Der Reiseveranstalter erbringt im Rahmen der von ihm angebotenen</a:t>
            </a:r>
            <a:endParaRPr lang="uk-UA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Reise nach Deutschland</a:t>
            </a:r>
            <a:endParaRPr lang="uk-UA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 der Zeit vom 28. Februar 2017 bis zum 03. März 2017</a:t>
            </a:r>
            <a:endParaRPr lang="uk-UA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uk-UA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folgende Leistungen:</a:t>
            </a:r>
            <a:endParaRPr lang="uk-UA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None/>
            </a:pPr>
            <a:r>
              <a:rPr lang="de-DE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Unterkunft Hotel </a:t>
            </a:r>
            <a:r>
              <a:rPr lang="de-DE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Steigenberger</a:t>
            </a:r>
            <a:r>
              <a:rPr lang="de-DE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2-Bett-Zimmer, 3 Übernachtungen</a:t>
            </a:r>
            <a:endParaRPr lang="uk-UA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None/>
            </a:pPr>
            <a:r>
              <a:rPr lang="de-DE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Pauschale Organisation</a:t>
            </a:r>
            <a:endParaRPr lang="uk-UA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uk-UA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Weitere Leistungspflichten übernimmt der Reiseveranstalter nicht und es ist insbesondere Sache des Reisenden, seine rechtzeitige An- und Abreise auf eigene Kosten sicherzustellen.</a:t>
            </a:r>
            <a:endParaRPr lang="uk-UA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948264" y="836712"/>
            <a:ext cx="1428750" cy="771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04800" y="980728"/>
            <a:ext cx="8686800" cy="5099397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de-DE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Haftungsbeschränkung</a:t>
            </a:r>
            <a:endParaRPr lang="uk-UA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Die Haftung des Reiseveranstalters für Schaden, die nicht Körperschaden sind, wird auf den dreifachen Reisepreis beschränkt,</a:t>
            </a:r>
            <a:endParaRPr lang="uk-UA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soweit ein Schaden des Reisenden weder vorsätzlich noch grob fahrlässig herbeigeführt wird oder</a:t>
            </a:r>
            <a:endParaRPr lang="uk-UA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soweit der Reiseveranstalter für einen dem Reisenden entstehenden Schaden allein wegen eines</a:t>
            </a:r>
            <a:endParaRPr lang="uk-UA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Verschuldens eines Leistungsträgers verantwortlich ist.</a:t>
            </a:r>
            <a:endParaRPr lang="uk-UA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Mit seiner Unterschrift bestätigt der Reisende, ein unterschriebenes Exemplar des Reisevertrags vom</a:t>
            </a:r>
            <a:endParaRPr lang="uk-UA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 wird empfohlen, eine Reisekrankenversicherung abzuschließen.</a:t>
            </a:r>
            <a:endParaRPr lang="uk-UA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Ternopil, den ___________________________________________________________________________</a:t>
            </a:r>
            <a:endParaRPr lang="uk-UA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Unterschrift Reiseveranstalter                                             Unterschrift Reisender</a:t>
            </a:r>
            <a:endParaRPr lang="uk-UA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uk-UA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uk-UA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TUI •</a:t>
            </a:r>
            <a:r>
              <a:rPr lang="de-DE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Frankostraße</a:t>
            </a:r>
            <a:r>
              <a:rPr lang="de-D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18 • 46001 Ternopil • info@tui.ua • www.tui.ua</a:t>
            </a:r>
            <a:endParaRPr lang="uk-UA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Telefon: +0973452156 • Fax: +49 228 265472</a:t>
            </a:r>
            <a:endParaRPr lang="uk-UA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Konto-Nr.: 0207908200 • BLZ: 370 800 40 • Steuer-Nr.: 1120558132368571009</a:t>
            </a:r>
            <a:endParaRPr lang="uk-UA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uk-UA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04800" y="692696"/>
            <a:ext cx="8686800" cy="58326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ANMELDUNG zur REISE</a:t>
            </a:r>
            <a:endParaRPr lang="uk-UA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nach Deutschland 28.02.- 03.03.2017</a:t>
            </a:r>
            <a:endParaRPr lang="uk-UA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uk-UA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Ich melde mich verbindlich für die Reise nach Deutschland</a:t>
            </a:r>
            <a:endParaRPr lang="uk-UA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vom 28.02.2017 – 03.03.2017 an:</a:t>
            </a:r>
            <a:endParaRPr lang="uk-UA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uk-UA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Vor- und Nachname      ______________________________________________________</a:t>
            </a:r>
            <a:endParaRPr lang="uk-UA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Geburtsdatum                ______________________________________________________</a:t>
            </a:r>
            <a:endParaRPr lang="uk-UA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sz="11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Strasse</a:t>
            </a:r>
            <a:r>
              <a:rPr lang="de-DE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Haus-Nr.          ______________________________________________________</a:t>
            </a:r>
            <a:endParaRPr lang="uk-UA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PLZ, Ort                        ______________________________________________________</a:t>
            </a:r>
            <a:endParaRPr lang="uk-UA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Mobil                            ______________________________________________________</a:t>
            </a:r>
            <a:endParaRPr lang="uk-UA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E-Mail                          ______________________________________________________</a:t>
            </a:r>
            <a:endParaRPr lang="uk-UA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uk-UA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uk-UA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Die Kosten für die Reise betragen 669,- Euro.                                                      </a:t>
            </a:r>
            <a:endParaRPr lang="uk-UA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Ich möchte gegen einen Aufpreis von 125,- Euro ein Einzelzimmer buchen.       </a:t>
            </a:r>
            <a:endParaRPr lang="uk-UA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Gesamtpreis 794,- Euro.                                                                                         </a:t>
            </a:r>
            <a:endParaRPr lang="uk-UA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uk-UA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uk-UA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uk-UA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e-DE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Ich füge der Anmeldung den unterschriebenen Reisevertrag bei. </a:t>
            </a:r>
            <a:endParaRPr lang="uk-UA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uk-UA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uk-UA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Unterschrift ____________________________________</a:t>
            </a:r>
            <a:endParaRPr lang="uk-UA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uk-UA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uk-UA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uk-UA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TUI •</a:t>
            </a:r>
            <a:r>
              <a:rPr lang="de-DE" sz="11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Frankostraße</a:t>
            </a:r>
            <a:r>
              <a:rPr lang="de-DE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18 • 46001 Ternopil • info@tui.ua • www.tui.ua</a:t>
            </a:r>
            <a:endParaRPr lang="uk-UA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Telefon: +0973452156 • Fax: +49 228 265472</a:t>
            </a:r>
            <a:endParaRPr lang="uk-UA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e-DE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Konto-Nr.: 0207908200 • BLZ: 370 800 40 • Steuer-Nr.: 1120558132368571009</a:t>
            </a:r>
            <a:endParaRPr lang="uk-UA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uk-UA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8680"/>
            <a:ext cx="1552575" cy="83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Інше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4B29B"/>
      </a:accent1>
      <a:accent2>
        <a:srgbClr val="4D160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</TotalTime>
  <Words>252</Words>
  <Application>Microsoft Office PowerPoint</Application>
  <PresentationFormat>Екран (4:3)</PresentationFormat>
  <Paragraphs>104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3" baseType="lpstr">
      <vt:lpstr>Валка</vt:lpstr>
      <vt:lpstr>Слайд 1</vt:lpstr>
      <vt:lpstr>Mundgymnastik</vt:lpstr>
      <vt:lpstr>Слайд 3</vt:lpstr>
      <vt:lpstr>Wohin fahren wir?  </vt:lpstr>
      <vt:lpstr>Womit fahren wir? </vt:lpstr>
      <vt:lpstr>Wie fahren wir?</vt:lpstr>
      <vt:lpstr>Reisevertrag</vt:lpstr>
      <vt:lpstr>Слайд 8</vt:lpstr>
      <vt:lpstr>Слайд 9</vt:lpstr>
      <vt:lpstr>III. Sehenswuerdigkeiten—Weimar Kooperatives Lesen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Marija</dc:creator>
  <cp:lastModifiedBy>Marija</cp:lastModifiedBy>
  <cp:revision>8</cp:revision>
  <dcterms:created xsi:type="dcterms:W3CDTF">2017-02-23T17:47:15Z</dcterms:created>
  <dcterms:modified xsi:type="dcterms:W3CDTF">2017-02-24T08:12:25Z</dcterms:modified>
</cp:coreProperties>
</file>