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77" r:id="rId3"/>
    <p:sldId id="303" r:id="rId4"/>
    <p:sldId id="291" r:id="rId5"/>
    <p:sldId id="300" r:id="rId6"/>
    <p:sldId id="299" r:id="rId7"/>
    <p:sldId id="292" r:id="rId8"/>
    <p:sldId id="283" r:id="rId9"/>
    <p:sldId id="285" r:id="rId10"/>
    <p:sldId id="293" r:id="rId11"/>
    <p:sldId id="296" r:id="rId12"/>
    <p:sldId id="290" r:id="rId13"/>
    <p:sldId id="302" r:id="rId14"/>
    <p:sldId id="301" r:id="rId15"/>
    <p:sldId id="272" r:id="rId16"/>
    <p:sldId id="305" r:id="rId17"/>
    <p:sldId id="304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FF"/>
    <a:srgbClr val="A174A8"/>
    <a:srgbClr val="CCC6A4"/>
    <a:srgbClr val="69A99D"/>
    <a:srgbClr val="E3233E"/>
    <a:srgbClr val="F45E0A"/>
    <a:srgbClr val="CD399C"/>
    <a:srgbClr val="CC3300"/>
    <a:srgbClr val="EB9C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40" d="100"/>
          <a:sy n="40" d="100"/>
        </p:scale>
        <p:origin x="-1242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00837F7-19EA-44A3-BF97-97CF1CDDCC42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147B838-FA23-4C4B-9AEC-1A034F367219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0A687-F914-45AF-90D5-4D82643D5DB0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AFF7-72EB-4AE8-B1AE-CD19219E3974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97F0B-79DE-4E99-B8E3-EC6E6394B039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B8B19-DD2C-4308-A47E-CC8632CF4CC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4CC86-6C08-4EFA-9CF4-835944FE6610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0E93-ED0E-4FD3-84C9-ED718F88F3B7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C1282-5D0E-4312-A6D8-7ABDA431EB45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8740-AABF-497A-9CAA-509A7552EE85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60AC-5816-4B11-A167-725029061DBE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E65C-BB5A-4E82-995C-3C049573BCFF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DA37C-02FA-4D74-B496-0C07AD080106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652BA-AE2D-4C9A-A109-6D62FB205F1B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79A0-BBB3-41BC-8152-75F6EDF16826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BF192-BBFF-4C1B-B84E-F2009A90642D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CBB2-F8C4-4638-A663-D45019AD3F17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CF3BB-344D-4F55-8931-4FA6D015B2E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AAA77-C586-4298-95E4-1AD3BF8A2DAC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5340-9AC2-4112-8B27-BB2EE27BFF26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175B7-6F0F-476C-9F63-A865410DF14F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78430-78C7-43FF-B28F-25D1446F647E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AE27-4FB6-43AF-8DAB-4653CCC7839A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8E43A-A00E-43EB-AF1D-2C70335D3391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DB775-CB97-4756-9FD0-1FBD941A4541}" type="datetimeFigureOut">
              <a:rPr lang="uk-UA"/>
              <a:pPr>
                <a:defRPr/>
              </a:pPr>
              <a:t>19.12.2017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134329-092C-46E8-BB14-7D0F20E6438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svita.cv.ua/do-uvagy-kerivnykiv-navchalnyh-zakladiv-11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ston-tech.com/blog/entry/simple-calculations-in-onenot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www.mediarb.ru/catalog/professionalnye_displei/interaktivnaya_panel_prestigio_multiboard_55_pmb554h558.html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teamsoft.de/infowelt/microsoft-onenote-class-noteboo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karrierebibel.de/fremdsprache-lern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i-diom.at/warum-lernen-wir-fremdsprach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xylem.aegean.gr/~modestos/mo.blog/?p=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gamelion.ucoz.ru/photo/grafika_dlja_sajta/strelki/1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buecher.de/shop/fuer-kinder/mein-italienisch-bildwoerterbuch/gebundenes-buch/products_products/detail/prod_id/123375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340" name="AutoShape 2" descr="https://pp.vk.me/c607926/v607926793/3015/zT1DCVLpNyw.jpg"/>
          <p:cNvSpPr>
            <a:spLocks noChangeAspect="1" noChangeArrowheads="1"/>
          </p:cNvSpPr>
          <p:nvPr/>
        </p:nvSpPr>
        <p:spPr bwMode="auto">
          <a:xfrm>
            <a:off x="155575" y="-1447800"/>
            <a:ext cx="57531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1" name="AutoShape 4" descr="https://pp.vk.me/c607926/v607926793/3015/zT1DCVLpNyw.jpg"/>
          <p:cNvSpPr>
            <a:spLocks noChangeAspect="1" noChangeArrowheads="1"/>
          </p:cNvSpPr>
          <p:nvPr/>
        </p:nvSpPr>
        <p:spPr bwMode="auto">
          <a:xfrm>
            <a:off x="155575" y="-1447800"/>
            <a:ext cx="57531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342" name="AutoShape 6" descr="https://pp.vk.me/c607926/v607926793/3015/zT1DCVLpNyw.jpg"/>
          <p:cNvSpPr>
            <a:spLocks noChangeAspect="1" noChangeArrowheads="1"/>
          </p:cNvSpPr>
          <p:nvPr/>
        </p:nvSpPr>
        <p:spPr bwMode="auto">
          <a:xfrm>
            <a:off x="155575" y="-1447800"/>
            <a:ext cx="57531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620688"/>
            <a:ext cx="54292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2800" dirty="0" smtClean="0">
                <a:latin typeface="Constantia" pitchFamily="18" charset="0"/>
              </a:rPr>
              <a:t>“</a:t>
            </a:r>
            <a:r>
              <a:rPr lang="de-DE" sz="2800" dirty="0" smtClean="0">
                <a:latin typeface="Constantia" pitchFamily="18" charset="0"/>
              </a:rPr>
              <a:t>Das beste Lernen liegt immer noch im selbständigen </a:t>
            </a:r>
            <a:r>
              <a:rPr lang="de-DE" sz="2800" dirty="0" smtClean="0">
                <a:latin typeface="Constantia" pitchFamily="18" charset="0"/>
              </a:rPr>
              <a:t>Tun</a:t>
            </a:r>
            <a:r>
              <a:rPr lang="uk-UA" sz="2800" dirty="0" smtClean="0">
                <a:latin typeface="Constantia" pitchFamily="18" charset="0"/>
              </a:rPr>
              <a:t>”</a:t>
            </a:r>
            <a:endParaRPr lang="de-DE" sz="2800" dirty="0" smtClean="0">
              <a:latin typeface="Constantia" pitchFamily="18" charset="0"/>
            </a:endParaRPr>
          </a:p>
          <a:p>
            <a:pPr algn="r">
              <a:defRPr/>
            </a:pPr>
            <a:r>
              <a:rPr lang="de-DE" sz="2400" dirty="0" smtClean="0">
                <a:latin typeface="Constantia" pitchFamily="18" charset="0"/>
              </a:rPr>
              <a:t>Verfasser unbekannt</a:t>
            </a:r>
            <a:endParaRPr lang="de-DE" sz="2400" dirty="0" smtClean="0">
              <a:latin typeface="Constantia" pitchFamily="18" charset="0"/>
            </a:endParaRPr>
          </a:p>
        </p:txBody>
      </p:sp>
      <p:sp>
        <p:nvSpPr>
          <p:cNvPr id="2" name="Прямоугольник 11"/>
          <p:cNvSpPr>
            <a:spLocks noChangeArrowheads="1"/>
          </p:cNvSpPr>
          <p:nvPr/>
        </p:nvSpPr>
        <p:spPr bwMode="auto">
          <a:xfrm rot="-5400000">
            <a:off x="-1258093" y="1671013"/>
            <a:ext cx="3643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Gymnasium “</a:t>
            </a:r>
            <a:r>
              <a:rPr lang="en-US" sz="2000" dirty="0" err="1" smtClean="0">
                <a:solidFill>
                  <a:srgbClr val="000000"/>
                </a:solidFill>
              </a:rPr>
              <a:t>Harmonie</a:t>
            </a:r>
            <a:r>
              <a:rPr lang="en-US" sz="2000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>
                <a:solidFill>
                  <a:srgbClr val="000000"/>
                </a:solidFill>
              </a:rPr>
              <a:t>Halytskyi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Vjacheslav-Chornowil-Hochschule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4797152"/>
            <a:ext cx="37799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latin typeface="+mj-lt"/>
              </a:rPr>
              <a:t>A</a:t>
            </a:r>
            <a:r>
              <a:rPr lang="uk-UA" sz="2800" dirty="0" err="1" smtClean="0">
                <a:latin typeface="+mj-lt"/>
              </a:rPr>
              <a:t>us</a:t>
            </a:r>
            <a:r>
              <a:rPr lang="uk-UA" sz="2800" dirty="0" smtClean="0">
                <a:latin typeface="+mj-lt"/>
              </a:rPr>
              <a:t> </a:t>
            </a:r>
            <a:r>
              <a:rPr lang="uk-UA" sz="2800" dirty="0" err="1" smtClean="0">
                <a:latin typeface="+mj-lt"/>
              </a:rPr>
              <a:t>der</a:t>
            </a:r>
            <a:r>
              <a:rPr lang="uk-UA" sz="2800" dirty="0" smtClean="0">
                <a:latin typeface="+mj-lt"/>
              </a:rPr>
              <a:t> </a:t>
            </a:r>
            <a:r>
              <a:rPr lang="uk-UA" sz="2800" dirty="0" err="1" smtClean="0">
                <a:latin typeface="+mj-lt"/>
              </a:rPr>
              <a:t>Lehrerpraxis</a:t>
            </a:r>
            <a:r>
              <a:rPr lang="en-US" sz="2800" dirty="0" smtClean="0">
                <a:latin typeface="+mj-lt"/>
              </a:rPr>
              <a:t> von</a:t>
            </a:r>
          </a:p>
          <a:p>
            <a:pPr algn="r"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Mariia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Yatchuk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Рисунок 12" descr="Пов’язане зображення">
            <a:hlinkClick r:id="rId2" tgtFrame="&quot;_blank&quot;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1772816"/>
            <a:ext cx="345948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76672"/>
            <a:ext cx="914267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663" y="5013325"/>
            <a:ext cx="2879725" cy="86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179388" y="44450"/>
            <a:ext cx="74169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uk-UA" sz="3200" dirty="0" err="1" smtClean="0">
                <a:solidFill>
                  <a:schemeClr val="accent4">
                    <a:lumMod val="50000"/>
                  </a:schemeClr>
                </a:solidFill>
              </a:rPr>
              <a:t>ie</a:t>
            </a:r>
            <a:r>
              <a:rPr lang="uk-UA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uk-UA" sz="3200" dirty="0" err="1" smtClean="0">
                <a:solidFill>
                  <a:schemeClr val="accent4">
                    <a:lumMod val="50000"/>
                  </a:schemeClr>
                </a:solidFill>
              </a:rPr>
              <a:t>Möglichkeit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en des </a:t>
            </a:r>
            <a:r>
              <a:rPr lang="en-US" sz="3200" dirty="0" err="1" smtClean="0">
                <a:solidFill>
                  <a:schemeClr val="accent4">
                    <a:lumMod val="50000"/>
                  </a:schemeClr>
                </a:solidFill>
              </a:rPr>
              <a:t>Lernumfeldes</a:t>
            </a:r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51050" y="2781300"/>
            <a:ext cx="2492375" cy="2492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620713"/>
            <a:ext cx="6480175" cy="432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72816"/>
            <a:ext cx="8843477" cy="555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804025" y="5111750"/>
            <a:ext cx="755650" cy="755650"/>
          </a:xfrm>
          <a:prstGeom prst="ellipse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835696" y="3573016"/>
            <a:ext cx="23891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800" b="1" dirty="0" err="1" smtClean="0">
                <a:solidFill>
                  <a:schemeClr val="bg1"/>
                </a:solidFill>
              </a:rPr>
              <a:t>Lernumfeld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420888"/>
            <a:ext cx="35539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uk-UA" dirty="0" err="1" smtClean="0">
                <a:latin typeface="Constantia" pitchFamily="18" charset="0"/>
              </a:rPr>
              <a:t>Unterricht</a:t>
            </a: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err="1" smtClean="0">
                <a:latin typeface="Constantia" pitchFamily="18" charset="0"/>
              </a:rPr>
              <a:t>mit</a:t>
            </a: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err="1" smtClean="0">
                <a:latin typeface="Constantia" pitchFamily="18" charset="0"/>
              </a:rPr>
              <a:t>dem</a:t>
            </a: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err="1" smtClean="0">
                <a:latin typeface="Constantia" pitchFamily="18" charset="0"/>
              </a:rPr>
              <a:t>Einsatz</a:t>
            </a:r>
            <a:endParaRPr lang="en-US" dirty="0" smtClean="0">
              <a:latin typeface="Constantia" pitchFamily="18" charset="0"/>
            </a:endParaRPr>
          </a:p>
          <a:p>
            <a:pPr>
              <a:defRPr/>
            </a:pP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err="1" smtClean="0">
                <a:latin typeface="Constantia" pitchFamily="18" charset="0"/>
              </a:rPr>
              <a:t>von</a:t>
            </a:r>
            <a:r>
              <a:rPr lang="uk-UA" dirty="0" smtClean="0">
                <a:latin typeface="Constantia" pitchFamily="18" charset="0"/>
              </a:rPr>
              <a:t> informativ-kommunikativen </a:t>
            </a:r>
            <a:endParaRPr lang="en-US" dirty="0" smtClean="0">
              <a:latin typeface="Constantia" pitchFamily="18" charset="0"/>
            </a:endParaRPr>
          </a:p>
          <a:p>
            <a:pPr>
              <a:defRPr/>
            </a:pPr>
            <a:r>
              <a:rPr lang="uk-UA" dirty="0" err="1" smtClean="0">
                <a:latin typeface="Constantia" pitchFamily="18" charset="0"/>
              </a:rPr>
              <a:t>Technologien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3356992"/>
            <a:ext cx="25678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onstantia" pitchFamily="18" charset="0"/>
              </a:rPr>
              <a:t>Unterricht</a:t>
            </a:r>
            <a:r>
              <a:rPr lang="de-DE" dirty="0" smtClean="0">
                <a:latin typeface="Constantia" pitchFamily="18" charset="0"/>
              </a:rPr>
              <a:t> </a:t>
            </a:r>
          </a:p>
          <a:p>
            <a:pPr>
              <a:defRPr/>
            </a:pPr>
            <a:r>
              <a:rPr lang="de-DE" dirty="0" smtClean="0">
                <a:latin typeface="Constantia" pitchFamily="18" charset="0"/>
              </a:rPr>
              <a:t>des gemischten Lernens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21088"/>
            <a:ext cx="1736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dirty="0" err="1" smtClean="0">
                <a:latin typeface="Constantia" pitchFamily="18" charset="0"/>
              </a:rPr>
              <a:t>Sprachportfolio</a:t>
            </a:r>
            <a:endParaRPr lang="en-US" dirty="0" smtClean="0">
              <a:latin typeface="Constantia" pitchFamily="18" charset="0"/>
            </a:endParaRPr>
          </a:p>
          <a:p>
            <a:pPr algn="ctr">
              <a:defRPr/>
            </a:pPr>
            <a:r>
              <a:rPr lang="en-US" dirty="0" smtClean="0">
                <a:latin typeface="Constantia" pitchFamily="18" charset="0"/>
              </a:rPr>
              <a:t>d</a:t>
            </a:r>
            <a:r>
              <a:rPr lang="uk-UA" dirty="0" err="1" smtClean="0">
                <a:latin typeface="Constantia" pitchFamily="18" charset="0"/>
              </a:rPr>
              <a:t>es</a:t>
            </a:r>
            <a:r>
              <a:rPr lang="uk-UA" dirty="0" smtClean="0">
                <a:latin typeface="Constantia" pitchFamily="18" charset="0"/>
              </a:rPr>
              <a:t> </a:t>
            </a:r>
            <a:r>
              <a:rPr lang="uk-UA" dirty="0" err="1" smtClean="0">
                <a:latin typeface="Constantia" pitchFamily="18" charset="0"/>
              </a:rPr>
              <a:t>Schülers</a:t>
            </a:r>
            <a:r>
              <a:rPr lang="uk-UA" dirty="0" smtClean="0">
                <a:latin typeface="Constantia" pitchFamily="18" charset="0"/>
              </a:rPr>
              <a:t> 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2150" y="5157788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err="1" smtClean="0">
                <a:latin typeface="Constantia" pitchFamily="18" charset="0"/>
              </a:rPr>
              <a:t>Lehrerordner</a:t>
            </a:r>
            <a:endParaRPr lang="uk-UA" b="1" dirty="0">
              <a:solidFill>
                <a:srgbClr val="E6E0E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itchFamily="18" charset="0"/>
            </a:endParaRPr>
          </a:p>
        </p:txBody>
      </p:sp>
      <p:sp>
        <p:nvSpPr>
          <p:cNvPr id="18444" name="TextBox 8"/>
          <p:cNvSpPr txBox="1">
            <a:spLocks noChangeArrowheads="1"/>
          </p:cNvSpPr>
          <p:nvPr/>
        </p:nvSpPr>
        <p:spPr bwMode="auto">
          <a:xfrm>
            <a:off x="8460432" y="242088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rgbClr val="69A99D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84368" y="3356992"/>
            <a:ext cx="469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80312" y="4221088"/>
            <a:ext cx="469900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chemeClr val="accent6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2613" y="5100638"/>
            <a:ext cx="4699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 dirty="0">
                <a:solidFill>
                  <a:schemeClr val="accent4"/>
                </a:solidFill>
              </a:rPr>
              <a:t>4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234" y="404664"/>
            <a:ext cx="435350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 зі стрілкою 8"/>
          <p:cNvCxnSpPr/>
          <p:nvPr/>
        </p:nvCxnSpPr>
        <p:spPr>
          <a:xfrm flipV="1">
            <a:off x="3131840" y="1340768"/>
            <a:ext cx="27363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/>
          <p:nvPr/>
        </p:nvCxnSpPr>
        <p:spPr>
          <a:xfrm flipV="1">
            <a:off x="1619672" y="1196752"/>
            <a:ext cx="4248472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3923928" y="1484784"/>
            <a:ext cx="201622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V="1">
            <a:off x="3779912" y="1628800"/>
            <a:ext cx="21602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/>
          <p:nvPr/>
        </p:nvCxnSpPr>
        <p:spPr>
          <a:xfrm flipV="1">
            <a:off x="1907704" y="1772816"/>
            <a:ext cx="4032448" cy="3672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/>
          <p:nvPr/>
        </p:nvCxnSpPr>
        <p:spPr>
          <a:xfrm>
            <a:off x="2051720" y="3068960"/>
            <a:ext cx="352839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/>
          <p:nvPr/>
        </p:nvCxnSpPr>
        <p:spPr>
          <a:xfrm>
            <a:off x="2339752" y="3429000"/>
            <a:ext cx="324036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/>
          <p:nvPr/>
        </p:nvCxnSpPr>
        <p:spPr>
          <a:xfrm>
            <a:off x="3275856" y="4437112"/>
            <a:ext cx="223224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 зі стрілкою 32"/>
          <p:cNvCxnSpPr/>
          <p:nvPr/>
        </p:nvCxnSpPr>
        <p:spPr>
          <a:xfrm flipV="1">
            <a:off x="2339752" y="5157192"/>
            <a:ext cx="30963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 зі стрілкою 34"/>
          <p:cNvCxnSpPr/>
          <p:nvPr/>
        </p:nvCxnSpPr>
        <p:spPr>
          <a:xfrm flipV="1">
            <a:off x="2483768" y="1700808"/>
            <a:ext cx="3384376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820" name="Picture 4" descr="Результат пошуку зображень за запитом &quot;onenote deutsch&quot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17032"/>
            <a:ext cx="2311946" cy="1714330"/>
          </a:xfrm>
          <a:prstGeom prst="rect">
            <a:avLst/>
          </a:prstGeom>
          <a:noFill/>
        </p:spPr>
      </p:pic>
      <p:pic>
        <p:nvPicPr>
          <p:cNvPr id="34822" name="Picture 6" descr="Пов’язане зображення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620688"/>
            <a:ext cx="2879229" cy="287922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2603500" y="-1025525"/>
            <a:ext cx="4000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368800" y="3097560"/>
            <a:ext cx="2235200" cy="2235200"/>
          </a:xfrm>
          <a:custGeom>
            <a:avLst/>
            <a:gdLst>
              <a:gd name="connsiteX0" fmla="*/ 1586555 w 2235200"/>
              <a:gd name="connsiteY0" fmla="*/ 356377 h 2235200"/>
              <a:gd name="connsiteX1" fmla="*/ 1760418 w 2235200"/>
              <a:gd name="connsiteY1" fmla="*/ 210481 h 2235200"/>
              <a:gd name="connsiteX2" fmla="*/ 1899314 w 2235200"/>
              <a:gd name="connsiteY2" fmla="*/ 327029 h 2235200"/>
              <a:gd name="connsiteX3" fmla="*/ 1785825 w 2235200"/>
              <a:gd name="connsiteY3" fmla="*/ 523585 h 2235200"/>
              <a:gd name="connsiteX4" fmla="*/ 1966144 w 2235200"/>
              <a:gd name="connsiteY4" fmla="*/ 835907 h 2235200"/>
              <a:gd name="connsiteX5" fmla="*/ 2193112 w 2235200"/>
              <a:gd name="connsiteY5" fmla="*/ 835901 h 2235200"/>
              <a:gd name="connsiteX6" fmla="*/ 2224597 w 2235200"/>
              <a:gd name="connsiteY6" fmla="*/ 1014463 h 2235200"/>
              <a:gd name="connsiteX7" fmla="*/ 2011316 w 2235200"/>
              <a:gd name="connsiteY7" fmla="*/ 1092085 h 2235200"/>
              <a:gd name="connsiteX8" fmla="*/ 1948692 w 2235200"/>
              <a:gd name="connsiteY8" fmla="*/ 1447245 h 2235200"/>
              <a:gd name="connsiteX9" fmla="*/ 2122562 w 2235200"/>
              <a:gd name="connsiteY9" fmla="*/ 1593132 h 2235200"/>
              <a:gd name="connsiteX10" fmla="*/ 2031904 w 2235200"/>
              <a:gd name="connsiteY10" fmla="*/ 1750157 h 2235200"/>
              <a:gd name="connsiteX11" fmla="*/ 1818627 w 2235200"/>
              <a:gd name="connsiteY11" fmla="*/ 1672524 h 2235200"/>
              <a:gd name="connsiteX12" fmla="*/ 1542362 w 2235200"/>
              <a:gd name="connsiteY12" fmla="*/ 1904338 h 2235200"/>
              <a:gd name="connsiteX13" fmla="*/ 1581780 w 2235200"/>
              <a:gd name="connsiteY13" fmla="*/ 2127856 h 2235200"/>
              <a:gd name="connsiteX14" fmla="*/ 1411398 w 2235200"/>
              <a:gd name="connsiteY14" fmla="*/ 2189870 h 2235200"/>
              <a:gd name="connsiteX15" fmla="*/ 1297919 w 2235200"/>
              <a:gd name="connsiteY15" fmla="*/ 1993308 h 2235200"/>
              <a:gd name="connsiteX16" fmla="*/ 937280 w 2235200"/>
              <a:gd name="connsiteY16" fmla="*/ 1993308 h 2235200"/>
              <a:gd name="connsiteX17" fmla="*/ 823802 w 2235200"/>
              <a:gd name="connsiteY17" fmla="*/ 2189870 h 2235200"/>
              <a:gd name="connsiteX18" fmla="*/ 653420 w 2235200"/>
              <a:gd name="connsiteY18" fmla="*/ 2127856 h 2235200"/>
              <a:gd name="connsiteX19" fmla="*/ 692839 w 2235200"/>
              <a:gd name="connsiteY19" fmla="*/ 1904338 h 2235200"/>
              <a:gd name="connsiteX20" fmla="*/ 416574 w 2235200"/>
              <a:gd name="connsiteY20" fmla="*/ 1672524 h 2235200"/>
              <a:gd name="connsiteX21" fmla="*/ 203296 w 2235200"/>
              <a:gd name="connsiteY21" fmla="*/ 1750157 h 2235200"/>
              <a:gd name="connsiteX22" fmla="*/ 112638 w 2235200"/>
              <a:gd name="connsiteY22" fmla="*/ 1593132 h 2235200"/>
              <a:gd name="connsiteX23" fmla="*/ 286508 w 2235200"/>
              <a:gd name="connsiteY23" fmla="*/ 1447245 h 2235200"/>
              <a:gd name="connsiteX24" fmla="*/ 223884 w 2235200"/>
              <a:gd name="connsiteY24" fmla="*/ 1092085 h 2235200"/>
              <a:gd name="connsiteX25" fmla="*/ 10603 w 2235200"/>
              <a:gd name="connsiteY25" fmla="*/ 1014463 h 2235200"/>
              <a:gd name="connsiteX26" fmla="*/ 42088 w 2235200"/>
              <a:gd name="connsiteY26" fmla="*/ 835901 h 2235200"/>
              <a:gd name="connsiteX27" fmla="*/ 269055 w 2235200"/>
              <a:gd name="connsiteY27" fmla="*/ 835907 h 2235200"/>
              <a:gd name="connsiteX28" fmla="*/ 449374 w 2235200"/>
              <a:gd name="connsiteY28" fmla="*/ 523585 h 2235200"/>
              <a:gd name="connsiteX29" fmla="*/ 335886 w 2235200"/>
              <a:gd name="connsiteY29" fmla="*/ 327029 h 2235200"/>
              <a:gd name="connsiteX30" fmla="*/ 474782 w 2235200"/>
              <a:gd name="connsiteY30" fmla="*/ 210481 h 2235200"/>
              <a:gd name="connsiteX31" fmla="*/ 648645 w 2235200"/>
              <a:gd name="connsiteY31" fmla="*/ 356377 h 2235200"/>
              <a:gd name="connsiteX32" fmla="*/ 987535 w 2235200"/>
              <a:gd name="connsiteY32" fmla="*/ 233031 h 2235200"/>
              <a:gd name="connsiteX33" fmla="*/ 1026942 w 2235200"/>
              <a:gd name="connsiteY33" fmla="*/ 9511 h 2235200"/>
              <a:gd name="connsiteX34" fmla="*/ 1208258 w 2235200"/>
              <a:gd name="connsiteY34" fmla="*/ 9511 h 2235200"/>
              <a:gd name="connsiteX35" fmla="*/ 1247665 w 2235200"/>
              <a:gd name="connsiteY35" fmla="*/ 233031 h 2235200"/>
              <a:gd name="connsiteX36" fmla="*/ 1586555 w 2235200"/>
              <a:gd name="connsiteY36" fmla="*/ 356377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cubicBezTo>
                  <a:pt x="1866522" y="614364"/>
                  <a:pt x="1927876" y="720632"/>
                  <a:pt x="1966144" y="835907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cubicBezTo>
                  <a:pt x="2014782" y="1213496"/>
                  <a:pt x="1993474" y="1334341"/>
                  <a:pt x="1948692" y="1447245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cubicBezTo>
                  <a:pt x="1743241" y="1767759"/>
                  <a:pt x="1649240" y="1846634"/>
                  <a:pt x="1542362" y="1904338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cubicBezTo>
                  <a:pt x="1178954" y="2017804"/>
                  <a:pt x="1056245" y="2017804"/>
                  <a:pt x="937280" y="1993308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cubicBezTo>
                  <a:pt x="585961" y="1846634"/>
                  <a:pt x="491960" y="1767758"/>
                  <a:pt x="416574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cubicBezTo>
                  <a:pt x="241726" y="1334341"/>
                  <a:pt x="220417" y="1213496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1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cubicBezTo>
                  <a:pt x="1367834" y="250700"/>
                  <a:pt x="1483142" y="292669"/>
                  <a:pt x="1586555" y="356377"/>
                </a:cubicBezTo>
                <a:close/>
              </a:path>
            </a:pathLst>
          </a:custGeom>
          <a:solidFill>
            <a:srgbClr val="F45E0A"/>
          </a:solidFill>
          <a:scene3d>
            <a:camera prst="orthographicFront"/>
            <a:lightRig rig="threePt" dir="t"/>
          </a:scene3d>
          <a:sp3d contourW="12700">
            <a:bevelT w="114300" prst="artDeco"/>
            <a:contourClr>
              <a:schemeClr val="accent6">
                <a:lumMod val="50000"/>
              </a:schemeClr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73505" tIns="547715" rIns="473505" bIns="586806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sz="2800" b="1" dirty="0" smtClean="0"/>
              <a:t>üler</a:t>
            </a:r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987824" y="2569240"/>
            <a:ext cx="1706096" cy="1625600"/>
          </a:xfrm>
          <a:custGeom>
            <a:avLst/>
            <a:gdLst>
              <a:gd name="connsiteX0" fmla="*/ 1216350 w 1625600"/>
              <a:gd name="connsiteY0" fmla="*/ 411723 h 1625600"/>
              <a:gd name="connsiteX1" fmla="*/ 1456181 w 1625600"/>
              <a:gd name="connsiteY1" fmla="*/ 339443 h 1625600"/>
              <a:gd name="connsiteX2" fmla="*/ 1544430 w 1625600"/>
              <a:gd name="connsiteY2" fmla="*/ 492294 h 1625600"/>
              <a:gd name="connsiteX3" fmla="*/ 1361918 w 1625600"/>
              <a:gd name="connsiteY3" fmla="*/ 663854 h 1625600"/>
              <a:gd name="connsiteX4" fmla="*/ 1361918 w 1625600"/>
              <a:gd name="connsiteY4" fmla="*/ 961747 h 1625600"/>
              <a:gd name="connsiteX5" fmla="*/ 1544430 w 1625600"/>
              <a:gd name="connsiteY5" fmla="*/ 1133306 h 1625600"/>
              <a:gd name="connsiteX6" fmla="*/ 1456181 w 1625600"/>
              <a:gd name="connsiteY6" fmla="*/ 1286157 h 1625600"/>
              <a:gd name="connsiteX7" fmla="*/ 1216350 w 1625600"/>
              <a:gd name="connsiteY7" fmla="*/ 1213877 h 1625600"/>
              <a:gd name="connsiteX8" fmla="*/ 958367 w 1625600"/>
              <a:gd name="connsiteY8" fmla="*/ 1362823 h 1625600"/>
              <a:gd name="connsiteX9" fmla="*/ 901049 w 1625600"/>
              <a:gd name="connsiteY9" fmla="*/ 1606663 h 1625600"/>
              <a:gd name="connsiteX10" fmla="*/ 724551 w 1625600"/>
              <a:gd name="connsiteY10" fmla="*/ 1606663 h 1625600"/>
              <a:gd name="connsiteX11" fmla="*/ 667232 w 1625600"/>
              <a:gd name="connsiteY11" fmla="*/ 1362823 h 1625600"/>
              <a:gd name="connsiteX12" fmla="*/ 409249 w 1625600"/>
              <a:gd name="connsiteY12" fmla="*/ 1213877 h 1625600"/>
              <a:gd name="connsiteX13" fmla="*/ 169419 w 1625600"/>
              <a:gd name="connsiteY13" fmla="*/ 1286157 h 1625600"/>
              <a:gd name="connsiteX14" fmla="*/ 81170 w 1625600"/>
              <a:gd name="connsiteY14" fmla="*/ 1133306 h 1625600"/>
              <a:gd name="connsiteX15" fmla="*/ 263682 w 1625600"/>
              <a:gd name="connsiteY15" fmla="*/ 961746 h 1625600"/>
              <a:gd name="connsiteX16" fmla="*/ 263682 w 1625600"/>
              <a:gd name="connsiteY16" fmla="*/ 663853 h 1625600"/>
              <a:gd name="connsiteX17" fmla="*/ 81170 w 1625600"/>
              <a:gd name="connsiteY17" fmla="*/ 492294 h 1625600"/>
              <a:gd name="connsiteX18" fmla="*/ 169419 w 1625600"/>
              <a:gd name="connsiteY18" fmla="*/ 339443 h 1625600"/>
              <a:gd name="connsiteX19" fmla="*/ 409250 w 1625600"/>
              <a:gd name="connsiteY19" fmla="*/ 411723 h 1625600"/>
              <a:gd name="connsiteX20" fmla="*/ 667233 w 1625600"/>
              <a:gd name="connsiteY20" fmla="*/ 262777 h 1625600"/>
              <a:gd name="connsiteX21" fmla="*/ 724551 w 1625600"/>
              <a:gd name="connsiteY21" fmla="*/ 18937 h 1625600"/>
              <a:gd name="connsiteX22" fmla="*/ 901049 w 1625600"/>
              <a:gd name="connsiteY22" fmla="*/ 18937 h 1625600"/>
              <a:gd name="connsiteX23" fmla="*/ 958368 w 1625600"/>
              <a:gd name="connsiteY23" fmla="*/ 262777 h 1625600"/>
              <a:gd name="connsiteX24" fmla="*/ 1216351 w 1625600"/>
              <a:gd name="connsiteY24" fmla="*/ 411723 h 1625600"/>
              <a:gd name="connsiteX25" fmla="*/ 1216350 w 1625600"/>
              <a:gd name="connsiteY25" fmla="*/ 411723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625600" h="1625600">
                <a:moveTo>
                  <a:pt x="1216350" y="411723"/>
                </a:moveTo>
                <a:lnTo>
                  <a:pt x="1456181" y="339443"/>
                </a:lnTo>
                <a:lnTo>
                  <a:pt x="1544430" y="492294"/>
                </a:lnTo>
                <a:lnTo>
                  <a:pt x="1361918" y="663854"/>
                </a:lnTo>
                <a:cubicBezTo>
                  <a:pt x="1388374" y="761389"/>
                  <a:pt x="1388374" y="864211"/>
                  <a:pt x="1361918" y="961747"/>
                </a:cubicBezTo>
                <a:lnTo>
                  <a:pt x="1544430" y="1133306"/>
                </a:lnTo>
                <a:lnTo>
                  <a:pt x="1456181" y="1286157"/>
                </a:lnTo>
                <a:lnTo>
                  <a:pt x="1216350" y="1213877"/>
                </a:lnTo>
                <a:cubicBezTo>
                  <a:pt x="1145110" y="1285556"/>
                  <a:pt x="1056063" y="1336967"/>
                  <a:pt x="958367" y="1362823"/>
                </a:cubicBezTo>
                <a:lnTo>
                  <a:pt x="901049" y="1606663"/>
                </a:lnTo>
                <a:lnTo>
                  <a:pt x="724551" y="1606663"/>
                </a:lnTo>
                <a:lnTo>
                  <a:pt x="667232" y="1362823"/>
                </a:lnTo>
                <a:cubicBezTo>
                  <a:pt x="569536" y="1336967"/>
                  <a:pt x="480489" y="1285556"/>
                  <a:pt x="409249" y="1213877"/>
                </a:cubicBezTo>
                <a:lnTo>
                  <a:pt x="169419" y="1286157"/>
                </a:lnTo>
                <a:lnTo>
                  <a:pt x="81170" y="1133306"/>
                </a:lnTo>
                <a:lnTo>
                  <a:pt x="263682" y="961746"/>
                </a:lnTo>
                <a:cubicBezTo>
                  <a:pt x="237226" y="864211"/>
                  <a:pt x="237226" y="761389"/>
                  <a:pt x="263682" y="663853"/>
                </a:cubicBezTo>
                <a:lnTo>
                  <a:pt x="81170" y="492294"/>
                </a:lnTo>
                <a:lnTo>
                  <a:pt x="169419" y="339443"/>
                </a:lnTo>
                <a:lnTo>
                  <a:pt x="409250" y="411723"/>
                </a:lnTo>
                <a:cubicBezTo>
                  <a:pt x="480490" y="340044"/>
                  <a:pt x="569537" y="288633"/>
                  <a:pt x="667233" y="262777"/>
                </a:cubicBezTo>
                <a:lnTo>
                  <a:pt x="724551" y="18937"/>
                </a:lnTo>
                <a:lnTo>
                  <a:pt x="901049" y="18937"/>
                </a:lnTo>
                <a:lnTo>
                  <a:pt x="958368" y="262777"/>
                </a:lnTo>
                <a:cubicBezTo>
                  <a:pt x="1056064" y="288633"/>
                  <a:pt x="1145111" y="340044"/>
                  <a:pt x="1216351" y="411723"/>
                </a:cubicBezTo>
                <a:lnTo>
                  <a:pt x="1216350" y="411723"/>
                </a:lnTo>
                <a:close/>
              </a:path>
            </a:pathLst>
          </a:custGeom>
          <a:solidFill>
            <a:srgbClr val="EB9C0F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433380" tIns="435853" rIns="433380" bIns="435853" spcCol="1270" anchor="ctr"/>
          <a:lstStyle/>
          <a:p>
            <a:pPr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</a:t>
            </a:r>
            <a:r>
              <a:rPr lang="de-DE" sz="2000" b="1" dirty="0" err="1" smtClean="0"/>
              <a:t>üler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799839" y="1268759"/>
            <a:ext cx="1950720" cy="1950720"/>
          </a:xfrm>
          <a:custGeom>
            <a:avLst/>
            <a:gdLst>
              <a:gd name="connsiteX0" fmla="*/ 1191775 w 1592756"/>
              <a:gd name="connsiteY0" fmla="*/ 403405 h 1592756"/>
              <a:gd name="connsiteX1" fmla="*/ 1426760 w 1592756"/>
              <a:gd name="connsiteY1" fmla="*/ 332584 h 1592756"/>
              <a:gd name="connsiteX2" fmla="*/ 1513226 w 1592756"/>
              <a:gd name="connsiteY2" fmla="*/ 482348 h 1592756"/>
              <a:gd name="connsiteX3" fmla="*/ 1334401 w 1592756"/>
              <a:gd name="connsiteY3" fmla="*/ 650441 h 1592756"/>
              <a:gd name="connsiteX4" fmla="*/ 1334401 w 1592756"/>
              <a:gd name="connsiteY4" fmla="*/ 942315 h 1592756"/>
              <a:gd name="connsiteX5" fmla="*/ 1513226 w 1592756"/>
              <a:gd name="connsiteY5" fmla="*/ 1110408 h 1592756"/>
              <a:gd name="connsiteX6" fmla="*/ 1426760 w 1592756"/>
              <a:gd name="connsiteY6" fmla="*/ 1260172 h 1592756"/>
              <a:gd name="connsiteX7" fmla="*/ 1191775 w 1592756"/>
              <a:gd name="connsiteY7" fmla="*/ 1189351 h 1592756"/>
              <a:gd name="connsiteX8" fmla="*/ 939004 w 1592756"/>
              <a:gd name="connsiteY8" fmla="*/ 1335288 h 1592756"/>
              <a:gd name="connsiteX9" fmla="*/ 882844 w 1592756"/>
              <a:gd name="connsiteY9" fmla="*/ 1574202 h 1592756"/>
              <a:gd name="connsiteX10" fmla="*/ 709912 w 1592756"/>
              <a:gd name="connsiteY10" fmla="*/ 1574202 h 1592756"/>
              <a:gd name="connsiteX11" fmla="*/ 653752 w 1592756"/>
              <a:gd name="connsiteY11" fmla="*/ 1335288 h 1592756"/>
              <a:gd name="connsiteX12" fmla="*/ 400981 w 1592756"/>
              <a:gd name="connsiteY12" fmla="*/ 1189351 h 1592756"/>
              <a:gd name="connsiteX13" fmla="*/ 165996 w 1592756"/>
              <a:gd name="connsiteY13" fmla="*/ 1260172 h 1592756"/>
              <a:gd name="connsiteX14" fmla="*/ 79530 w 1592756"/>
              <a:gd name="connsiteY14" fmla="*/ 1110408 h 1592756"/>
              <a:gd name="connsiteX15" fmla="*/ 258355 w 1592756"/>
              <a:gd name="connsiteY15" fmla="*/ 942315 h 1592756"/>
              <a:gd name="connsiteX16" fmla="*/ 258355 w 1592756"/>
              <a:gd name="connsiteY16" fmla="*/ 650441 h 1592756"/>
              <a:gd name="connsiteX17" fmla="*/ 79530 w 1592756"/>
              <a:gd name="connsiteY17" fmla="*/ 482348 h 1592756"/>
              <a:gd name="connsiteX18" fmla="*/ 165996 w 1592756"/>
              <a:gd name="connsiteY18" fmla="*/ 332584 h 1592756"/>
              <a:gd name="connsiteX19" fmla="*/ 400981 w 1592756"/>
              <a:gd name="connsiteY19" fmla="*/ 403405 h 1592756"/>
              <a:gd name="connsiteX20" fmla="*/ 653752 w 1592756"/>
              <a:gd name="connsiteY20" fmla="*/ 257468 h 1592756"/>
              <a:gd name="connsiteX21" fmla="*/ 709912 w 1592756"/>
              <a:gd name="connsiteY21" fmla="*/ 18554 h 1592756"/>
              <a:gd name="connsiteX22" fmla="*/ 882844 w 1592756"/>
              <a:gd name="connsiteY22" fmla="*/ 18554 h 1592756"/>
              <a:gd name="connsiteX23" fmla="*/ 939004 w 1592756"/>
              <a:gd name="connsiteY23" fmla="*/ 257468 h 1592756"/>
              <a:gd name="connsiteX24" fmla="*/ 1191775 w 1592756"/>
              <a:gd name="connsiteY24" fmla="*/ 403405 h 1592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92756" h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552451" rIns="108000" bIns="552449" spcCol="1270" anchor="ctr"/>
          <a:lstStyle/>
          <a:p>
            <a:pPr marL="92075" algn="ctr" defTabSz="8445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Lehrer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Круговая стрелка 6"/>
          <p:cNvSpPr/>
          <p:nvPr/>
        </p:nvSpPr>
        <p:spPr>
          <a:xfrm rot="2399979">
            <a:off x="4148138" y="2773363"/>
            <a:ext cx="2862262" cy="3005137"/>
          </a:xfrm>
          <a:prstGeom prst="circularArrow">
            <a:avLst>
              <a:gd name="adj1" fmla="val 4687"/>
              <a:gd name="adj2" fmla="val 299029"/>
              <a:gd name="adj3" fmla="val 2513083"/>
              <a:gd name="adj4" fmla="val 13526447"/>
              <a:gd name="adj5" fmla="val 5469"/>
            </a:avLst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hape 7"/>
          <p:cNvSpPr/>
          <p:nvPr/>
        </p:nvSpPr>
        <p:spPr>
          <a:xfrm rot="19692888">
            <a:off x="2732088" y="2379663"/>
            <a:ext cx="2078037" cy="207962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7283132"/>
              <a:gd name="adj5" fmla="val 7527"/>
            </a:avLst>
          </a:prstGeom>
          <a:solidFill>
            <a:schemeClr val="accent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Круговая стрелка 8"/>
          <p:cNvSpPr/>
          <p:nvPr/>
        </p:nvSpPr>
        <p:spPr>
          <a:xfrm rot="2626855">
            <a:off x="3609975" y="1012825"/>
            <a:ext cx="2241550" cy="224155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7785190"/>
              <a:gd name="adj5" fmla="val 698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Круговая стрелка 11"/>
          <p:cNvSpPr/>
          <p:nvPr/>
        </p:nvSpPr>
        <p:spPr>
          <a:xfrm>
            <a:off x="1403648" y="-243408"/>
            <a:ext cx="6840759" cy="684075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723570"/>
              <a:gd name="adj5" fmla="val 12500"/>
            </a:avLst>
          </a:prstGeom>
          <a:gradFill flip="none" rotWithShape="1">
            <a:gsLst>
              <a:gs pos="20000">
                <a:srgbClr val="DDEBCF">
                  <a:alpha val="30000"/>
                </a:srgbClr>
              </a:gs>
              <a:gs pos="58000">
                <a:srgbClr val="9CB86E"/>
              </a:gs>
              <a:gs pos="100000">
                <a:srgbClr val="156B1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20" name="Круговая стрелка 19"/>
          <p:cNvSpPr/>
          <p:nvPr/>
        </p:nvSpPr>
        <p:spPr>
          <a:xfrm rot="6449301">
            <a:off x="1432967" y="337745"/>
            <a:ext cx="6840537" cy="68421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3621879"/>
              <a:gd name="adj5" fmla="val 1250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85000">
                <a:srgbClr val="FFEBFA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 rot="14206787">
            <a:off x="987946" y="-9035"/>
            <a:ext cx="6840538" cy="68421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893536"/>
              <a:gd name="adj5" fmla="val 1250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9999">
                <a:schemeClr val="accent2">
                  <a:lumMod val="75000"/>
                </a:schemeClr>
              </a:gs>
              <a:gs pos="70000">
                <a:schemeClr val="accent2">
                  <a:lumMod val="60000"/>
                  <a:lumOff val="40000"/>
                </a:schemeClr>
              </a:gs>
              <a:gs pos="88000">
                <a:srgbClr val="FFEBFA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5976" y="4766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Zu Hause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20698517">
            <a:off x="5120915" y="5776253"/>
            <a:ext cx="227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der Klasse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76246" y="3480973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Selbst</a:t>
            </a:r>
            <a:r>
              <a:rPr lang="uk-UA" sz="2000" dirty="0" smtClean="0"/>
              <a:t>ӓ</a:t>
            </a:r>
            <a:r>
              <a:rPr lang="en-US" sz="2000" dirty="0" smtClean="0"/>
              <a:t>ndig</a:t>
            </a:r>
            <a:endParaRPr lang="uk-UA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hsw.co.uk/wp-content/uploads/Spirit-of-the-School_05.jpg"/>
          <p:cNvPicPr>
            <a:picLocks noChangeAspect="1" noChangeArrowheads="1"/>
          </p:cNvPicPr>
          <p:nvPr/>
        </p:nvPicPr>
        <p:blipFill>
          <a:blip r:embed="rId2" cstate="print"/>
          <a:srcRect r="17030"/>
          <a:stretch>
            <a:fillRect/>
          </a:stretch>
        </p:blipFill>
        <p:spPr bwMode="auto">
          <a:xfrm>
            <a:off x="-115888" y="-963613"/>
            <a:ext cx="9259888" cy="837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056"/>
          <p:cNvGrpSpPr>
            <a:grpSpLocks/>
          </p:cNvGrpSpPr>
          <p:nvPr/>
        </p:nvGrpSpPr>
        <p:grpSpPr bwMode="auto">
          <a:xfrm>
            <a:off x="827088" y="549275"/>
            <a:ext cx="6751637" cy="5645150"/>
            <a:chOff x="827584" y="548680"/>
            <a:chExt cx="6750706" cy="5645200"/>
          </a:xfrm>
        </p:grpSpPr>
        <p:sp>
          <p:nvSpPr>
            <p:cNvPr id="58" name="Стрелка вправо 57"/>
            <p:cNvSpPr/>
            <p:nvPr/>
          </p:nvSpPr>
          <p:spPr>
            <a:xfrm flipH="1">
              <a:off x="827584" y="3149028"/>
              <a:ext cx="1007923" cy="431804"/>
            </a:xfrm>
            <a:prstGeom prst="rightArrow">
              <a:avLst>
                <a:gd name="adj1" fmla="val 50000"/>
                <a:gd name="adj2" fmla="val 79762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28" name="Кольцо 27"/>
            <p:cNvSpPr/>
            <p:nvPr/>
          </p:nvSpPr>
          <p:spPr>
            <a:xfrm>
              <a:off x="1764080" y="548680"/>
              <a:ext cx="5814210" cy="5645200"/>
            </a:xfrm>
            <a:prstGeom prst="donut">
              <a:avLst>
                <a:gd name="adj" fmla="val 3826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Полилиния 18"/>
          <p:cNvSpPr>
            <a:spLocks noChangeAspect="1"/>
          </p:cNvSpPr>
          <p:nvPr/>
        </p:nvSpPr>
        <p:spPr>
          <a:xfrm>
            <a:off x="2320925" y="5200650"/>
            <a:ext cx="1793875" cy="996950"/>
          </a:xfrm>
          <a:custGeom>
            <a:avLst/>
            <a:gdLst>
              <a:gd name="connsiteX0" fmla="*/ 0 w 1495101"/>
              <a:gd name="connsiteY0" fmla="*/ 0 h 830612"/>
              <a:gd name="connsiteX1" fmla="*/ 1495101 w 1495101"/>
              <a:gd name="connsiteY1" fmla="*/ 0 h 830612"/>
              <a:gd name="connsiteX2" fmla="*/ 1495101 w 1495101"/>
              <a:gd name="connsiteY2" fmla="*/ 830612 h 830612"/>
              <a:gd name="connsiteX3" fmla="*/ 0 w 1495101"/>
              <a:gd name="connsiteY3" fmla="*/ 830612 h 830612"/>
              <a:gd name="connsiteX4" fmla="*/ 0 w 1495101"/>
              <a:gd name="connsiteY4" fmla="*/ 0 h 83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5101" h="830612">
                <a:moveTo>
                  <a:pt x="0" y="0"/>
                </a:moveTo>
                <a:lnTo>
                  <a:pt x="1495101" y="0"/>
                </a:lnTo>
                <a:lnTo>
                  <a:pt x="1495101" y="830612"/>
                </a:lnTo>
                <a:lnTo>
                  <a:pt x="0" y="83061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1910" tIns="41910" rIns="41910" bIns="41910" spcCol="1270" anchor="ctr"/>
          <a:lstStyle/>
          <a:p>
            <a:pPr algn="r" defTabSz="4889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uk-UA" sz="1600" dirty="0"/>
          </a:p>
        </p:txBody>
      </p:sp>
      <p:grpSp>
        <p:nvGrpSpPr>
          <p:cNvPr id="3" name="Группа 2057"/>
          <p:cNvGrpSpPr>
            <a:grpSpLocks/>
          </p:cNvGrpSpPr>
          <p:nvPr/>
        </p:nvGrpSpPr>
        <p:grpSpPr bwMode="auto">
          <a:xfrm>
            <a:off x="2152650" y="936625"/>
            <a:ext cx="6019800" cy="4908550"/>
            <a:chOff x="2152872" y="937296"/>
            <a:chExt cx="6019528" cy="4907579"/>
          </a:xfrm>
        </p:grpSpPr>
        <p:sp>
          <p:nvSpPr>
            <p:cNvPr id="35" name="Кольцо 34"/>
            <p:cNvSpPr/>
            <p:nvPr/>
          </p:nvSpPr>
          <p:spPr>
            <a:xfrm>
              <a:off x="2152872" y="937296"/>
              <a:ext cx="5054372" cy="4907579"/>
            </a:xfrm>
            <a:prstGeom prst="donut">
              <a:avLst>
                <a:gd name="adj" fmla="val 4706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2048" name="Стрелка вправо 2047"/>
            <p:cNvSpPr/>
            <p:nvPr/>
          </p:nvSpPr>
          <p:spPr>
            <a:xfrm>
              <a:off x="7164384" y="3213321"/>
              <a:ext cx="1008016" cy="431715"/>
            </a:xfrm>
            <a:prstGeom prst="rightArrow">
              <a:avLst>
                <a:gd name="adj1" fmla="val 50000"/>
                <a:gd name="adj2" fmla="val 7976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grpSp>
        <p:nvGrpSpPr>
          <p:cNvPr id="4" name="Группа 2052"/>
          <p:cNvGrpSpPr>
            <a:grpSpLocks/>
          </p:cNvGrpSpPr>
          <p:nvPr/>
        </p:nvGrpSpPr>
        <p:grpSpPr bwMode="auto">
          <a:xfrm>
            <a:off x="2333625" y="1150938"/>
            <a:ext cx="4511675" cy="4438650"/>
            <a:chOff x="2333606" y="1151030"/>
            <a:chExt cx="4511521" cy="4437982"/>
          </a:xfrm>
        </p:grpSpPr>
        <p:sp>
          <p:nvSpPr>
            <p:cNvPr id="9" name="Полилиния 8"/>
            <p:cNvSpPr>
              <a:spLocks noChangeAspect="1"/>
            </p:cNvSpPr>
            <p:nvPr/>
          </p:nvSpPr>
          <p:spPr>
            <a:xfrm>
              <a:off x="4670326" y="1203409"/>
              <a:ext cx="1446164" cy="1661863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37214" tIns="265258" rIns="237214" bIns="265258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</a:pPr>
              <a:r>
                <a:rPr lang="uk-UA" sz="2000" dirty="0" err="1" smtClean="0">
                  <a:latin typeface="Constantia" pitchFamily="18" charset="0"/>
                </a:rPr>
                <a:t>Selbst</a:t>
              </a:r>
              <a:r>
                <a:rPr lang="en-US" sz="2000" dirty="0" smtClean="0">
                  <a:latin typeface="Constantia" pitchFamily="18" charset="0"/>
                </a:rPr>
                <a:t>-</a:t>
              </a:r>
              <a:r>
                <a:rPr lang="uk-UA" sz="2000" dirty="0" err="1" smtClean="0">
                  <a:latin typeface="Constantia" pitchFamily="18" charset="0"/>
                </a:rPr>
                <a:t>entwick</a:t>
              </a:r>
              <a:r>
                <a:rPr lang="en-US" sz="2000" dirty="0" smtClean="0">
                  <a:latin typeface="Constantia" pitchFamily="18" charset="0"/>
                </a:rPr>
                <a:t>-</a:t>
              </a:r>
              <a:r>
                <a:rPr lang="uk-UA" sz="2000" dirty="0" err="1" smtClean="0">
                  <a:latin typeface="Constantia" pitchFamily="18" charset="0"/>
                </a:rPr>
                <a:t>lung</a:t>
              </a:r>
              <a:endParaRPr lang="uk-UA" sz="2000" dirty="0">
                <a:solidFill>
                  <a:srgbClr val="FFFFFF"/>
                </a:solidFill>
                <a:latin typeface="Constantia" pitchFamily="18" charset="0"/>
              </a:endParaRPr>
            </a:p>
          </p:txBody>
        </p:sp>
        <p:sp>
          <p:nvSpPr>
            <p:cNvPr id="11" name="Полилиния 10"/>
            <p:cNvSpPr>
              <a:spLocks noChangeAspect="1"/>
            </p:cNvSpPr>
            <p:nvPr/>
          </p:nvSpPr>
          <p:spPr>
            <a:xfrm>
              <a:off x="3127329" y="1151030"/>
              <a:ext cx="1446164" cy="1661862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7684" tIns="215728" rIns="187684" bIns="215728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400" dirty="0" err="1" smtClean="0"/>
                <a:t>Selbst</a:t>
              </a:r>
              <a:r>
                <a:rPr lang="en-US" sz="2400" dirty="0" smtClean="0"/>
                <a:t>-</a:t>
              </a:r>
              <a:r>
                <a:rPr lang="uk-UA" sz="2400" dirty="0" err="1" smtClean="0"/>
                <a:t>organisation</a:t>
              </a:r>
              <a:endParaRPr lang="uk-UA" sz="2400" b="1" dirty="0">
                <a:latin typeface="+mj-lt"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>
            <a:xfrm>
              <a:off x="4590954" y="3927149"/>
              <a:ext cx="1444576" cy="1661863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215728" rIns="72000" bIns="215728" spcCol="1270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400" dirty="0" err="1" smtClean="0">
                  <a:latin typeface="Constantia" pitchFamily="18" charset="0"/>
                </a:rPr>
                <a:t>Verantwortung</a:t>
              </a:r>
              <a:endParaRPr lang="uk-UA" sz="1400" dirty="0">
                <a:latin typeface="Constantia" pitchFamily="18" charset="0"/>
              </a:endParaRPr>
            </a:p>
          </p:txBody>
        </p:sp>
        <p:sp>
          <p:nvSpPr>
            <p:cNvPr id="17" name="Полилиния 16"/>
            <p:cNvSpPr>
              <a:spLocks noChangeAspect="1"/>
            </p:cNvSpPr>
            <p:nvPr/>
          </p:nvSpPr>
          <p:spPr>
            <a:xfrm>
              <a:off x="3070181" y="3895404"/>
              <a:ext cx="1446164" cy="1661863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7684" tIns="215728" rIns="187684" bIns="215728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dirty="0" err="1" smtClean="0">
                  <a:latin typeface="Constantia" pitchFamily="18" charset="0"/>
                </a:rPr>
                <a:t>Kognitive</a:t>
              </a:r>
              <a:r>
                <a:rPr lang="en-US" b="1" dirty="0" smtClean="0">
                  <a:latin typeface="Constantia" pitchFamily="18" charset="0"/>
                </a:rPr>
                <a:t> </a:t>
              </a:r>
              <a:r>
                <a:rPr lang="de-DE" dirty="0" smtClean="0">
                  <a:latin typeface="Constantia" pitchFamily="18" charset="0"/>
                </a:rPr>
                <a:t>Aktivität</a:t>
              </a:r>
              <a:endParaRPr lang="uk-UA" b="1" dirty="0">
                <a:latin typeface="Constantia" pitchFamily="18" charset="0"/>
              </a:endParaRPr>
            </a:p>
          </p:txBody>
        </p:sp>
        <p:sp>
          <p:nvSpPr>
            <p:cNvPr id="18" name="Полилиния 17"/>
            <p:cNvSpPr>
              <a:spLocks noChangeAspect="1"/>
            </p:cNvSpPr>
            <p:nvPr/>
          </p:nvSpPr>
          <p:spPr>
            <a:xfrm>
              <a:off x="2333606" y="2508138"/>
              <a:ext cx="1444576" cy="1661863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48644" tIns="276688" rIns="248644" bIns="276688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err="1" smtClean="0">
                  <a:latin typeface="Constantia" pitchFamily="18" charset="0"/>
                </a:rPr>
                <a:t>Kreatives</a:t>
              </a:r>
              <a:r>
                <a:rPr lang="en-US" sz="1600" b="1" dirty="0" smtClean="0">
                  <a:latin typeface="Constantia" pitchFamily="18" charset="0"/>
                </a:rPr>
                <a:t> </a:t>
              </a:r>
              <a:r>
                <a:rPr lang="en-US" sz="1600" b="1" dirty="0" err="1" smtClean="0">
                  <a:latin typeface="Constantia" pitchFamily="18" charset="0"/>
                </a:rPr>
                <a:t>Denken</a:t>
              </a:r>
              <a:endParaRPr lang="uk-UA" sz="1600" b="1" dirty="0">
                <a:latin typeface="Constantia" pitchFamily="18" charset="0"/>
              </a:endParaRPr>
            </a:p>
          </p:txBody>
        </p:sp>
        <p:sp>
          <p:nvSpPr>
            <p:cNvPr id="20" name="Полилиния 19"/>
            <p:cNvSpPr>
              <a:spLocks noChangeAspect="1"/>
            </p:cNvSpPr>
            <p:nvPr/>
          </p:nvSpPr>
          <p:spPr>
            <a:xfrm>
              <a:off x="5400551" y="2603373"/>
              <a:ext cx="1444576" cy="1661863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7684" tIns="215728" rIns="187684" bIns="215728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 err="1" smtClean="0">
                  <a:latin typeface="Constantia" pitchFamily="18" charset="0"/>
                </a:rPr>
                <a:t>Autonomie</a:t>
              </a:r>
              <a:endParaRPr lang="uk-UA" sz="1600" b="1" dirty="0">
                <a:latin typeface="Constantia" pitchFamily="18" charset="0"/>
              </a:endParaRPr>
            </a:p>
          </p:txBody>
        </p:sp>
      </p:grpSp>
      <p:grpSp>
        <p:nvGrpSpPr>
          <p:cNvPr id="5" name="Группа 2058"/>
          <p:cNvGrpSpPr>
            <a:grpSpLocks/>
          </p:cNvGrpSpPr>
          <p:nvPr/>
        </p:nvGrpSpPr>
        <p:grpSpPr bwMode="auto">
          <a:xfrm>
            <a:off x="3779838" y="-166688"/>
            <a:ext cx="5099050" cy="7124701"/>
            <a:chOff x="3794200" y="-166492"/>
            <a:chExt cx="5098280" cy="7123884"/>
          </a:xfrm>
        </p:grpSpPr>
        <p:sp>
          <p:nvSpPr>
            <p:cNvPr id="22" name="Полилиния 21"/>
            <p:cNvSpPr>
              <a:spLocks noChangeAspect="1"/>
            </p:cNvSpPr>
            <p:nvPr/>
          </p:nvSpPr>
          <p:spPr>
            <a:xfrm>
              <a:off x="6198899" y="1274794"/>
              <a:ext cx="1444407" cy="1661921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215728" rIns="0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 err="1" smtClean="0">
                  <a:latin typeface="Constantia" pitchFamily="18" charset="0"/>
                </a:rPr>
                <a:t>Kreativität</a:t>
              </a:r>
              <a:endParaRPr lang="en-US" sz="2000" dirty="0">
                <a:latin typeface="Constantia" pitchFamily="18" charset="0"/>
              </a:endParaRPr>
            </a:p>
          </p:txBody>
        </p:sp>
        <p:sp>
          <p:nvSpPr>
            <p:cNvPr id="23" name="Полилиния 22"/>
            <p:cNvSpPr>
              <a:spLocks noChangeAspect="1"/>
            </p:cNvSpPr>
            <p:nvPr/>
          </p:nvSpPr>
          <p:spPr>
            <a:xfrm>
              <a:off x="6122710" y="3985933"/>
              <a:ext cx="1444407" cy="1660335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144000" rIns="72000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gency FB" pitchFamily="34" charset="0"/>
                </a:rPr>
                <a:t> </a:t>
              </a:r>
              <a:r>
                <a:rPr lang="uk-UA" sz="1600" dirty="0" err="1" smtClean="0">
                  <a:latin typeface="Constantia" pitchFamily="18" charset="0"/>
                </a:rPr>
                <a:t>Reflexions</a:t>
              </a:r>
              <a:endParaRPr lang="en-US" sz="1600" dirty="0" smtClean="0">
                <a:latin typeface="Constantia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 err="1" smtClean="0">
                  <a:latin typeface="Constantia" pitchFamily="18" charset="0"/>
                </a:rPr>
                <a:t>fähigkeit</a:t>
              </a:r>
              <a:endParaRPr lang="en-GB" sz="1600" b="1" dirty="0">
                <a:latin typeface="Constantia" pitchFamily="18" charset="0"/>
              </a:endParaRPr>
            </a:p>
          </p:txBody>
        </p:sp>
        <p:sp>
          <p:nvSpPr>
            <p:cNvPr id="24" name="Полилиния 23"/>
            <p:cNvSpPr>
              <a:spLocks noChangeAspect="1"/>
            </p:cNvSpPr>
            <p:nvPr/>
          </p:nvSpPr>
          <p:spPr>
            <a:xfrm>
              <a:off x="3948164" y="-166492"/>
              <a:ext cx="1444407" cy="1661922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7684" tIns="215728" rIns="187684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400" dirty="0" err="1" smtClean="0">
                  <a:latin typeface="Constantia" pitchFamily="18" charset="0"/>
                </a:rPr>
                <a:t>Pünkt</a:t>
              </a:r>
              <a:r>
                <a:rPr lang="en-US" sz="2400" dirty="0" smtClean="0">
                  <a:latin typeface="Constantia" pitchFamily="18" charset="0"/>
                </a:rPr>
                <a:t>-</a:t>
              </a:r>
              <a:r>
                <a:rPr lang="uk-UA" sz="2400" dirty="0" err="1" smtClean="0">
                  <a:latin typeface="Constantia" pitchFamily="18" charset="0"/>
                </a:rPr>
                <a:t>lichkeit</a:t>
              </a:r>
              <a:endParaRPr lang="en-GB" sz="2400" b="1" dirty="0">
                <a:latin typeface="Constantia" pitchFamily="18" charset="0"/>
              </a:endParaRPr>
            </a:p>
          </p:txBody>
        </p:sp>
        <p:sp>
          <p:nvSpPr>
            <p:cNvPr id="25" name="Полилиния 24"/>
            <p:cNvSpPr>
              <a:spLocks noChangeAspect="1"/>
            </p:cNvSpPr>
            <p:nvPr/>
          </p:nvSpPr>
          <p:spPr>
            <a:xfrm>
              <a:off x="5322731" y="5295470"/>
              <a:ext cx="1445995" cy="1661922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7684" tIns="215728" rIns="187684" bIns="215728" anchor="ctr"/>
            <a:lstStyle/>
            <a:p>
              <a:pPr algn="ctr" defTabSz="622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1600" dirty="0" err="1" smtClean="0">
                  <a:latin typeface="Constantia" pitchFamily="18" charset="0"/>
                </a:rPr>
                <a:t>Forschung</a:t>
              </a:r>
              <a:r>
                <a:rPr lang="en-US" sz="1600" dirty="0" smtClean="0">
                  <a:latin typeface="Constantia" pitchFamily="18" charset="0"/>
                </a:rPr>
                <a:t>s </a:t>
              </a:r>
              <a:r>
                <a:rPr lang="uk-UA" sz="1600" dirty="0" err="1" smtClean="0">
                  <a:latin typeface="Constantia" pitchFamily="18" charset="0"/>
                </a:rPr>
                <a:t>fähigkeit</a:t>
              </a:r>
              <a:endParaRPr lang="uk-UA" sz="1400" b="1" dirty="0"/>
            </a:p>
          </p:txBody>
        </p:sp>
        <p:sp>
          <p:nvSpPr>
            <p:cNvPr id="26" name="Полилиния 25"/>
            <p:cNvSpPr>
              <a:spLocks noChangeAspect="1"/>
            </p:cNvSpPr>
            <p:nvPr/>
          </p:nvSpPr>
          <p:spPr>
            <a:xfrm>
              <a:off x="3794200" y="5273247"/>
              <a:ext cx="1445994" cy="1660335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87684" tIns="215728" rIns="187684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err="1" smtClean="0">
                  <a:latin typeface="Constantia" pitchFamily="18" charset="0"/>
                </a:rPr>
                <a:t>Kommunikation</a:t>
              </a:r>
              <a:r>
                <a:rPr lang="en-US" dirty="0" smtClean="0">
                  <a:latin typeface="Constantia" pitchFamily="18" charset="0"/>
                </a:rPr>
                <a:t>f</a:t>
              </a:r>
              <a:r>
                <a:rPr lang="uk-UA" dirty="0" err="1" smtClean="0">
                  <a:latin typeface="Constantia" pitchFamily="18" charset="0"/>
                </a:rPr>
                <a:t>ähigkeit</a:t>
              </a:r>
              <a:endParaRPr lang="en-GB" dirty="0">
                <a:latin typeface="Constantia" pitchFamily="18" charset="0"/>
              </a:endParaRPr>
            </a:p>
          </p:txBody>
        </p:sp>
        <p:sp>
          <p:nvSpPr>
            <p:cNvPr id="27" name="Полилиния 26"/>
            <p:cNvSpPr>
              <a:spLocks noChangeAspect="1"/>
            </p:cNvSpPr>
            <p:nvPr/>
          </p:nvSpPr>
          <p:spPr>
            <a:xfrm>
              <a:off x="5473521" y="-99825"/>
              <a:ext cx="1445994" cy="1661922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tIns="215728" rIns="0" bIns="215728" anchor="ctr"/>
            <a:lstStyle/>
            <a:p>
              <a:pPr algn="ctr">
                <a:defRPr/>
              </a:pPr>
              <a:r>
                <a:rPr lang="uk-UA" sz="2000" dirty="0" err="1" smtClean="0">
                  <a:latin typeface="Constantia" pitchFamily="18" charset="0"/>
                </a:rPr>
                <a:t>Aktivität</a:t>
              </a:r>
              <a:r>
                <a:rPr lang="en-US" dirty="0" smtClean="0">
                  <a:solidFill>
                    <a:srgbClr val="FFFFFF"/>
                  </a:solidFill>
                  <a:latin typeface="+mj-lt"/>
                </a:rPr>
                <a:t> </a:t>
              </a:r>
              <a:endParaRPr lang="en-US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92382" y="1811307"/>
              <a:ext cx="800098" cy="3274636"/>
            </a:xfrm>
            <a:prstGeom prst="rect">
              <a:avLst/>
            </a:prstGeom>
            <a:noFill/>
          </p:spPr>
          <p:txBody>
            <a:bodyPr vert="vert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</p:grpSp>
      <p:grpSp>
        <p:nvGrpSpPr>
          <p:cNvPr id="6" name="Группа 2055"/>
          <p:cNvGrpSpPr>
            <a:grpSpLocks/>
          </p:cNvGrpSpPr>
          <p:nvPr/>
        </p:nvGrpSpPr>
        <p:grpSpPr bwMode="auto">
          <a:xfrm>
            <a:off x="0" y="-273050"/>
            <a:ext cx="3757613" cy="7131050"/>
            <a:chOff x="99373" y="-212473"/>
            <a:chExt cx="3757652" cy="7130306"/>
          </a:xfrm>
        </p:grpSpPr>
        <p:sp>
          <p:nvSpPr>
            <p:cNvPr id="29" name="Полилиния 28"/>
            <p:cNvSpPr>
              <a:spLocks noChangeAspect="1"/>
            </p:cNvSpPr>
            <p:nvPr/>
          </p:nvSpPr>
          <p:spPr>
            <a:xfrm>
              <a:off x="1575763" y="3874914"/>
              <a:ext cx="1444640" cy="1661939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215728" rIns="72000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000" dirty="0" smtClean="0">
                  <a:latin typeface="Constantia" pitchFamily="18" charset="0"/>
                </a:rPr>
                <a:t>Karussell-Methode</a:t>
              </a:r>
              <a:endParaRPr lang="en-GB" sz="2000" b="1" dirty="0">
                <a:latin typeface="Constantia" pitchFamily="18" charset="0"/>
              </a:endParaRPr>
            </a:p>
          </p:txBody>
        </p:sp>
        <p:sp>
          <p:nvSpPr>
            <p:cNvPr id="30" name="Полилиния 29"/>
            <p:cNvSpPr>
              <a:spLocks noChangeAspect="1"/>
            </p:cNvSpPr>
            <p:nvPr/>
          </p:nvSpPr>
          <p:spPr>
            <a:xfrm>
              <a:off x="1624977" y="1125650"/>
              <a:ext cx="1446227" cy="1661939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215728" rIns="72000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 smtClean="0"/>
                <a:t>Story-Methode</a:t>
              </a:r>
              <a:endParaRPr lang="en-GB" sz="2400" b="1" dirty="0">
                <a:latin typeface="Agency FB" pitchFamily="34" charset="0"/>
              </a:endParaRPr>
            </a:p>
          </p:txBody>
        </p:sp>
        <p:sp>
          <p:nvSpPr>
            <p:cNvPr id="31" name="Полилиния 30"/>
            <p:cNvSpPr>
              <a:spLocks noChangeAspect="1"/>
            </p:cNvSpPr>
            <p:nvPr/>
          </p:nvSpPr>
          <p:spPr>
            <a:xfrm>
              <a:off x="2412385" y="-212473"/>
              <a:ext cx="1444640" cy="1661940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215728" rIns="72000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 err="1" smtClean="0">
                  <a:latin typeface="Constantia" pitchFamily="18" charset="0"/>
                </a:rPr>
                <a:t>Methode</a:t>
              </a:r>
              <a:r>
                <a:rPr lang="uk-UA" sz="1600" dirty="0" smtClean="0">
                  <a:latin typeface="Constantia" pitchFamily="18" charset="0"/>
                </a:rPr>
                <a:t> </a:t>
              </a:r>
              <a:r>
                <a:rPr lang="uk-UA" sz="1600" dirty="0" err="1" smtClean="0">
                  <a:latin typeface="Constantia" pitchFamily="18" charset="0"/>
                </a:rPr>
                <a:t>der</a:t>
              </a:r>
              <a:r>
                <a:rPr lang="uk-UA" sz="1600" dirty="0" smtClean="0">
                  <a:latin typeface="Constantia" pitchFamily="18" charset="0"/>
                </a:rPr>
                <a:t> </a:t>
              </a:r>
              <a:r>
                <a:rPr lang="uk-UA" sz="1600" dirty="0" err="1" smtClean="0">
                  <a:latin typeface="Constantia" pitchFamily="18" charset="0"/>
                </a:rPr>
                <a:t>Simulationen</a:t>
              </a:r>
              <a:endParaRPr lang="uk-UA" sz="1600" b="1" dirty="0">
                <a:latin typeface="Constantia" pitchFamily="18" charset="0"/>
              </a:endParaRPr>
            </a:p>
          </p:txBody>
        </p:sp>
        <p:sp>
          <p:nvSpPr>
            <p:cNvPr id="32" name="Полилиния 31"/>
            <p:cNvSpPr>
              <a:spLocks noChangeAspect="1"/>
            </p:cNvSpPr>
            <p:nvPr/>
          </p:nvSpPr>
          <p:spPr>
            <a:xfrm>
              <a:off x="2367141" y="5255894"/>
              <a:ext cx="1444640" cy="1661939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2000" tIns="215728" rIns="72000" bIns="215728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 err="1" smtClean="0">
                  <a:latin typeface="Constantia" pitchFamily="18" charset="0"/>
                </a:rPr>
                <a:t>Lernmethode</a:t>
              </a:r>
              <a:r>
                <a:rPr lang="uk-UA" sz="1600" dirty="0" smtClean="0">
                  <a:latin typeface="Constantia" pitchFamily="18" charset="0"/>
                </a:rPr>
                <a:t> </a:t>
              </a:r>
              <a:r>
                <a:rPr lang="uk-UA" sz="1600" dirty="0" err="1" smtClean="0">
                  <a:latin typeface="Constantia" pitchFamily="18" charset="0"/>
                </a:rPr>
                <a:t>auf</a:t>
              </a:r>
              <a:r>
                <a:rPr lang="uk-UA" sz="1600" dirty="0" smtClean="0">
                  <a:latin typeface="Constantia" pitchFamily="18" charset="0"/>
                </a:rPr>
                <a:t> </a:t>
              </a:r>
              <a:r>
                <a:rPr lang="uk-UA" sz="1600" dirty="0" err="1" smtClean="0">
                  <a:latin typeface="Constantia" pitchFamily="18" charset="0"/>
                </a:rPr>
                <a:t>der</a:t>
              </a:r>
              <a:r>
                <a:rPr lang="uk-UA" sz="1600" dirty="0" smtClean="0">
                  <a:latin typeface="Constantia" pitchFamily="18" charset="0"/>
                </a:rPr>
                <a:t> </a:t>
              </a:r>
              <a:r>
                <a:rPr lang="uk-UA" sz="1600" dirty="0" err="1" smtClean="0">
                  <a:latin typeface="Constantia" pitchFamily="18" charset="0"/>
                </a:rPr>
                <a:t>Station</a:t>
              </a:r>
              <a:endParaRPr lang="en-GB" sz="1600" b="1" dirty="0">
                <a:latin typeface="Constantia" pitchFamily="18" charset="0"/>
              </a:endParaRPr>
            </a:p>
          </p:txBody>
        </p:sp>
        <p:sp>
          <p:nvSpPr>
            <p:cNvPr id="2049" name="TextBox 2048"/>
            <p:cNvSpPr txBox="1"/>
            <p:nvPr/>
          </p:nvSpPr>
          <p:spPr>
            <a:xfrm>
              <a:off x="99373" y="1811339"/>
              <a:ext cx="800227" cy="3273845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 err="1" smtClean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 Cond" pitchFamily="34" charset="0"/>
                </a:rPr>
                <a:t>Lehrmethode</a:t>
              </a:r>
              <a:endParaRPr lang="uk-UA" sz="40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</p:grpSp>
      <p:grpSp>
        <p:nvGrpSpPr>
          <p:cNvPr id="7" name="Группа 2051"/>
          <p:cNvGrpSpPr>
            <a:grpSpLocks/>
          </p:cNvGrpSpPr>
          <p:nvPr/>
        </p:nvGrpSpPr>
        <p:grpSpPr bwMode="auto">
          <a:xfrm>
            <a:off x="3779838" y="2546350"/>
            <a:ext cx="1608137" cy="1662113"/>
            <a:chOff x="3779912" y="2546477"/>
            <a:chExt cx="1608044" cy="1661224"/>
          </a:xfrm>
        </p:grpSpPr>
        <p:sp>
          <p:nvSpPr>
            <p:cNvPr id="15" name="Полилиния 14"/>
            <p:cNvSpPr>
              <a:spLocks noChangeAspect="1"/>
            </p:cNvSpPr>
            <p:nvPr/>
          </p:nvSpPr>
          <p:spPr>
            <a:xfrm>
              <a:off x="3854520" y="2546477"/>
              <a:ext cx="1444541" cy="1661224"/>
            </a:xfrm>
            <a:custGeom>
              <a:avLst/>
              <a:gdLst>
                <a:gd name="connsiteX0" fmla="*/ 0 w 1384353"/>
                <a:gd name="connsiteY0" fmla="*/ 602194 h 1204387"/>
                <a:gd name="connsiteX1" fmla="*/ 301097 w 1384353"/>
                <a:gd name="connsiteY1" fmla="*/ 0 h 1204387"/>
                <a:gd name="connsiteX2" fmla="*/ 1083256 w 1384353"/>
                <a:gd name="connsiteY2" fmla="*/ 0 h 1204387"/>
                <a:gd name="connsiteX3" fmla="*/ 1384353 w 1384353"/>
                <a:gd name="connsiteY3" fmla="*/ 602194 h 1204387"/>
                <a:gd name="connsiteX4" fmla="*/ 1083256 w 1384353"/>
                <a:gd name="connsiteY4" fmla="*/ 1204387 h 1204387"/>
                <a:gd name="connsiteX5" fmla="*/ 301097 w 1384353"/>
                <a:gd name="connsiteY5" fmla="*/ 1204387 h 1204387"/>
                <a:gd name="connsiteX6" fmla="*/ 0 w 1384353"/>
                <a:gd name="connsiteY6" fmla="*/ 602194 h 1204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4353" h="1204387">
                  <a:moveTo>
                    <a:pt x="692176" y="0"/>
                  </a:moveTo>
                  <a:lnTo>
                    <a:pt x="1384353" y="261954"/>
                  </a:lnTo>
                  <a:lnTo>
                    <a:pt x="1384353" y="942433"/>
                  </a:lnTo>
                  <a:lnTo>
                    <a:pt x="692176" y="1204387"/>
                  </a:lnTo>
                  <a:lnTo>
                    <a:pt x="0" y="942433"/>
                  </a:lnTo>
                  <a:lnTo>
                    <a:pt x="0" y="261954"/>
                  </a:lnTo>
                  <a:lnTo>
                    <a:pt x="6921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3684" tIns="251728" rIns="223684" bIns="251728" spcCol="1270" anchor="ctr"/>
            <a:lstStyle/>
            <a:p>
              <a:pPr algn="ctr"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uk-UA" sz="2400" b="1" dirty="0">
                <a:latin typeface="Franklin Gothic Medium Cond" pitchFamily="34" charset="0"/>
              </a:endParaRPr>
            </a:p>
          </p:txBody>
        </p:sp>
        <p:sp>
          <p:nvSpPr>
            <p:cNvPr id="2051" name="TextBox 2050"/>
            <p:cNvSpPr txBox="1"/>
            <p:nvPr/>
          </p:nvSpPr>
          <p:spPr>
            <a:xfrm>
              <a:off x="3779912" y="2852701"/>
              <a:ext cx="1608044" cy="5229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2800" dirty="0" err="1" smtClean="0"/>
                <a:t>Schüler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 bwMode="auto">
          <a:xfrm>
            <a:off x="8343781" y="260648"/>
            <a:ext cx="800219" cy="4858363"/>
          </a:xfrm>
          <a:prstGeom prst="rect">
            <a:avLst/>
          </a:prstGeom>
          <a:noFill/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dirty="0" err="1" smtClean="0">
                <a:solidFill>
                  <a:schemeClr val="accent3">
                    <a:lumMod val="75000"/>
                  </a:schemeClr>
                </a:solidFill>
              </a:rPr>
              <a:t>Schüler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uk-UA" sz="4000" dirty="0" err="1" smtClean="0">
                <a:solidFill>
                  <a:schemeClr val="accent3">
                    <a:lumMod val="75000"/>
                  </a:schemeClr>
                </a:solidFill>
              </a:rPr>
              <a:t>fähigkeit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en</a:t>
            </a:r>
            <a:endParaRPr lang="uk-UA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717551" y="0"/>
            <a:ext cx="9861551" cy="7315200"/>
            <a:chOff x="0" y="13874"/>
            <a:chExt cx="9861104" cy="7315200"/>
          </a:xfrm>
        </p:grpSpPr>
        <p:pic>
          <p:nvPicPr>
            <p:cNvPr id="15374" name="Picture 2" descr="http://martinpa.com/wp-content/uploads/2013/04/open-door-white-stairs-1024x76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3874"/>
              <a:ext cx="9861104" cy="731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121103" y="2778446"/>
              <a:ext cx="6444289" cy="409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uk-UA" sz="2000" dirty="0" smtClean="0"/>
                <a:t>                                                                </a:t>
              </a:r>
              <a:endParaRPr lang="uk-UA" sz="2000" dirty="0" smtClean="0">
                <a:latin typeface="Constantia" pitchFamily="18" charset="0"/>
              </a:endParaRPr>
            </a:p>
            <a:p>
              <a:r>
                <a:rPr lang="uk-UA" sz="2000" dirty="0" smtClean="0">
                  <a:latin typeface="Constantia" pitchFamily="18" charset="0"/>
                </a:rPr>
                <a:t>                                                                           </a:t>
              </a:r>
              <a:r>
                <a:rPr lang="de-DE" sz="2000" dirty="0" smtClean="0">
                  <a:latin typeface="Constantia" pitchFamily="18" charset="0"/>
                </a:rPr>
                <a:t>Flexibilität</a:t>
              </a:r>
            </a:p>
            <a:p>
              <a:r>
                <a:rPr lang="de-DE" sz="2000" dirty="0" smtClean="0">
                  <a:latin typeface="Constantia" pitchFamily="18" charset="0"/>
                </a:rPr>
                <a:t> </a:t>
              </a:r>
              <a:r>
                <a:rPr lang="uk-UA" sz="2000" dirty="0" smtClean="0">
                  <a:latin typeface="Constantia" pitchFamily="18" charset="0"/>
                </a:rPr>
                <a:t>                                                                         </a:t>
              </a:r>
              <a:r>
                <a:rPr lang="de-DE" sz="2000" dirty="0" smtClean="0">
                  <a:latin typeface="Constantia" pitchFamily="18" charset="0"/>
                </a:rPr>
                <a:t>Stressmangel</a:t>
              </a:r>
              <a:endParaRPr lang="uk-UA" sz="2000" dirty="0" smtClean="0">
                <a:latin typeface="Constantia" pitchFamily="18" charset="0"/>
              </a:endParaRPr>
            </a:p>
            <a:p>
              <a:r>
                <a:rPr lang="de-DE" sz="2000" dirty="0" smtClean="0">
                  <a:latin typeface="Constantia" pitchFamily="18" charset="0"/>
                </a:rPr>
                <a:t> </a:t>
              </a:r>
              <a:r>
                <a:rPr lang="uk-UA" sz="2000" dirty="0" smtClean="0">
                  <a:latin typeface="Constantia" pitchFamily="18" charset="0"/>
                </a:rPr>
                <a:t>                                                                    Steigerung</a:t>
              </a:r>
              <a:r>
                <a:rPr lang="en-US" sz="2000" dirty="0" smtClean="0">
                  <a:latin typeface="Constantia" pitchFamily="18" charset="0"/>
                </a:rPr>
                <a:t> </a:t>
              </a:r>
              <a:endParaRPr lang="uk-UA" sz="2000" dirty="0" smtClean="0">
                <a:latin typeface="Constantia" pitchFamily="18" charset="0"/>
              </a:endParaRPr>
            </a:p>
            <a:p>
              <a:r>
                <a:rPr lang="en-US" sz="2000" dirty="0" smtClean="0">
                  <a:latin typeface="Constantia" pitchFamily="18" charset="0"/>
                </a:rPr>
                <a:t>                                                     d</a:t>
              </a:r>
              <a:r>
                <a:rPr lang="de-DE" sz="2000" dirty="0" smtClean="0">
                  <a:latin typeface="Constantia" pitchFamily="18" charset="0"/>
                </a:rPr>
                <a:t>er </a:t>
              </a:r>
              <a:r>
                <a:rPr lang="uk-UA" sz="2000" dirty="0" smtClean="0">
                  <a:latin typeface="Constantia" pitchFamily="18" charset="0"/>
                </a:rPr>
                <a:t> </a:t>
              </a:r>
              <a:r>
                <a:rPr lang="de-DE" sz="2000" dirty="0" smtClean="0">
                  <a:latin typeface="Constantia" pitchFamily="18" charset="0"/>
                </a:rPr>
                <a:t>Ausbildungsqualität </a:t>
              </a:r>
              <a:endParaRPr lang="uk-UA" sz="2000" dirty="0" smtClean="0">
                <a:latin typeface="Constantia" pitchFamily="18" charset="0"/>
              </a:endParaRPr>
            </a:p>
            <a:p>
              <a:r>
                <a:rPr lang="de-DE" sz="2000" dirty="0" smtClean="0">
                  <a:latin typeface="Constantia" pitchFamily="18" charset="0"/>
                </a:rPr>
                <a:t>                                                 persönliche Beratung</a:t>
              </a:r>
            </a:p>
            <a:p>
              <a:r>
                <a:rPr lang="de-DE" sz="2000" dirty="0" smtClean="0">
                  <a:latin typeface="Constantia" pitchFamily="18" charset="0"/>
                </a:rPr>
                <a:t>                                                 Zeitwahl</a:t>
              </a:r>
            </a:p>
            <a:p>
              <a:r>
                <a:rPr lang="de-DE" sz="2000" dirty="0" smtClean="0">
                  <a:latin typeface="Constantia" pitchFamily="18" charset="0"/>
                </a:rPr>
                <a:t>                                             Raumwahl, </a:t>
              </a:r>
              <a:endParaRPr lang="uk-UA" sz="2000" dirty="0" smtClean="0">
                <a:latin typeface="Constantia" pitchFamily="18" charset="0"/>
              </a:endParaRPr>
            </a:p>
            <a:p>
              <a:r>
                <a:rPr lang="de-DE" sz="2000" dirty="0" smtClean="0">
                  <a:latin typeface="Constantia" pitchFamily="18" charset="0"/>
                </a:rPr>
                <a:t>                                       Freizeiteinsparungen </a:t>
              </a:r>
              <a:endParaRPr lang="uk-UA" sz="2000" dirty="0" smtClean="0">
                <a:latin typeface="Constantia" pitchFamily="18" charset="0"/>
              </a:endParaRPr>
            </a:p>
            <a:p>
              <a:r>
                <a:rPr lang="de-DE" sz="2000" dirty="0" smtClean="0">
                  <a:latin typeface="Constantia" pitchFamily="18" charset="0"/>
                </a:rPr>
                <a:t>                                       verbesserte </a:t>
              </a:r>
            </a:p>
            <a:p>
              <a:r>
                <a:rPr lang="de-DE" sz="2000" dirty="0" smtClean="0">
                  <a:latin typeface="Constantia" pitchFamily="18" charset="0"/>
                </a:rPr>
                <a:t>           Computerkenntnisse</a:t>
              </a:r>
            </a:p>
            <a:p>
              <a:r>
                <a:rPr lang="de-DE" sz="2000" dirty="0" smtClean="0">
                  <a:latin typeface="Constantia" pitchFamily="18" charset="0"/>
                </a:rPr>
                <a:t>          Entwicklung kreativer </a:t>
              </a:r>
            </a:p>
            <a:p>
              <a:r>
                <a:rPr lang="de-DE" sz="2000" dirty="0" smtClean="0">
                  <a:latin typeface="Constantia" pitchFamily="18" charset="0"/>
                </a:rPr>
                <a:t>          Aktivität von Schülern</a:t>
              </a:r>
              <a:endParaRPr lang="uk-UA" sz="2000" dirty="0">
                <a:latin typeface="Constantia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19918130">
            <a:off x="683568" y="234888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Constantia" pitchFamily="18" charset="0"/>
              </a:rPr>
              <a:t>Die Vorteile  sind </a:t>
            </a:r>
            <a:endParaRPr lang="uk-UA" sz="32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196752"/>
            <a:ext cx="9202434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636912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Constantia" pitchFamily="18" charset="0"/>
              </a:rPr>
              <a:t>Danke</a:t>
            </a:r>
            <a:r>
              <a:rPr lang="en-US" sz="4000" b="1" dirty="0" smtClean="0">
                <a:latin typeface="Constantia" pitchFamily="18" charset="0"/>
              </a:rPr>
              <a:t> f</a:t>
            </a:r>
            <a:r>
              <a:rPr lang="uk-UA" sz="4000" b="1" dirty="0" smtClean="0">
                <a:latin typeface="Constantia" pitchFamily="18" charset="0"/>
              </a:rPr>
              <a:t>ü</a:t>
            </a:r>
            <a:r>
              <a:rPr lang="en-US" sz="4000" b="1" dirty="0" smtClean="0">
                <a:latin typeface="Constantia" pitchFamily="18" charset="0"/>
              </a:rPr>
              <a:t>r die </a:t>
            </a:r>
            <a:r>
              <a:rPr lang="en-US" sz="4000" b="1" dirty="0" err="1" smtClean="0">
                <a:latin typeface="Constantia" pitchFamily="18" charset="0"/>
              </a:rPr>
              <a:t>Aufmerksamkeit</a:t>
            </a:r>
            <a:endParaRPr lang="uk-UA" sz="40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9963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2"/>
          <p:cNvCxnSpPr/>
          <p:nvPr/>
        </p:nvCxnSpPr>
        <p:spPr>
          <a:xfrm>
            <a:off x="6948264" y="3789040"/>
            <a:ext cx="0" cy="1795462"/>
          </a:xfrm>
          <a:prstGeom prst="line">
            <a:avLst/>
          </a:prstGeom>
          <a:ln w="5715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7"/>
          <p:cNvCxnSpPr/>
          <p:nvPr/>
        </p:nvCxnSpPr>
        <p:spPr>
          <a:xfrm>
            <a:off x="4427984" y="836712"/>
            <a:ext cx="0" cy="3096047"/>
          </a:xfrm>
          <a:prstGeom prst="line">
            <a:avLst/>
          </a:prstGeom>
          <a:ln w="57150">
            <a:solidFill>
              <a:srgbClr val="A174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9"/>
          <p:cNvCxnSpPr/>
          <p:nvPr/>
        </p:nvCxnSpPr>
        <p:spPr>
          <a:xfrm>
            <a:off x="6300192" y="188640"/>
            <a:ext cx="0" cy="1801490"/>
          </a:xfrm>
          <a:prstGeom prst="line">
            <a:avLst/>
          </a:prstGeom>
          <a:ln w="5715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кутник 11"/>
          <p:cNvSpPr/>
          <p:nvPr/>
        </p:nvSpPr>
        <p:spPr>
          <a:xfrm rot="16200000">
            <a:off x="5952147" y="4209093"/>
            <a:ext cx="1136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ZIELE</a:t>
            </a:r>
            <a:endParaRPr lang="uk-UA" sz="3200" dirty="0"/>
          </a:p>
        </p:txBody>
      </p:sp>
      <p:sp>
        <p:nvSpPr>
          <p:cNvPr id="13" name="Прямоугольник 8"/>
          <p:cNvSpPr/>
          <p:nvPr/>
        </p:nvSpPr>
        <p:spPr>
          <a:xfrm rot="10800000">
            <a:off x="4355976" y="620688"/>
            <a:ext cx="553998" cy="2692404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A17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LEHRMETHODEN</a:t>
            </a:r>
            <a:endParaRPr lang="uk-UA" sz="2400" b="1" dirty="0">
              <a:solidFill>
                <a:srgbClr val="A174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5"/>
          <p:cNvSpPr/>
          <p:nvPr/>
        </p:nvSpPr>
        <p:spPr>
          <a:xfrm>
            <a:off x="6300192" y="332656"/>
            <a:ext cx="615553" cy="254973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TECHNOLOGIEN </a:t>
            </a:r>
            <a:endParaRPr lang="uk-UA" sz="28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Shape 14"/>
          <p:cNvSpPr/>
          <p:nvPr/>
        </p:nvSpPr>
        <p:spPr>
          <a:xfrm rot="20668335">
            <a:off x="606741" y="128403"/>
            <a:ext cx="3451968" cy="4945010"/>
          </a:xfrm>
          <a:prstGeom prst="swooshArrow">
            <a:avLst>
              <a:gd name="adj1" fmla="val 15507"/>
              <a:gd name="adj2" fmla="val 28619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Прямоугольник 6"/>
          <p:cNvSpPr/>
          <p:nvPr/>
        </p:nvSpPr>
        <p:spPr>
          <a:xfrm>
            <a:off x="7236296" y="3708400"/>
            <a:ext cx="23042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Vermittlung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der </a:t>
            </a:r>
            <a:r>
              <a:rPr lang="en-US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Schluessel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qualifikationen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</a:p>
          <a:p>
            <a:pPr>
              <a:defRPr/>
            </a:pPr>
            <a:r>
              <a:rPr lang="en-US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Sprach</a:t>
            </a:r>
            <a:r>
              <a:rPr lang="en-US" sz="28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- </a:t>
            </a:r>
            <a:r>
              <a:rPr lang="en-US" sz="2800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Medienkompetenz</a:t>
            </a:r>
            <a:endParaRPr lang="uk-UA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4"/>
          <p:cNvSpPr/>
          <p:nvPr/>
        </p:nvSpPr>
        <p:spPr>
          <a:xfrm>
            <a:off x="2699792" y="1556792"/>
            <a:ext cx="1656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 err="1" smtClean="0">
                <a:solidFill>
                  <a:srgbClr val="A17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Projekten</a:t>
            </a:r>
            <a:endParaRPr lang="en-US" sz="2800" dirty="0" smtClean="0">
              <a:solidFill>
                <a:srgbClr val="A174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n-US" sz="2800" dirty="0" err="1" smtClean="0">
                <a:solidFill>
                  <a:srgbClr val="A17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Teamarbeit</a:t>
            </a:r>
            <a:endParaRPr lang="en-US" sz="2800" dirty="0" smtClean="0">
              <a:solidFill>
                <a:srgbClr val="A174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 algn="r">
              <a:defRPr/>
            </a:pPr>
            <a:r>
              <a:rPr lang="en-US" sz="2800" dirty="0" err="1" smtClean="0">
                <a:solidFill>
                  <a:srgbClr val="A17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Kooperation</a:t>
            </a:r>
            <a:r>
              <a:rPr lang="en-US" sz="2800" dirty="0" smtClean="0">
                <a:solidFill>
                  <a:srgbClr val="A174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endParaRPr lang="en-US" sz="2800" dirty="0">
              <a:solidFill>
                <a:srgbClr val="A174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sp>
        <p:nvSpPr>
          <p:cNvPr id="19" name="Прямоугольник 20"/>
          <p:cNvSpPr/>
          <p:nvPr/>
        </p:nvSpPr>
        <p:spPr>
          <a:xfrm>
            <a:off x="6876256" y="476672"/>
            <a:ext cx="24482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Lernpattformen</a:t>
            </a:r>
            <a:endParaRPr lang="en-US" sz="2800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Internet</a:t>
            </a:r>
            <a:r>
              <a:rPr lang="uk-UA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: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authentisches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Matherial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,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interaktive</a:t>
            </a:r>
            <a:r>
              <a:rPr lang="en-US" sz="28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8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Aufgaben</a:t>
            </a:r>
            <a:endParaRPr lang="uk-UA" sz="28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0" y="188640"/>
            <a:ext cx="2987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Die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neue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ukrainische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Schule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-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Kindorientierung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lvl="0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Erziehung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Partnerschaft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im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System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Schüler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-Lehrer-Eltern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Professionalität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des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Lehrers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-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ein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modernes</a:t>
            </a:r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uk-UA" sz="2400" b="1" dirty="0" err="1" smtClean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Bildungsumfeld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Constantia" pitchFamily="18" charset="0"/>
            </a:endParaRPr>
          </a:p>
          <a:p>
            <a:pPr lvl="0"/>
            <a:endParaRPr lang="en-US" sz="2800" b="1" dirty="0" smtClean="0">
              <a:latin typeface="Constantia" pitchFamily="18" charset="0"/>
            </a:endParaRPr>
          </a:p>
          <a:p>
            <a:endParaRPr lang="en-US" sz="2800" b="1" dirty="0" smtClean="0">
              <a:latin typeface="Constantia" pitchFamily="18" charset="0"/>
            </a:endParaRPr>
          </a:p>
          <a:p>
            <a:pPr lvl="0"/>
            <a:endParaRPr lang="uk-UA" sz="28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10" descr="Результат пошуку зображень за запитом &quot;fremdsprachen lernen&quot;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4499992" cy="5085184"/>
          </a:xfrm>
          <a:prstGeom prst="rect">
            <a:avLst/>
          </a:prstGeom>
          <a:noFill/>
        </p:spPr>
      </p:pic>
      <p:pic>
        <p:nvPicPr>
          <p:cNvPr id="7" name="Picture 2" descr="Результат пошуку зображень за запитом &quot;fremdsprachen lernen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0"/>
            <a:ext cx="4644008" cy="53285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7544" y="7647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+mj-lt"/>
              </a:rPr>
              <a:t>Fr</a:t>
            </a:r>
            <a:r>
              <a:rPr lang="uk-UA" sz="4800" b="1" dirty="0" smtClean="0">
                <a:latin typeface="+mj-lt"/>
              </a:rPr>
              <a:t>ü</a:t>
            </a:r>
            <a:r>
              <a:rPr lang="en-US" sz="4800" b="1" dirty="0" smtClean="0">
                <a:latin typeface="+mj-lt"/>
              </a:rPr>
              <a:t>her</a:t>
            </a:r>
            <a:endParaRPr lang="uk-UA" sz="4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15719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+mj-lt"/>
              </a:rPr>
              <a:t>Heute</a:t>
            </a:r>
            <a:endParaRPr lang="uk-UA" sz="4800" b="1" dirty="0"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2292" name="Picture 4" descr="Пов’язане зображенн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12776"/>
            <a:ext cx="4218154" cy="465550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7840050">
            <a:off x="-500158" y="1839295"/>
            <a:ext cx="301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Das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Erlernen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</a:p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der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Fremdsprachen</a:t>
            </a:r>
            <a:endParaRPr lang="uk-UA" sz="2000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3742231">
            <a:off x="2131067" y="2976590"/>
            <a:ext cx="3881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Produktives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Lernen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5373216"/>
            <a:ext cx="4283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Neues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Constantia" pitchFamily="18" charset="0"/>
              </a:rPr>
              <a:t>Bildungsumfeld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04664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nstantia" pitchFamily="18" charset="0"/>
              </a:rPr>
              <a:t>Informatives und kommunikatives Lehrumfeld </a:t>
            </a:r>
            <a:endParaRPr lang="uk-UA" sz="2400" dirty="0" smtClean="0">
              <a:latin typeface="Constantia" pitchFamily="18" charset="0"/>
            </a:endParaRPr>
          </a:p>
          <a:p>
            <a:r>
              <a:rPr lang="de-DE" sz="2400" b="1" dirty="0" smtClean="0">
                <a:latin typeface="Constantia" pitchFamily="18" charset="0"/>
              </a:rPr>
              <a:t>als </a:t>
            </a:r>
            <a:r>
              <a:rPr lang="de-DE" sz="2400" b="1" dirty="0" err="1" smtClean="0">
                <a:latin typeface="Constantia" pitchFamily="18" charset="0"/>
              </a:rPr>
              <a:t>Schlüssefaktor</a:t>
            </a:r>
            <a:r>
              <a:rPr lang="de-DE" sz="2400" b="1" dirty="0" smtClean="0">
                <a:latin typeface="Constantia" pitchFamily="18" charset="0"/>
              </a:rPr>
              <a:t> </a:t>
            </a:r>
            <a:endParaRPr lang="uk-UA" sz="2400" dirty="0" smtClean="0">
              <a:latin typeface="Constantia" pitchFamily="18" charset="0"/>
            </a:endParaRPr>
          </a:p>
          <a:p>
            <a:r>
              <a:rPr lang="de-DE" sz="2400" b="1" dirty="0" smtClean="0">
                <a:latin typeface="Constantia" pitchFamily="18" charset="0"/>
              </a:rPr>
              <a:t>für den produktiven Deutschunterricht</a:t>
            </a:r>
            <a:endParaRPr lang="uk-UA" sz="2400" dirty="0" smtClean="0">
              <a:solidFill>
                <a:schemeClr val="accent6">
                  <a:lumMod val="60000"/>
                  <a:lumOff val="40000"/>
                </a:schemeClr>
              </a:solidFill>
              <a:latin typeface="Constantia" pitchFamily="18" charset="0"/>
            </a:endParaRPr>
          </a:p>
          <a:p>
            <a:endParaRPr lang="uk-UA" sz="2400" dirty="0">
              <a:latin typeface="Constantia" pitchFamily="18" charset="0"/>
            </a:endParaRPr>
          </a:p>
        </p:txBody>
      </p:sp>
      <p:pic>
        <p:nvPicPr>
          <p:cNvPr id="12296" name="Picture 8" descr="Результат пошуку зображень за запитом &quot;стрелка иконка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1101">
            <a:off x="4427984" y="2420888"/>
            <a:ext cx="3381375" cy="39814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7943724">
            <a:off x="1346209" y="331884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onstantia" pitchFamily="18" charset="0"/>
              </a:rPr>
              <a:t>Wie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450912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Constantia" pitchFamily="18" charset="0"/>
              </a:rPr>
              <a:t>Wo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3698171">
            <a:off x="1620382" y="3077321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Auf </a:t>
            </a:r>
            <a:r>
              <a:rPr lang="en-US" sz="2400" b="1" dirty="0" err="1" smtClean="0">
                <a:solidFill>
                  <a:schemeClr val="bg1"/>
                </a:solidFill>
                <a:latin typeface="Constantia" pitchFamily="18" charset="0"/>
              </a:rPr>
              <a:t>welcher</a:t>
            </a:r>
            <a:r>
              <a:rPr lang="en-US" sz="2400" b="1" dirty="0" smtClean="0">
                <a:solidFill>
                  <a:schemeClr val="bg1"/>
                </a:solidFill>
                <a:latin typeface="Constantia" pitchFamily="18" charset="0"/>
              </a:rPr>
              <a:t> Weise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03213" y="-315913"/>
            <a:ext cx="8229600" cy="1425576"/>
          </a:xfrm>
        </p:spPr>
        <p:txBody>
          <a:bodyPr/>
          <a:lstStyle/>
          <a:p>
            <a:pPr eaLnBrk="1" hangingPunct="1"/>
            <a:r>
              <a:rPr lang="de-DE" sz="2800" dirty="0" smtClean="0"/>
              <a:t>Die </a:t>
            </a:r>
            <a:r>
              <a:rPr lang="de-DE" sz="2800" dirty="0" smtClean="0"/>
              <a:t>Vorteile des </a:t>
            </a:r>
            <a:r>
              <a:rPr lang="de-DE" sz="2800" dirty="0" smtClean="0"/>
              <a:t>informativen </a:t>
            </a:r>
            <a:r>
              <a:rPr lang="de-DE" sz="2800" dirty="0" smtClean="0"/>
              <a:t>und kommunikativen Lernumfeldes</a:t>
            </a:r>
            <a:endParaRPr lang="uk-UA" sz="3200" b="1" dirty="0" smtClean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1403350" y="908050"/>
            <a:ext cx="3024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smtClean="0">
                <a:latin typeface="Constantia" pitchFamily="18" charset="0"/>
              </a:rPr>
              <a:t>Erhöhung der informativen Kapazität und Transparenz</a:t>
            </a:r>
            <a:endParaRPr lang="en-US" sz="2000" b="1" dirty="0">
              <a:latin typeface="Constantia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1547813" y="2349500"/>
            <a:ext cx="30241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smtClean="0">
                <a:latin typeface="Constantia" pitchFamily="18" charset="0"/>
              </a:rPr>
              <a:t>Erweiterung des aktiven und passiven Wortschatzes</a:t>
            </a:r>
            <a:endParaRPr lang="uk-UA" sz="2000" b="1" dirty="0">
              <a:latin typeface="Constantia" pitchFamily="18" charset="0"/>
            </a:endParaRP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1403350" y="3573016"/>
            <a:ext cx="31686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latin typeface="Constantia" pitchFamily="18" charset="0"/>
              </a:rPr>
              <a:t>Möglichkeiten der Individualisierung und Differenzierung der Arbeit  der Schüler</a:t>
            </a:r>
            <a:endParaRPr lang="uk-UA" sz="2000" b="1" dirty="0">
              <a:latin typeface="Constantia" pitchFamily="18" charset="0"/>
            </a:endParaRPr>
          </a:p>
        </p:txBody>
      </p:sp>
      <p:sp>
        <p:nvSpPr>
          <p:cNvPr id="19462" name="Прямоугольник 5"/>
          <p:cNvSpPr>
            <a:spLocks noChangeArrowheads="1"/>
          </p:cNvSpPr>
          <p:nvPr/>
        </p:nvSpPr>
        <p:spPr bwMode="auto">
          <a:xfrm>
            <a:off x="4716463" y="1052513"/>
            <a:ext cx="30241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 dirty="0" smtClean="0">
                <a:latin typeface="Constantia" pitchFamily="18" charset="0"/>
              </a:rPr>
              <a:t>Verbesserung der Motivation der selbständigen Arbeit der Schüler</a:t>
            </a:r>
            <a:endParaRPr lang="en-US" sz="1600" b="1" dirty="0">
              <a:latin typeface="Constantia" pitchFamily="18" charset="0"/>
            </a:endParaRPr>
          </a:p>
        </p:txBody>
      </p:sp>
      <p:sp>
        <p:nvSpPr>
          <p:cNvPr id="19463" name="Прямоугольник 6"/>
          <p:cNvSpPr>
            <a:spLocks noChangeArrowheads="1"/>
          </p:cNvSpPr>
          <p:nvPr/>
        </p:nvSpPr>
        <p:spPr bwMode="auto">
          <a:xfrm>
            <a:off x="4592638" y="2212975"/>
            <a:ext cx="31480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smtClean="0">
                <a:latin typeface="Constantia" pitchFamily="18" charset="0"/>
              </a:rPr>
              <a:t>Kontrollmöglichkeiten mit der Rückmeldung, </a:t>
            </a:r>
          </a:p>
          <a:p>
            <a:pPr algn="ctr"/>
            <a:r>
              <a:rPr lang="de-DE" sz="2000" dirty="0" smtClean="0">
                <a:latin typeface="Constantia" pitchFamily="18" charset="0"/>
              </a:rPr>
              <a:t>Erhöhung der Objektivität</a:t>
            </a:r>
            <a:endParaRPr lang="en-US" sz="2000" b="1" dirty="0">
              <a:latin typeface="Constantia" pitchFamily="18" charset="0"/>
            </a:endParaRPr>
          </a:p>
        </p:txBody>
      </p:sp>
      <p:sp>
        <p:nvSpPr>
          <p:cNvPr id="19464" name="TextBox 3"/>
          <p:cNvSpPr txBox="1">
            <a:spLocks noChangeArrowheads="1"/>
          </p:cNvSpPr>
          <p:nvPr/>
        </p:nvSpPr>
        <p:spPr bwMode="auto">
          <a:xfrm>
            <a:off x="4572000" y="3556000"/>
            <a:ext cx="3168352" cy="124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latin typeface="Constantia" pitchFamily="18" charset="0"/>
              </a:rPr>
              <a:t>Notwendigkeit der Verwendung einer Fremdsprache in der interaktiven Kommunikation</a:t>
            </a:r>
            <a:endParaRPr lang="uk-UA" b="1" dirty="0"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5400000">
            <a:off x="6387109" y="3414091"/>
            <a:ext cx="425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onstantia" pitchFamily="18" charset="0"/>
              </a:rPr>
              <a:t>Struktur</a:t>
            </a:r>
            <a:r>
              <a:rPr lang="en-US" sz="2000" b="1" dirty="0" smtClean="0">
                <a:latin typeface="Constantia" pitchFamily="18" charset="0"/>
              </a:rPr>
              <a:t>   des    </a:t>
            </a:r>
            <a:r>
              <a:rPr lang="en-US" sz="2000" b="1" dirty="0" err="1" smtClean="0">
                <a:latin typeface="Constantia" pitchFamily="18" charset="0"/>
              </a:rPr>
              <a:t>Lernumfeldes</a:t>
            </a:r>
            <a:endParaRPr lang="uk-UA" sz="20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3825" y="0"/>
            <a:ext cx="9267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Результат пошуку зображень за запитом &quot;Bildwoerterbuch&quot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56510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951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Прямоугольник 3"/>
          <p:cNvSpPr/>
          <p:nvPr/>
        </p:nvSpPr>
        <p:spPr>
          <a:xfrm>
            <a:off x="0" y="357188"/>
            <a:ext cx="9144000" cy="4143375"/>
          </a:xfrm>
          <a:prstGeom prst="rect">
            <a:avLst/>
          </a:prstGeom>
          <a:solidFill>
            <a:schemeClr val="accent5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9"/>
          <p:cNvSpPr/>
          <p:nvPr/>
        </p:nvSpPr>
        <p:spPr>
          <a:xfrm>
            <a:off x="0" y="4786313"/>
            <a:ext cx="9144000" cy="2071687"/>
          </a:xfrm>
          <a:prstGeom prst="rect">
            <a:avLst/>
          </a:prstGeom>
          <a:solidFill>
            <a:schemeClr val="accent4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73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887" y="3429001"/>
            <a:ext cx="50431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0"/>
            <a:ext cx="413995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9751" y="3501008"/>
            <a:ext cx="413079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</TotalTime>
  <Words>282</Words>
  <Application>Microsoft Office PowerPoint</Application>
  <PresentationFormat>Екран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Die Vorteile des informativen und kommunikativen Lernumfeldes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Marija</cp:lastModifiedBy>
  <cp:revision>328</cp:revision>
  <dcterms:created xsi:type="dcterms:W3CDTF">2015-11-30T08:38:41Z</dcterms:created>
  <dcterms:modified xsi:type="dcterms:W3CDTF">2017-12-19T17:15:36Z</dcterms:modified>
</cp:coreProperties>
</file>