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81" r:id="rId12"/>
    <p:sldId id="278" r:id="rId13"/>
    <p:sldId id="282" r:id="rId14"/>
    <p:sldId id="279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0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72" d="100"/>
          <a:sy n="72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AF290A-B246-45A0-B253-97B9481A0EE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ECC963-E238-4EF8-956B-FD972F54263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nig.org.ua/wp-content/uploads/2012/08/%D0%94%D0%B8%D1%82%D1%8F%D1%87%D0%B0-%D0%BB%D1%96%D1%82%D0%B5%D1%80%D0%B0%D1%82%D1%83%D1%80%D0%B0.jpg" TargetMode="External"/><Relationship Id="rId2" Type="http://schemas.openxmlformats.org/officeDocument/2006/relationships/hyperlink" Target="&#1092;&#1086;&#1085;&#1080;/5.mp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ez-problem.zp.ua/wp-content/uploads/2012/01/%D0%A3%D0%BA%D1%80%D0%B0%D0%B8%D0%BD%D1%81%D0%BA%D0%B0%D1%8F-%D0%BB%D0%B8%D1%82%D0%B5%D1%80%D0%B0%D1%82%D1%83%D1%80%D0%B0-2.jpg" TargetMode="External"/><Relationship Id="rId2" Type="http://schemas.openxmlformats.org/officeDocument/2006/relationships/hyperlink" Target="Johannes_Becher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ijour.com/wp-content/uploads/2011/08/virshi-pro-koxannya-na-francuzkij-z-perekladom.gif" TargetMode="External"/><Relationship Id="rId2" Type="http://schemas.openxmlformats.org/officeDocument/2006/relationships/hyperlink" Target="../&#1092;&#1086;&#1085;&#1080;/Lilian_Some_of_us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Rose_Ausl&#228;nder_und_ihr_Leben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&#1092;&#1086;&#1085;&#1080;/William_Wordsworth.mp3" TargetMode="External"/><Relationship Id="rId2" Type="http://schemas.openxmlformats.org/officeDocument/2006/relationships/hyperlink" Target="William%20Wordsworth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orkinprowess.com/a-guide-to-your-nations-poetry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Die%20Prinzessin%20auf%20der%20Erbse.ppt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Leonard%20Norman%20Cohen.ppt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../&#1040;&#1074;&#1089;&#1090;&#1088;&#1110;&#1081;&#1089;&#1100;&#1082;&#1110;/&#1060;&#1088;&#1072;&#1085;&#1094;%20&#1064;&#1091;&#1073;&#1077;&#1088;&#1090;%20&#8211;%20&#1042;&#1110;&#1076;&#1077;&#1085;&#1089;&#1100;&#1082;&#1080;&#1081;%20&#1042;&#1072;&#1083;&#1100;&#1089;.mp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zontytrislona.ru/skachat-besplatno-kartinki-spokojnoj-nochi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einrich_Heine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hoto-pics.ru/ua/watch.php?image=http://s1.favim.com/orig/22/beautiful-blonde-flower-girl-hair-Favim.com-213436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../&#1092;&#1086;&#1085;&#1080;/Lord.mp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Rainer_Maria_Rilke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translator.com/bv.aspx?from=nl&amp;to=fr&amp;a=http://upload.wikimedia.org/wikipedia/commons/f/f1/Hamletstrat.JPG" TargetMode="External"/><Relationship Id="rId2" Type="http://schemas.openxmlformats.org/officeDocument/2006/relationships/hyperlink" Target="Shakespeare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04664"/>
            <a:ext cx="7117180" cy="244693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Constantia" pitchFamily="18" charset="0"/>
                <a:hlinkClick r:id="rId2" action="ppaction://hlinkfile"/>
              </a:rPr>
              <a:t>Літературна Вітальня!</a:t>
            </a:r>
            <a:endParaRPr lang="uk-UA" sz="3600" b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algn="ctr"/>
            <a:r>
              <a:rPr lang="de-DE" sz="3600" b="1" dirty="0" err="1" smtClean="0">
                <a:solidFill>
                  <a:srgbClr val="7030A0"/>
                </a:solidFill>
                <a:latin typeface="Constantia" pitchFamily="18" charset="0"/>
              </a:rPr>
              <a:t>Literature</a:t>
            </a:r>
            <a:r>
              <a:rPr lang="de-DE" sz="3600" b="1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de-DE" sz="3600" b="1" dirty="0" err="1">
                <a:solidFill>
                  <a:srgbClr val="7030A0"/>
                </a:solidFill>
                <a:latin typeface="Constantia" pitchFamily="18" charset="0"/>
              </a:rPr>
              <a:t>around</a:t>
            </a:r>
            <a:r>
              <a:rPr lang="de-DE" sz="3600" b="1" dirty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de-DE" sz="3600" b="1" dirty="0" err="1">
                <a:solidFill>
                  <a:srgbClr val="7030A0"/>
                </a:solidFill>
                <a:latin typeface="Constantia" pitchFamily="18" charset="0"/>
              </a:rPr>
              <a:t>the</a:t>
            </a:r>
            <a:r>
              <a:rPr lang="de-DE" sz="3600" b="1" dirty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de-DE" sz="3600" b="1" dirty="0" err="1" smtClean="0">
                <a:solidFill>
                  <a:srgbClr val="7030A0"/>
                </a:solidFill>
                <a:latin typeface="Constantia" pitchFamily="18" charset="0"/>
              </a:rPr>
              <a:t>world</a:t>
            </a:r>
            <a:r>
              <a:rPr lang="de-DE" sz="3600" b="1" dirty="0" smtClean="0">
                <a:solidFill>
                  <a:srgbClr val="7030A0"/>
                </a:solidFill>
                <a:latin typeface="Constantia" pitchFamily="18" charset="0"/>
              </a:rPr>
              <a:t>!</a:t>
            </a:r>
            <a:endParaRPr lang="uk-UA" sz="3600" b="1" dirty="0">
              <a:solidFill>
                <a:srgbClr val="7030A0"/>
              </a:solidFill>
              <a:latin typeface="Constantia" pitchFamily="18" charset="0"/>
            </a:endParaRPr>
          </a:p>
          <a:p>
            <a:pPr algn="ctr"/>
            <a:r>
              <a:rPr lang="de-DE" sz="3600" b="1" dirty="0" smtClean="0">
                <a:solidFill>
                  <a:srgbClr val="7030A0"/>
                </a:solidFill>
                <a:latin typeface="Constantia" pitchFamily="18" charset="0"/>
              </a:rPr>
              <a:t>Literatur in der Welt!</a:t>
            </a:r>
            <a:endParaRPr lang="ru-RU" sz="3600" b="1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Жанри дитячої літератури - повість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2862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20827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32403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2900" dirty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en-US" sz="2900" dirty="0">
                <a:solidFill>
                  <a:schemeClr val="tx1"/>
                </a:solidFill>
                <a:latin typeface="Constantia" pitchFamily="18" charset="0"/>
              </a:rPr>
              <a:t>All the world's a stage,</a:t>
            </a:r>
            <a:endParaRPr lang="ru-RU" sz="2900" b="1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dirty="0">
                <a:solidFill>
                  <a:schemeClr val="tx1"/>
                </a:solidFill>
                <a:latin typeface="Constantia" pitchFamily="18" charset="0"/>
              </a:rPr>
              <a:t>And all the men and women merely players;</a:t>
            </a:r>
            <a:endParaRPr lang="ru-RU" sz="29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dirty="0">
                <a:solidFill>
                  <a:schemeClr val="tx1"/>
                </a:solidFill>
                <a:latin typeface="Constantia" pitchFamily="18" charset="0"/>
              </a:rPr>
              <a:t>They have their exits and their entrances,</a:t>
            </a:r>
            <a:endParaRPr lang="ru-RU" sz="29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dirty="0">
                <a:solidFill>
                  <a:schemeClr val="tx1"/>
                </a:solidFill>
                <a:latin typeface="Constantia" pitchFamily="18" charset="0"/>
              </a:rPr>
              <a:t>And one man in his time plays many parts</a:t>
            </a:r>
            <a:r>
              <a:rPr lang="uk-UA" sz="2900" dirty="0" smtClean="0">
                <a:solidFill>
                  <a:schemeClr val="tx1"/>
                </a:solidFill>
                <a:latin typeface="Constantia" pitchFamily="18" charset="0"/>
              </a:rPr>
              <a:t>…»</a:t>
            </a:r>
          </a:p>
          <a:p>
            <a:pPr marL="0" indent="0" algn="ctr">
              <a:lnSpc>
                <a:spcPct val="120000"/>
              </a:lnSpc>
              <a:buNone/>
            </a:pPr>
            <a:endParaRPr lang="uk-UA" sz="29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uk-UA" sz="2900" dirty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en-US" sz="2900" dirty="0">
                <a:solidFill>
                  <a:schemeClr val="tx1"/>
                </a:solidFill>
                <a:latin typeface="Constantia" pitchFamily="18" charset="0"/>
              </a:rPr>
              <a:t>Romeo and Juliet</a:t>
            </a:r>
            <a:r>
              <a:rPr lang="uk-UA" sz="2900" dirty="0" smtClean="0">
                <a:solidFill>
                  <a:schemeClr val="tx1"/>
                </a:solidFill>
                <a:latin typeface="Constantia" pitchFamily="18" charset="0"/>
              </a:rPr>
              <a:t>»</a:t>
            </a:r>
            <a:endParaRPr lang="ru-RU" sz="29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Ромео и Джульетта Карло Карлеи, 2013. Коллаж Татьяны Кузнецовой  -  Carlo Carlei's Romeo and Juliet. Collage by Tatiana Kuznetsova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0" y="3573016"/>
            <a:ext cx="8208912" cy="3102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89518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ильмы по трагедии Шекспира Ромео и Джульетта. Коллаж  -  Movies based of Shakespeare's Romeo and Juliet . Collage by Tatiana Kuznetsov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19876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astro-live.ru/wp-content/uploads/2012/03/%D0%A0%D0%BE%D0%BC%D0%B5%D0%BE-%D0%B8-%D0%94%D0%B6%D1%83%D0%BB%D1%8C%D0%B5%D1%82%D1%82%D0%B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1926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90832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96.beon.ru/46/76/1727646/12/59597212/00e3ec52280b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68499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quot;Ромео и Джульетта&quot;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806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404664"/>
            <a:ext cx="4536503" cy="6264696"/>
          </a:xfrm>
        </p:spPr>
        <p:txBody>
          <a:bodyPr/>
          <a:lstStyle/>
          <a:p>
            <a:pPr marL="0" indent="0" algn="just">
              <a:buNone/>
            </a:pPr>
            <a:r>
              <a:rPr lang="de-DE" sz="2400" dirty="0" smtClean="0">
                <a:solidFill>
                  <a:schemeClr val="tx1"/>
                </a:solidFill>
                <a:latin typeface="Constantia" pitchFamily="18" charset="0"/>
              </a:rPr>
              <a:t>„</a:t>
            </a:r>
            <a:r>
              <a:rPr lang="de-DE" sz="2400" dirty="0">
                <a:solidFill>
                  <a:schemeClr val="tx1"/>
                </a:solidFill>
                <a:latin typeface="Constantia" pitchFamily="18" charset="0"/>
              </a:rPr>
              <a:t>Was auch als Wahrheit der Fabel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de-DE" sz="2400" dirty="0">
                <a:solidFill>
                  <a:schemeClr val="tx1"/>
                </a:solidFill>
                <a:latin typeface="Constantia" pitchFamily="18" charset="0"/>
              </a:rPr>
              <a:t>In tausend Büchern dir erscheint,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de-DE" sz="2400" dirty="0">
                <a:solidFill>
                  <a:schemeClr val="tx1"/>
                </a:solidFill>
                <a:latin typeface="Constantia" pitchFamily="18" charset="0"/>
              </a:rPr>
              <a:t>Das alles ist ein Turm zu Babel,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de-DE" sz="2400" dirty="0">
                <a:solidFill>
                  <a:schemeClr val="tx1"/>
                </a:solidFill>
                <a:latin typeface="Constantia" pitchFamily="18" charset="0"/>
              </a:rPr>
              <a:t>Wenn es die Liebe nicht vereint</a:t>
            </a:r>
            <a:r>
              <a:rPr lang="de-DE" sz="2400" dirty="0" smtClean="0">
                <a:solidFill>
                  <a:schemeClr val="tx1"/>
                </a:solidFill>
                <a:latin typeface="Constantia" pitchFamily="18" charset="0"/>
              </a:rPr>
              <a:t>.“</a:t>
            </a:r>
          </a:p>
          <a:p>
            <a:pPr marL="0" indent="0" algn="r">
              <a:buNone/>
            </a:pPr>
            <a:r>
              <a:rPr lang="de-DE" sz="2000" i="1" u="sng" dirty="0" smtClean="0">
                <a:solidFill>
                  <a:schemeClr val="tx1"/>
                </a:solidFill>
                <a:latin typeface="Constantia" pitchFamily="18" charset="0"/>
              </a:rPr>
              <a:t>Johann Wolfgang von Goethe</a:t>
            </a:r>
            <a:endParaRPr lang="uk-UA" sz="2000" i="1" u="sng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just">
              <a:buNone/>
            </a:pPr>
            <a:endParaRPr lang="uk-UA" sz="2400" u="sng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just">
              <a:buNone/>
            </a:pPr>
            <a:endParaRPr lang="de-DE" sz="24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de-DE" sz="2400" b="1" dirty="0" smtClean="0">
                <a:solidFill>
                  <a:schemeClr val="tx1"/>
                </a:solidFill>
                <a:latin typeface="Constantia" pitchFamily="18" charset="0"/>
                <a:hlinkClick r:id="rId2" action="ppaction://hlinkpres?slideindex=1&amp;slidetitle="/>
              </a:rPr>
              <a:t>Johannes </a:t>
            </a:r>
            <a:r>
              <a:rPr lang="de-DE" sz="2400" b="1" dirty="0">
                <a:solidFill>
                  <a:schemeClr val="tx1"/>
                </a:solidFill>
                <a:latin typeface="Constantia" pitchFamily="18" charset="0"/>
                <a:hlinkClick r:id="rId2" action="ppaction://hlinkpres?slideindex=1&amp;slidetitle="/>
              </a:rPr>
              <a:t>Becher.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bez-problem.zp.ua/wp-content/uploads/2012/01/%D0%A3%D0%BA%D1%80%D0%B0%D0%B8%D0%BD%D1%81%D0%BA%D0%B0%D1%8F-%D0%BB%D0%B8%D1%82%D0%B5%D1%80%D0%B0%D1%82%D1%83%D1%80%D0%B0-2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10000" cy="3057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42370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332656"/>
            <a:ext cx="3744415" cy="61926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i="1" dirty="0" smtClean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en-US" sz="2400" dirty="0">
                <a:solidFill>
                  <a:schemeClr val="tx1"/>
                </a:solidFill>
                <a:latin typeface="Constantia" pitchFamily="18" charset="0"/>
              </a:rPr>
              <a:t>The crown of literature is poetry. It is its end and aim. It is the </a:t>
            </a:r>
            <a:r>
              <a:rPr lang="en-US" sz="2400" dirty="0" err="1">
                <a:solidFill>
                  <a:schemeClr val="tx1"/>
                </a:solidFill>
                <a:latin typeface="Constantia" pitchFamily="18" charset="0"/>
              </a:rPr>
              <a:t>sublimest</a:t>
            </a:r>
            <a:r>
              <a:rPr lang="en-US" sz="2400" dirty="0">
                <a:solidFill>
                  <a:schemeClr val="tx1"/>
                </a:solidFill>
                <a:latin typeface="Constantia" pitchFamily="18" charset="0"/>
              </a:rPr>
              <a:t> activity of the human mind. It is the achievement of beauty and delicacy. The writer of prose can only step aside when the poet passes</a:t>
            </a:r>
            <a:r>
              <a:rPr lang="uk-UA" sz="2400" dirty="0">
                <a:solidFill>
                  <a:schemeClr val="tx1"/>
                </a:solidFill>
                <a:latin typeface="Constantia" pitchFamily="18" charset="0"/>
              </a:rPr>
              <a:t>.»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en-US" sz="2000" i="1" u="sng" dirty="0">
                <a:solidFill>
                  <a:schemeClr val="tx1"/>
                </a:solidFill>
                <a:latin typeface="Constantia" pitchFamily="18" charset="0"/>
              </a:rPr>
              <a:t>W. Somerset Maugham </a:t>
            </a:r>
            <a:endParaRPr lang="en-US" sz="2000" i="1" u="sng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Constantia" pitchFamily="18" charset="0"/>
              </a:rPr>
              <a:t>Lilian</a:t>
            </a:r>
            <a:r>
              <a:rPr lang="en-US" sz="2400" b="1" dirty="0" smtClean="0">
                <a:solidFill>
                  <a:schemeClr val="tx1"/>
                </a:solidFill>
                <a:latin typeface="Constantia" pitchFamily="18" charset="0"/>
              </a:rPr>
              <a:t> Rayland</a:t>
            </a:r>
          </a:p>
          <a:p>
            <a:pPr marL="0" indent="0" algn="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Constantia" pitchFamily="18" charset="0"/>
                <a:hlinkClick r:id="rId2" action="ppaction://hlinkfile"/>
              </a:rPr>
              <a:t>«</a:t>
            </a:r>
            <a:r>
              <a:rPr lang="en-US" sz="2400" b="1" dirty="0">
                <a:solidFill>
                  <a:schemeClr val="tx1"/>
                </a:solidFill>
                <a:latin typeface="Constantia" pitchFamily="18" charset="0"/>
                <a:hlinkClick r:id="rId2" action="ppaction://hlinkfile"/>
              </a:rPr>
              <a:t>Some of us</a:t>
            </a:r>
            <a:r>
              <a:rPr lang="uk-UA" sz="2400" b="1" dirty="0">
                <a:solidFill>
                  <a:schemeClr val="tx1"/>
                </a:solidFill>
                <a:latin typeface="Constantia" pitchFamily="18" charset="0"/>
                <a:hlinkClick r:id="rId2" action="ppaction://hlinkfile"/>
              </a:rPr>
              <a:t>»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Вірші про кохання на французькій з перекладом">
            <a:hlinkClick r:id="rId3" tooltip="&quot;Вірші про кохання на французькій з перекладом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764704"/>
            <a:ext cx="4103936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51264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665044"/>
          </a:xfrm>
        </p:spPr>
        <p:txBody>
          <a:bodyPr/>
          <a:lstStyle/>
          <a:p>
            <a:pPr algn="ctr"/>
            <a:r>
              <a:rPr lang="de-DE" sz="3600" b="1" dirty="0">
                <a:solidFill>
                  <a:schemeClr val="tx1"/>
                </a:solidFill>
                <a:latin typeface="Constantia" pitchFamily="18" charset="0"/>
              </a:rPr>
              <a:t>Rose </a:t>
            </a:r>
            <a:r>
              <a:rPr lang="de-DE" sz="3600" b="1" dirty="0" smtClean="0">
                <a:solidFill>
                  <a:schemeClr val="tx1"/>
                </a:solidFill>
                <a:latin typeface="Constantia" pitchFamily="18" charset="0"/>
              </a:rPr>
              <a:t>Ausländer</a:t>
            </a:r>
            <a:r>
              <a:rPr lang="uk-UA" sz="3600" b="1" dirty="0" smtClean="0">
                <a:solidFill>
                  <a:schemeClr val="tx1"/>
                </a:solidFill>
                <a:latin typeface="Constantia" pitchFamily="18" charset="0"/>
                <a:hlinkClick r:id="rId2" action="ppaction://hlinkpres?slideindex=1&amp;slidetitle="/>
              </a:rPr>
              <a:t>.</a:t>
            </a:r>
            <a:r>
              <a:rPr lang="de-DE" sz="36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 descr="Ausland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484784"/>
            <a:ext cx="3117759" cy="5059564"/>
          </a:xfrm>
        </p:spPr>
      </p:pic>
    </p:spTree>
    <p:extLst>
      <p:ext uri="{BB962C8B-B14F-4D97-AF65-F5344CB8AC3E}">
        <p14:creationId xmlns="" xmlns:p14="http://schemas.microsoft.com/office/powerpoint/2010/main" val="3529538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4536503" cy="61926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smtClean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en-US" sz="3200" dirty="0" smtClean="0">
                <a:solidFill>
                  <a:schemeClr val="tx1"/>
                </a:solidFill>
                <a:latin typeface="Constantia" pitchFamily="18" charset="0"/>
              </a:rPr>
              <a:t>Every day we should hear at least one little song, read one good poem, see one exquisite picture, and, if it possible, speak a few sensible words</a:t>
            </a:r>
            <a:r>
              <a:rPr lang="uk-UA" sz="3200" dirty="0" smtClean="0">
                <a:solidFill>
                  <a:schemeClr val="tx1"/>
                </a:solidFill>
                <a:latin typeface="Constantia" pitchFamily="18" charset="0"/>
              </a:rPr>
              <a:t>»</a:t>
            </a:r>
            <a:endParaRPr lang="en-US" sz="32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just">
              <a:buNone/>
            </a:pPr>
            <a:endParaRPr lang="en-US" sz="32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Constantia" pitchFamily="18" charset="0"/>
              </a:rPr>
              <a:t>Johann Wolfgang von Goethe</a:t>
            </a:r>
            <a:endParaRPr lang="uk-UA" sz="2400" i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endParaRPr lang="uk-UA" sz="2400" i="1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en-US" sz="1400" i="1" dirty="0" smtClean="0">
                <a:solidFill>
                  <a:schemeClr val="tx1"/>
                </a:solidFill>
                <a:latin typeface="Constantia" pitchFamily="18" charset="0"/>
              </a:rPr>
              <a:t>“Price Tag”</a:t>
            </a:r>
            <a:endParaRPr lang="ru-RU" sz="1400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Наша пісня року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176463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27936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32657"/>
            <a:ext cx="7125112" cy="28803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>
                <a:latin typeface="Constantia" pitchFamily="18" charset="0"/>
              </a:rPr>
              <a:t>«</a:t>
            </a:r>
            <a:r>
              <a:rPr lang="en-US" sz="2400" dirty="0">
                <a:latin typeface="Constantia" pitchFamily="18" charset="0"/>
              </a:rPr>
              <a:t>All good poetry is the spontaneous overflow of powerful feelings: it takes its origin from emotion recollected in tranquility</a:t>
            </a:r>
            <a:r>
              <a:rPr lang="uk-UA" sz="2400" dirty="0">
                <a:latin typeface="Constantia" pitchFamily="18" charset="0"/>
              </a:rPr>
              <a:t>» </a:t>
            </a:r>
            <a:endParaRPr lang="en-US" sz="2400" dirty="0" smtClean="0"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uk-UA" sz="2400" dirty="0" smtClean="0">
                <a:latin typeface="Constantia" pitchFamily="18" charset="0"/>
                <a:hlinkClick r:id="rId2" action="ppaction://hlinkpres?slideindex=1&amp;slidetitle="/>
              </a:rPr>
              <a:t> </a:t>
            </a:r>
            <a:r>
              <a:rPr lang="en-US" sz="2400" i="1" u="sng" dirty="0">
                <a:latin typeface="Constantia" pitchFamily="18" charset="0"/>
                <a:hlinkClick r:id="rId2" action="ppaction://hlinkpres?slideindex=1&amp;slidetitle="/>
              </a:rPr>
              <a:t>William </a:t>
            </a:r>
            <a:r>
              <a:rPr lang="en-US" sz="2400" i="1" u="sng" dirty="0" smtClean="0">
                <a:latin typeface="Constantia" pitchFamily="18" charset="0"/>
                <a:hlinkClick r:id="rId2" action="ppaction://hlinkpres?slideindex=1&amp;slidetitle="/>
              </a:rPr>
              <a:t>Wordsworth</a:t>
            </a:r>
            <a:r>
              <a:rPr lang="en-US" sz="2400" i="1" u="sng" dirty="0" smtClean="0">
                <a:latin typeface="Constantia" pitchFamily="18" charset="0"/>
                <a:hlinkClick r:id="rId3" action="ppaction://hlinkfile"/>
              </a:rPr>
              <a:t>.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4" name="Рисунок 3" descr="http://dozor.com.ua/content/billb/events/942/2-669x300-2b6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09730"/>
            <a:ext cx="637222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03019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76673"/>
            <a:ext cx="7125112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dirty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en-US" sz="3600" dirty="0">
                <a:solidFill>
                  <a:schemeClr val="tx1"/>
                </a:solidFill>
                <a:latin typeface="Constantia" pitchFamily="18" charset="0"/>
              </a:rPr>
              <a:t>Poetry is the opening and clothing of a door</a:t>
            </a:r>
            <a:r>
              <a:rPr lang="uk-UA" sz="3600" dirty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en-US" sz="3600" dirty="0">
                <a:solidFill>
                  <a:schemeClr val="tx1"/>
                </a:solidFill>
                <a:latin typeface="Constantia" pitchFamily="18" charset="0"/>
              </a:rPr>
              <a:t>leaving those who look through to guess about what it seen during a moment.</a:t>
            </a:r>
            <a:r>
              <a:rPr lang="uk-UA" sz="3600" dirty="0">
                <a:solidFill>
                  <a:schemeClr val="tx1"/>
                </a:solidFill>
                <a:latin typeface="Constantia" pitchFamily="18" charset="0"/>
              </a:rPr>
              <a:t>»</a:t>
            </a:r>
            <a:endParaRPr lang="ru-RU" sz="36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A Guide To Your Nation’s Poetry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5697855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43721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„</a:t>
            </a:r>
            <a:r>
              <a:rPr lang="de-DE" b="1" i="1" dirty="0">
                <a:solidFill>
                  <a:schemeClr val="tx1"/>
                </a:solidFill>
                <a:latin typeface="Constantia" pitchFamily="18" charset="0"/>
              </a:rPr>
              <a:t>Die Prinzessin auf der Erbse</a:t>
            </a:r>
            <a:r>
              <a:rPr lang="de-DE" dirty="0">
                <a:solidFill>
                  <a:schemeClr val="tx1"/>
                </a:solidFill>
                <a:latin typeface="Constantia" pitchFamily="18" charset="0"/>
              </a:rPr>
              <a:t>“ </a:t>
            </a:r>
            <a:r>
              <a:rPr lang="de-DE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de-DE" b="1" i="1" dirty="0" err="1">
                <a:solidFill>
                  <a:schemeClr val="tx1"/>
                </a:solidFill>
                <a:latin typeface="Constantia" pitchFamily="18" charset="0"/>
                <a:hlinkClick r:id="rId2" action="ppaction://hlinkpres?slideindex=1&amp;slidetitle="/>
              </a:rPr>
              <a:t>H.Ch.Anderson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  <a:hlinkClick r:id="rId2" action="ppaction://hlinkpres?slideindex=1&amp;slidetitle="/>
              </a:rPr>
              <a:t/>
            </a:r>
            <a:br>
              <a:rPr lang="ru-RU" dirty="0">
                <a:solidFill>
                  <a:schemeClr val="tx1"/>
                </a:solidFill>
                <a:latin typeface="Constantia" pitchFamily="18" charset="0"/>
                <a:hlinkClick r:id="rId2" action="ppaction://hlinkpres?slideindex=1&amp;slidetitle="/>
              </a:rPr>
            </a:b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6" name="Объект 5" descr="Гастролі Кримського академічного музично- драматичного театру. Вистава &quot;Принцеса на горошині&quot;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55272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15458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7"/>
            <a:ext cx="7450987" cy="23762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en-US" sz="2400" dirty="0">
                <a:solidFill>
                  <a:schemeClr val="tx1"/>
                </a:solidFill>
                <a:latin typeface="Constantia" pitchFamily="18" charset="0"/>
              </a:rPr>
              <a:t>Poetry is the language in which man explores his own amazement . . . says heaven and earth in one word </a:t>
            </a:r>
            <a:r>
              <a:rPr lang="en-US" sz="2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nstantia" pitchFamily="18" charset="0"/>
              </a:rPr>
              <a:t>speaks of himself and his predicament as though for the first time.</a:t>
            </a:r>
            <a:r>
              <a:rPr lang="uk-UA" sz="2400" dirty="0">
                <a:solidFill>
                  <a:schemeClr val="tx1"/>
                </a:solidFill>
                <a:latin typeface="Constantia" pitchFamily="18" charset="0"/>
              </a:rPr>
              <a:t>» </a:t>
            </a:r>
            <a:endParaRPr lang="en-US" sz="24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uk-UA" sz="2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onstantia" pitchFamily="18" charset="0"/>
              </a:rPr>
              <a:t>Christopher </a:t>
            </a:r>
            <a:r>
              <a:rPr lang="en-US" sz="2400" i="1" dirty="0" smtClean="0">
                <a:solidFill>
                  <a:schemeClr val="tx1"/>
                </a:solidFill>
                <a:latin typeface="Constantia" pitchFamily="18" charset="0"/>
              </a:rPr>
              <a:t>Fry</a:t>
            </a:r>
          </a:p>
          <a:p>
            <a:pPr marL="0" indent="0" algn="r">
              <a:buNone/>
            </a:pPr>
            <a:r>
              <a:rPr lang="en-US" sz="2400" b="1" dirty="0">
                <a:latin typeface="Vivaldi" pitchFamily="66" charset="0"/>
                <a:hlinkClick r:id="rId2" action="ppaction://hlinkpres?slideindex=1&amp;slidetitle="/>
              </a:rPr>
              <a:t>Leonard Norman Cohen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poetry_201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55" y="2924944"/>
            <a:ext cx="5715000" cy="380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97342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404664"/>
            <a:ext cx="2952328" cy="61926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 smtClean="0">
                <a:solidFill>
                  <a:schemeClr val="tx1"/>
                </a:solidFill>
                <a:latin typeface="Constantia" pitchFamily="18" charset="0"/>
              </a:rPr>
              <a:t>„Die Musik </a:t>
            </a:r>
            <a:r>
              <a:rPr lang="de-DE" sz="2800" dirty="0">
                <a:solidFill>
                  <a:schemeClr val="tx1"/>
                </a:solidFill>
                <a:latin typeface="Constantia" pitchFamily="18" charset="0"/>
              </a:rPr>
              <a:t>drückt das aus, was nicht gesagt werden kann und worüber zu </a:t>
            </a:r>
            <a:r>
              <a:rPr lang="de-DE" sz="2800" dirty="0" smtClean="0">
                <a:solidFill>
                  <a:schemeClr val="tx1"/>
                </a:solidFill>
                <a:latin typeface="Constantia" pitchFamily="18" charset="0"/>
              </a:rPr>
              <a:t>schweigen </a:t>
            </a:r>
            <a:r>
              <a:rPr lang="de-DE" sz="2800" dirty="0">
                <a:solidFill>
                  <a:schemeClr val="tx1"/>
                </a:solidFill>
                <a:latin typeface="Constantia" pitchFamily="18" charset="0"/>
              </a:rPr>
              <a:t>unmöglich ist</a:t>
            </a:r>
            <a:r>
              <a:rPr lang="de-DE" sz="2800" dirty="0" smtClean="0">
                <a:solidFill>
                  <a:schemeClr val="tx1"/>
                </a:solidFill>
                <a:latin typeface="Constantia" pitchFamily="18" charset="0"/>
              </a:rPr>
              <a:t>“</a:t>
            </a:r>
          </a:p>
          <a:p>
            <a:pPr marL="0" indent="0" algn="just">
              <a:buNone/>
            </a:pPr>
            <a:endParaRPr lang="de-DE" sz="2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de-DE" sz="2800" dirty="0" smtClean="0">
                <a:solidFill>
                  <a:schemeClr val="tx1"/>
                </a:solidFill>
                <a:latin typeface="Constantia" pitchFamily="18" charset="0"/>
              </a:rPr>
              <a:t>Victor </a:t>
            </a:r>
            <a:r>
              <a:rPr lang="de-DE" sz="2800" dirty="0">
                <a:solidFill>
                  <a:schemeClr val="tx1"/>
                </a:solidFill>
                <a:latin typeface="Constantia" pitchFamily="18" charset="0"/>
              </a:rPr>
              <a:t>Hugo </a:t>
            </a:r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c:\users\viktor\desktop\126892_1280_102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7"/>
            <a:ext cx="4385295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55885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en-US" dirty="0"/>
              <a:t>Yesterday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980728"/>
            <a:ext cx="7125112" cy="56886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Yesterday </a:t>
            </a:r>
            <a:r>
              <a:rPr lang="en-US" sz="2600" dirty="0">
                <a:solidFill>
                  <a:schemeClr val="tx1"/>
                </a:solidFill>
              </a:rPr>
              <a:t>all my troubles seemed so far away.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Now </a:t>
            </a:r>
            <a:r>
              <a:rPr lang="en-US" sz="2600" dirty="0">
                <a:solidFill>
                  <a:schemeClr val="tx1"/>
                </a:solidFill>
              </a:rPr>
              <a:t>it looks as though they're here to stay,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Oh</a:t>
            </a:r>
            <a:r>
              <a:rPr lang="en-US" sz="2600" dirty="0">
                <a:solidFill>
                  <a:schemeClr val="tx1"/>
                </a:solidFill>
              </a:rPr>
              <a:t>, I believe in yesterday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Suddenly, I'm not half the man I used to be.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There's a shadow hanging over me,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Oh, yesterday, came suddenly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Why she had to go, I don't know, she wouldn't say.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I </a:t>
            </a:r>
            <a:r>
              <a:rPr lang="en-US" sz="2600" dirty="0">
                <a:solidFill>
                  <a:schemeClr val="tx1"/>
                </a:solidFill>
              </a:rPr>
              <a:t>said something wrong, now I long for yesterday.</a:t>
            </a:r>
            <a:endParaRPr lang="ru-RU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Yesterday </a:t>
            </a:r>
            <a:r>
              <a:rPr lang="en-US" sz="2600" dirty="0">
                <a:solidFill>
                  <a:schemeClr val="tx1"/>
                </a:solidFill>
              </a:rPr>
              <a:t>love was such an easy game to play,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Now I need a place to hide away,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Oh, I believe in yesterday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Why she had to go, I don't know, she wouldn't say.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I said something wrong, now I long for yesterday.</a:t>
            </a:r>
            <a:endParaRPr lang="ru-RU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Yesterday </a:t>
            </a:r>
            <a:r>
              <a:rPr lang="en-US" sz="2600" dirty="0">
                <a:solidFill>
                  <a:schemeClr val="tx1"/>
                </a:solidFill>
              </a:rPr>
              <a:t>love was such an easy game to play,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Now I need a place to hide away,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Oh, I believe in yesterday.</a:t>
            </a:r>
            <a:endParaRPr lang="ru-RU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89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0648"/>
            <a:ext cx="4176463" cy="6597351"/>
          </a:xfrm>
        </p:spPr>
        <p:txBody>
          <a:bodyPr/>
          <a:lstStyle/>
          <a:p>
            <a:pPr marL="0" indent="0" algn="just">
              <a:buNone/>
            </a:pPr>
            <a:r>
              <a:rPr lang="de-DE" sz="3200" dirty="0">
                <a:solidFill>
                  <a:schemeClr val="tx1"/>
                </a:solidFill>
                <a:latin typeface="Constantia" pitchFamily="18" charset="0"/>
              </a:rPr>
              <a:t>Ein Haus ohne Bücher ist arm, auch wenn schöne Teppiche seinen Boden und kostbare Tapeten und Bilder die Wände bedecken.</a:t>
            </a:r>
            <a:endParaRPr lang="ru-RU" sz="32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endParaRPr lang="de-DE" sz="2800" i="1" u="sng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de-DE" sz="2800" i="1" u="sng" dirty="0" smtClean="0">
                <a:solidFill>
                  <a:schemeClr val="tx1"/>
                </a:solidFill>
                <a:latin typeface="Constantia" pitchFamily="18" charset="0"/>
              </a:rPr>
              <a:t>Hermann </a:t>
            </a:r>
            <a:r>
              <a:rPr lang="de-DE" sz="2800" i="1" u="sng" dirty="0">
                <a:solidFill>
                  <a:schemeClr val="tx1"/>
                </a:solidFill>
                <a:latin typeface="Constantia" pitchFamily="18" charset="0"/>
              </a:rPr>
              <a:t>Hesse</a:t>
            </a:r>
            <a:endParaRPr lang="ru-RU" sz="2800" i="1" u="sng" dirty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Украинцы перестали читать: на книги тратят 29 гривен в год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" y="1268760"/>
            <a:ext cx="476839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54158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3"/>
            <a:ext cx="741682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500" b="1" dirty="0" smtClean="0">
                <a:latin typeface="Vladimir Script" pitchFamily="66" charset="0"/>
              </a:rPr>
              <a:t>Thank </a:t>
            </a:r>
            <a:r>
              <a:rPr lang="en-US" sz="11500" b="1" dirty="0">
                <a:latin typeface="Vladimir Script" pitchFamily="66" charset="0"/>
              </a:rPr>
              <a:t>you for your </a:t>
            </a:r>
            <a:r>
              <a:rPr lang="en-US" sz="11500" b="1" dirty="0" smtClean="0">
                <a:latin typeface="Vladimir Script" pitchFamily="66" charset="0"/>
              </a:rPr>
              <a:t>attention!</a:t>
            </a:r>
            <a:endParaRPr lang="ru-RU" sz="11500" b="1" dirty="0"/>
          </a:p>
        </p:txBody>
      </p:sp>
    </p:spTree>
    <p:extLst>
      <p:ext uri="{BB962C8B-B14F-4D97-AF65-F5344CB8AC3E}">
        <p14:creationId xmlns="" xmlns:p14="http://schemas.microsoft.com/office/powerpoint/2010/main" val="855792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de-DE" sz="4800" b="1" dirty="0" smtClean="0">
                <a:latin typeface="Kunstler Script" pitchFamily="66" charset="0"/>
              </a:rPr>
              <a:t>Danke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de-DE" sz="4800" b="1" dirty="0" smtClean="0">
                <a:latin typeface="Kunstler Script" pitchFamily="66" charset="0"/>
              </a:rPr>
              <a:t>für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de-DE" sz="4800" b="1" dirty="0" smtClean="0">
                <a:latin typeface="Kunstler Script" pitchFamily="66" charset="0"/>
              </a:rPr>
              <a:t>die Aufmerksamkeit!</a:t>
            </a:r>
            <a:endParaRPr lang="ru-RU" sz="7200" b="1" dirty="0"/>
          </a:p>
        </p:txBody>
      </p:sp>
    </p:spTree>
    <p:extLst>
      <p:ext uri="{BB962C8B-B14F-4D97-AF65-F5344CB8AC3E}">
        <p14:creationId xmlns="" xmlns:p14="http://schemas.microsoft.com/office/powerpoint/2010/main" val="637546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нига подарок">
            <a:hlinkClick r:id="rId2" action="ppaction://hlinkfile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41086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1998" y="620689"/>
            <a:ext cx="5306466" cy="52381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de-DE" sz="2800" dirty="0">
                <a:solidFill>
                  <a:schemeClr val="tx1"/>
                </a:solidFill>
                <a:latin typeface="Constantia" pitchFamily="18" charset="0"/>
              </a:rPr>
              <a:t>Bücher sind Schokolade für die </a:t>
            </a:r>
            <a:r>
              <a:rPr lang="de-DE" sz="2800" dirty="0" smtClean="0">
                <a:solidFill>
                  <a:schemeClr val="tx1"/>
                </a:solidFill>
                <a:latin typeface="Constantia" pitchFamily="18" charset="0"/>
              </a:rPr>
              <a:t>Seele </a:t>
            </a:r>
            <a:r>
              <a:rPr lang="uk-UA" sz="2800" dirty="0" smtClean="0">
                <a:solidFill>
                  <a:schemeClr val="tx1"/>
                </a:solidFill>
                <a:latin typeface="Constantia" pitchFamily="18" charset="0"/>
              </a:rPr>
              <a:t>…</a:t>
            </a:r>
          </a:p>
          <a:p>
            <a:pPr marL="0" indent="0" algn="just">
              <a:buNone/>
            </a:pPr>
            <a:r>
              <a:rPr lang="de-DE" sz="2800" dirty="0" smtClean="0">
                <a:solidFill>
                  <a:schemeClr val="tx1"/>
                </a:solidFill>
                <a:latin typeface="Constantia" pitchFamily="18" charset="0"/>
              </a:rPr>
              <a:t>Bücher </a:t>
            </a:r>
            <a:r>
              <a:rPr lang="de-DE" sz="2800" dirty="0">
                <a:solidFill>
                  <a:schemeClr val="tx1"/>
                </a:solidFill>
                <a:latin typeface="Constantia" pitchFamily="18" charset="0"/>
              </a:rPr>
              <a:t>haben aber auch einen Nachteil: Selbst das dickste Buch hat eine letzte Seite, und man braucht wieder ein neues.</a:t>
            </a:r>
            <a:r>
              <a:rPr lang="uk-UA" sz="2800" dirty="0" smtClean="0">
                <a:solidFill>
                  <a:schemeClr val="tx1"/>
                </a:solidFill>
                <a:latin typeface="Constantia" pitchFamily="18" charset="0"/>
              </a:rPr>
              <a:t>»</a:t>
            </a:r>
          </a:p>
          <a:p>
            <a:pPr marL="0" indent="0" algn="r">
              <a:buNone/>
            </a:pPr>
            <a:r>
              <a:rPr lang="de-DE" sz="2400" i="1" u="sng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de-DE" sz="2400" i="1" u="sng" dirty="0">
                <a:solidFill>
                  <a:schemeClr val="tx1"/>
                </a:solidFill>
                <a:latin typeface="Constantia" pitchFamily="18" charset="0"/>
              </a:rPr>
              <a:t>Richard </a:t>
            </a:r>
            <a:r>
              <a:rPr lang="de-DE" sz="2400" i="1" u="sng" dirty="0" err="1">
                <a:solidFill>
                  <a:schemeClr val="tx1"/>
                </a:solidFill>
                <a:latin typeface="Constantia" pitchFamily="18" charset="0"/>
              </a:rPr>
              <a:t>Atwater</a:t>
            </a:r>
            <a:r>
              <a:rPr lang="uk-UA" sz="2400" dirty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русский язык и литература картинки">
            <a:hlinkClick r:id="rId2" tooltip="&quot;скачать бесплатно картинки спокойной ночи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203835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76444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07361"/>
            <a:ext cx="3312367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800" dirty="0">
                <a:solidFill>
                  <a:schemeClr val="tx1"/>
                </a:solidFill>
                <a:latin typeface="Constantia" pitchFamily="18" charset="0"/>
              </a:rPr>
              <a:t>„Letzter Dichter </a:t>
            </a:r>
            <a:r>
              <a:rPr lang="de-DE" sz="2800" dirty="0" smtClean="0">
                <a:solidFill>
                  <a:schemeClr val="tx1"/>
                </a:solidFill>
                <a:latin typeface="Constantia" pitchFamily="18" charset="0"/>
              </a:rPr>
              <a:t>der</a:t>
            </a:r>
            <a:r>
              <a:rPr lang="uk-UA" sz="28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latin typeface="Constantia" pitchFamily="18" charset="0"/>
              </a:rPr>
              <a:t>Romantik“ </a:t>
            </a:r>
            <a:r>
              <a:rPr lang="de-DE" sz="2800" dirty="0">
                <a:solidFill>
                  <a:schemeClr val="tx1"/>
                </a:solidFill>
                <a:latin typeface="Constantia" pitchFamily="18" charset="0"/>
              </a:rPr>
              <a:t>so haben die Leute </a:t>
            </a:r>
            <a:r>
              <a:rPr lang="de-DE" sz="2800" b="1" dirty="0">
                <a:solidFill>
                  <a:srgbClr val="7030A0"/>
                </a:solidFill>
                <a:latin typeface="Constantia" pitchFamily="18" charset="0"/>
                <a:hlinkClick r:id="rId2" action="ppaction://hlinkpres?slideindex=1&amp;slidetitle="/>
              </a:rPr>
              <a:t>Heinrich Heine</a:t>
            </a:r>
            <a:r>
              <a:rPr lang="de-DE" sz="2800" dirty="0">
                <a:solidFill>
                  <a:schemeClr val="tx1"/>
                </a:solidFill>
                <a:latin typeface="Constantia" pitchFamily="18" charset="0"/>
              </a:rPr>
              <a:t> genannt. </a:t>
            </a:r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Heinrich Heine (Bild: Wikipedia Common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3672408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03176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5" y="476672"/>
            <a:ext cx="4104457" cy="604867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de-DE" sz="2800" dirty="0">
                <a:solidFill>
                  <a:schemeClr val="tx1"/>
                </a:solidFill>
                <a:latin typeface="Constantia" pitchFamily="18" charset="0"/>
              </a:rPr>
              <a:t>Es ist mit der Liebe auch wie mit anderen Pflanzen: Wer Liebe ernten will, muss Liebe Pflanzen.</a:t>
            </a:r>
            <a:r>
              <a:rPr lang="uk-UA" sz="2800" dirty="0">
                <a:solidFill>
                  <a:schemeClr val="tx1"/>
                </a:solidFill>
                <a:latin typeface="Constantia" pitchFamily="18" charset="0"/>
              </a:rPr>
              <a:t>» </a:t>
            </a:r>
            <a:endParaRPr lang="uk-UA" sz="2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de-DE" sz="2400" i="1" u="sng" dirty="0">
                <a:solidFill>
                  <a:schemeClr val="tx1"/>
                </a:solidFill>
                <a:latin typeface="Constantia" pitchFamily="18" charset="0"/>
              </a:rPr>
              <a:t>Jeremias </a:t>
            </a:r>
            <a:r>
              <a:rPr lang="de-DE" sz="2400" i="1" u="sng" dirty="0" err="1">
                <a:solidFill>
                  <a:schemeClr val="tx1"/>
                </a:solidFill>
                <a:latin typeface="Constantia" pitchFamily="18" charset="0"/>
              </a:rPr>
              <a:t>Gotthelf</a:t>
            </a:r>
            <a:r>
              <a:rPr lang="de-DE" sz="2400" u="sng" dirty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de-DE" sz="2400" u="sng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endParaRPr lang="uk-UA" sz="28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de-DE" sz="2800" b="1" dirty="0">
                <a:solidFill>
                  <a:schemeClr val="tx1"/>
                </a:solidFill>
                <a:latin typeface="Constantia" pitchFamily="18" charset="0"/>
              </a:rPr>
              <a:t>Heinrich Heine </a:t>
            </a:r>
            <a:r>
              <a:rPr lang="uk-UA" sz="2800" dirty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de-DE" sz="2800" dirty="0">
                <a:solidFill>
                  <a:schemeClr val="tx1"/>
                </a:solidFill>
                <a:latin typeface="Constantia" pitchFamily="18" charset="0"/>
              </a:rPr>
              <a:t>Du bist wie eine Blume</a:t>
            </a:r>
            <a:r>
              <a:rPr lang="uk-UA" sz="2800" dirty="0">
                <a:solidFill>
                  <a:schemeClr val="tx1"/>
                </a:solidFill>
                <a:latin typeface="Constantia" pitchFamily="18" charset="0"/>
              </a:rPr>
              <a:t>»</a:t>
            </a:r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i.i.ua/cards/pic/9/7/13837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8862"/>
            <a:ext cx="432048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06352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ото, гарна, блондинка, квітка, дівчина, волосся">
            <a:hlinkClick r:id="rId2" tgtFrame="&quot;_blank&quot;" tooltip="&quot;фото, гарна, блондинка, квітка, дівчина, волосся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8779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60648"/>
            <a:ext cx="4104456" cy="640871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2600" i="1" dirty="0" smtClean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en-US" sz="2600" dirty="0">
                <a:solidFill>
                  <a:schemeClr val="tx1"/>
                </a:solidFill>
                <a:latin typeface="Constantia" pitchFamily="18" charset="0"/>
              </a:rPr>
              <a:t>For poetry, he’s past his prime,</a:t>
            </a:r>
            <a:endParaRPr lang="ru-RU" sz="26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Constantia" pitchFamily="18" charset="0"/>
              </a:rPr>
              <a:t>He takes an hour to find a rhyme;</a:t>
            </a:r>
            <a:endParaRPr lang="ru-RU" sz="26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Constantia" pitchFamily="18" charset="0"/>
              </a:rPr>
              <a:t>His fire is out, his wit decayed,</a:t>
            </a:r>
            <a:endParaRPr lang="ru-RU" sz="26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Constantia" pitchFamily="18" charset="0"/>
              </a:rPr>
              <a:t>His fancy sunk, his muse a jade.</a:t>
            </a:r>
            <a:endParaRPr lang="ru-RU" sz="26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Constantia" pitchFamily="18" charset="0"/>
              </a:rPr>
              <a:t>I’d have him throw away his pen,</a:t>
            </a:r>
            <a:endParaRPr lang="ru-RU" sz="26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Constantia" pitchFamily="18" charset="0"/>
              </a:rPr>
              <a:t>But there’s no talking to some men</a:t>
            </a:r>
            <a:r>
              <a:rPr lang="uk-UA" sz="2600" dirty="0" smtClean="0">
                <a:solidFill>
                  <a:schemeClr val="tx1"/>
                </a:solidFill>
                <a:latin typeface="Constantia" pitchFamily="18" charset="0"/>
              </a:rPr>
              <a:t>»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2600" i="1" u="sng" dirty="0">
                <a:solidFill>
                  <a:schemeClr val="tx1"/>
                </a:solidFill>
                <a:latin typeface="Constantia" pitchFamily="18" charset="0"/>
              </a:rPr>
              <a:t>Jonathan Swift</a:t>
            </a:r>
            <a:r>
              <a:rPr lang="en-US" sz="2600" i="1" dirty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ru-RU" sz="26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uk-UA" sz="26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chemeClr val="tx1"/>
                </a:solidFill>
                <a:latin typeface="Constantia" pitchFamily="18" charset="0"/>
              </a:rPr>
              <a:t>Lord Edward </a:t>
            </a:r>
            <a:r>
              <a:rPr lang="en-US" sz="2600" b="1" dirty="0" smtClean="0">
                <a:solidFill>
                  <a:schemeClr val="tx1"/>
                </a:solidFill>
                <a:latin typeface="Constantia" pitchFamily="18" charset="0"/>
              </a:rPr>
              <a:t>Taylor</a:t>
            </a:r>
            <a:r>
              <a:rPr lang="en-US" sz="2600" b="1" dirty="0" smtClean="0">
                <a:solidFill>
                  <a:schemeClr val="tx1"/>
                </a:solidFill>
                <a:latin typeface="Constantia" pitchFamily="18" charset="0"/>
                <a:hlinkClick r:id="rId2" action="ppaction://hlinkfile"/>
              </a:rPr>
              <a:t>.</a:t>
            </a:r>
            <a:endParaRPr lang="ru-RU" sz="2600" dirty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ЛИТЕРАТУРА САМА В СЕБЕ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3023483" cy="5377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08265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332656"/>
            <a:ext cx="3312368" cy="6264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de-DE" sz="2800" dirty="0">
                <a:solidFill>
                  <a:schemeClr val="tx1"/>
                </a:solidFill>
                <a:latin typeface="Constantia" pitchFamily="18" charset="0"/>
              </a:rPr>
              <a:t>Ein sicheres Zeichen von einem guten Buche ist, wenn es einem immer besser gefällt, je älter man wird.</a:t>
            </a:r>
            <a:r>
              <a:rPr lang="uk-UA" sz="2800" dirty="0">
                <a:solidFill>
                  <a:schemeClr val="tx1"/>
                </a:solidFill>
                <a:latin typeface="Constantia" pitchFamily="18" charset="0"/>
              </a:rPr>
              <a:t>» </a:t>
            </a:r>
            <a:endParaRPr lang="uk-UA" sz="28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de-DE" sz="2000" i="1" u="sng" dirty="0">
                <a:solidFill>
                  <a:schemeClr val="tx1"/>
                </a:solidFill>
                <a:latin typeface="Constantia" pitchFamily="18" charset="0"/>
              </a:rPr>
              <a:t>Georg Christoph </a:t>
            </a:r>
            <a:r>
              <a:rPr lang="de-DE" sz="2000" i="1" u="sng" dirty="0" smtClean="0">
                <a:solidFill>
                  <a:schemeClr val="tx1"/>
                </a:solidFill>
                <a:latin typeface="Constantia" pitchFamily="18" charset="0"/>
              </a:rPr>
              <a:t>Lichtenberg</a:t>
            </a:r>
          </a:p>
          <a:p>
            <a:pPr marL="0" indent="0" algn="r">
              <a:buNone/>
            </a:pPr>
            <a:r>
              <a:rPr lang="de-DE" sz="2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uk-UA" sz="2400" dirty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de-DE" sz="2400" b="1" dirty="0">
                <a:solidFill>
                  <a:schemeClr val="tx1"/>
                </a:solidFill>
                <a:latin typeface="Constantia" pitchFamily="18" charset="0"/>
                <a:hlinkClick r:id="rId2" action="ppaction://hlinkpres?slideindex=1&amp;slidetitle="/>
              </a:rPr>
              <a:t>Reiner Maria Rilke</a:t>
            </a:r>
            <a:r>
              <a:rPr lang="uk-UA" sz="2000" b="1" dirty="0">
                <a:solidFill>
                  <a:schemeClr val="tx1"/>
                </a:solidFill>
                <a:latin typeface="Constantia" pitchFamily="18" charset="0"/>
                <a:hlinkClick r:id="rId2" action="ppaction://hlinkpres?slideindex=1&amp;slidetitle="/>
              </a:rPr>
              <a:t>.</a:t>
            </a:r>
            <a:endParaRPr lang="ru-RU" sz="20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 descr="images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3384376" cy="4536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8745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192" y="1484784"/>
            <a:ext cx="2664296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smtClean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en-US" sz="3200" dirty="0">
                <a:solidFill>
                  <a:schemeClr val="tx1"/>
                </a:solidFill>
                <a:latin typeface="Constantia" pitchFamily="18" charset="0"/>
              </a:rPr>
              <a:t>To be, or not to be</a:t>
            </a:r>
            <a:r>
              <a:rPr lang="uk-UA" sz="3200" dirty="0">
                <a:solidFill>
                  <a:schemeClr val="tx1"/>
                </a:solidFill>
                <a:latin typeface="Constantia" pitchFamily="18" charset="0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Constantia" pitchFamily="18" charset="0"/>
              </a:rPr>
              <a:t>that is the question</a:t>
            </a:r>
            <a:r>
              <a:rPr lang="uk-UA" sz="3200" dirty="0" smtClean="0">
                <a:solidFill>
                  <a:schemeClr val="tx1"/>
                </a:solidFill>
                <a:latin typeface="Constantia" pitchFamily="18" charset="0"/>
              </a:rPr>
              <a:t>»</a:t>
            </a:r>
            <a:endParaRPr lang="de-DE" sz="32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0" indent="0" algn="r">
              <a:buNone/>
            </a:pPr>
            <a:r>
              <a:rPr lang="en-US" sz="2400" i="1" u="sng" dirty="0" smtClean="0">
                <a:solidFill>
                  <a:schemeClr val="tx1"/>
                </a:solidFill>
                <a:latin typeface="Constantia" pitchFamily="18" charset="0"/>
                <a:hlinkClick r:id="rId2" action="ppaction://hlinkpres?slideindex=1&amp;slidetitle="/>
              </a:rPr>
              <a:t>W</a:t>
            </a:r>
            <a:r>
              <a:rPr lang="en-US" sz="2400" i="1" u="sng" dirty="0">
                <a:solidFill>
                  <a:schemeClr val="tx1"/>
                </a:solidFill>
                <a:latin typeface="Constantia" pitchFamily="18" charset="0"/>
                <a:hlinkClick r:id="rId2" action="ppaction://hlinkpres?slideindex=1&amp;slidetitle="/>
              </a:rPr>
              <a:t>. Shakespeare</a:t>
            </a:r>
            <a:r>
              <a:rPr lang="en-US" sz="2800" dirty="0">
                <a:solidFill>
                  <a:schemeClr val="tx1"/>
                </a:solidFill>
                <a:latin typeface="Constantia" pitchFamily="18" charset="0"/>
                <a:hlinkClick r:id="rId2" action="ppaction://hlinkpres?slideindex=1&amp;slidetitle="/>
              </a:rPr>
              <a:t>.</a:t>
            </a:r>
            <a:endParaRPr lang="ru-RU" sz="2800" dirty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800" dirty="0"/>
          </a:p>
        </p:txBody>
      </p:sp>
      <p:pic>
        <p:nvPicPr>
          <p:cNvPr id="4" name="Рисунок 3" descr="Bestand:Hamletstrat.JPG">
            <a:hlinkClick r:id="rId3" tgtFrame="&quot;_top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460851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46114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596</TotalTime>
  <Words>547</Words>
  <Application>Microsoft Office PowerPoint</Application>
  <PresentationFormat>Екран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Rose Ausländer.  </vt:lpstr>
      <vt:lpstr>Слайд 18</vt:lpstr>
      <vt:lpstr>Слайд 19</vt:lpstr>
      <vt:lpstr>„Die Prinzessin auf der Erbse“  H.Ch.Anderson </vt:lpstr>
      <vt:lpstr>Слайд 21</vt:lpstr>
      <vt:lpstr>Слайд 22</vt:lpstr>
      <vt:lpstr>Yesterday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ЛІТЕРАТУРНА ВІТАЛЬНЯ</dc:title>
  <dc:creator>Marija</dc:creator>
  <cp:lastModifiedBy>Marija</cp:lastModifiedBy>
  <cp:revision>45</cp:revision>
  <dcterms:created xsi:type="dcterms:W3CDTF">2013-03-28T22:13:08Z</dcterms:created>
  <dcterms:modified xsi:type="dcterms:W3CDTF">2017-12-19T17:25:47Z</dcterms:modified>
</cp:coreProperties>
</file>