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2" r:id="rId10"/>
    <p:sldId id="263" r:id="rId11"/>
    <p:sldId id="267" r:id="rId12"/>
    <p:sldId id="265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66E1D3-551E-4B05-BCB0-88A3EC728F23}" type="datetimeFigureOut">
              <a:rPr lang="uk-UA" smtClean="0"/>
              <a:t>18.03.2013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738ECE-2F09-4D7B-A60F-C73EE1F0B927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Luxemburg_(Stadt)" TargetMode="External"/><Relationship Id="rId2" Type="http://schemas.openxmlformats.org/officeDocument/2006/relationships/hyperlink" Target="http://de.wikipedia.org/wiki/Gro%C3%9Fstad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.wikipedia.org/wiki/Charlotte_(Luxemburg)" TargetMode="External"/><Relationship Id="rId5" Type="http://schemas.openxmlformats.org/officeDocument/2006/relationships/image" Target="../media/image19.jpeg"/><Relationship Id="rId4" Type="http://schemas.openxmlformats.org/officeDocument/2006/relationships/hyperlink" Target="http://commons.wikimedia.org/wiki/File:Charlotte,_Grand_Duchess_of_Luxembourg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.wikipedia.org/wiki/Benelux" TargetMode="External"/><Relationship Id="rId3" Type="http://schemas.openxmlformats.org/officeDocument/2006/relationships/hyperlink" Target="http://de.wikipedia.org/wiki/Europ%C3%A4ische_Union" TargetMode="External"/><Relationship Id="rId7" Type="http://schemas.openxmlformats.org/officeDocument/2006/relationships/hyperlink" Target="http://de.wikipedia.org/wiki/Niederlande" TargetMode="External"/><Relationship Id="rId2" Type="http://schemas.openxmlformats.org/officeDocument/2006/relationships/hyperlink" Target="http://de.wikipedia.org/wiki/Westeurop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.wikipedia.org/wiki/Deutschland" TargetMode="External"/><Relationship Id="rId5" Type="http://schemas.openxmlformats.org/officeDocument/2006/relationships/hyperlink" Target="http://de.wikipedia.org/wiki/Belgien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://de.wikipedia.org/wiki/Frankreich" TargetMode="External"/><Relationship Id="rId9" Type="http://schemas.openxmlformats.org/officeDocument/2006/relationships/hyperlink" Target="http://de.wikipedia.org/wiki/Luxemburg_(Stadt)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ommons.wikimedia.org/wiki/File:Lux_topo_de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hyperlink" Target="http://commons.wikimedia.org/wiki/File:Mullerthal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de.wikipedia.org/w/index.php?title=Datei:Luxembourg_City_climate.svg&amp;filetimestamp=20091129221422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11.png"/><Relationship Id="rId4" Type="http://schemas.openxmlformats.org/officeDocument/2006/relationships/hyperlink" Target="http://commons.wikimedia.org/wiki/File:Distrikte-Kantone-Gemeinden_Lux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commons.wikimedia.org/wiki/File:Civil_Ensign_of_Luxembourg.sv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.wikipedia.org/wiki/Ultramarin" TargetMode="External"/><Relationship Id="rId5" Type="http://schemas.openxmlformats.org/officeDocument/2006/relationships/hyperlink" Target="http://de.wikipedia.org/wiki/Hellblau#Himmelblau" TargetMode="External"/><Relationship Id="rId4" Type="http://schemas.openxmlformats.org/officeDocument/2006/relationships/hyperlink" Target="http://de.wikipedia.org/wiki/Trikolor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hyperlink" Target="http://commons.wikimedia.org/wiki/File:Coat_of_arms_Henri_I_of_Luxembourg_small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mmons.wikimedia.org/wiki/File:Armoiries_Luxembourg_Bourbon_avec_ornements.svg" TargetMode="External"/><Relationship Id="rId5" Type="http://schemas.openxmlformats.org/officeDocument/2006/relationships/image" Target="../media/image14.png"/><Relationship Id="rId4" Type="http://schemas.openxmlformats.org/officeDocument/2006/relationships/hyperlink" Target="http://commons.wikimedia.org/wiki/File:Coat_of_arms_Henri_I_of_Luxembourg_middle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commons.wikimedia.org/wiki/File:Pieter_van_der_Aa_Luxembourg_1712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752533">
            <a:off x="-925603" y="1926397"/>
            <a:ext cx="8667619" cy="263943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Luxemburg</a:t>
            </a:r>
            <a:endParaRPr lang="uk-UA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74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24744"/>
            <a:ext cx="41044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latin typeface="Times New Roman" pitchFamily="18" charset="0"/>
                <a:cs typeface="Times New Roman" pitchFamily="18" charset="0"/>
              </a:rPr>
              <a:t>Das Großherzogtum Luxemburg weist rein rechnerisch nur eine </a:t>
            </a:r>
            <a:r>
              <a:rPr lang="de-DE" sz="3600" u="sng" dirty="0">
                <a:latin typeface="Times New Roman" pitchFamily="18" charset="0"/>
                <a:cs typeface="Times New Roman" pitchFamily="18" charset="0"/>
                <a:hlinkClick r:id="rId2" tooltip="Großstadt"/>
              </a:rPr>
              <a:t>Großstadt</a:t>
            </a:r>
            <a:r>
              <a:rPr lang="de-DE" sz="3600" dirty="0">
                <a:latin typeface="Times New Roman" pitchFamily="18" charset="0"/>
                <a:cs typeface="Times New Roman" pitchFamily="18" charset="0"/>
              </a:rPr>
              <a:t> auf. Größte Stadt ist die Hauptstadt </a:t>
            </a:r>
            <a:r>
              <a:rPr lang="de-DE" sz="3600" u="sng" dirty="0">
                <a:latin typeface="Times New Roman" pitchFamily="18" charset="0"/>
                <a:cs typeface="Times New Roman" pitchFamily="18" charset="0"/>
                <a:hlinkClick r:id="rId3" tooltip="Luxemburg (Stadt)"/>
              </a:rPr>
              <a:t>Luxemburg</a:t>
            </a:r>
            <a:r>
              <a:rPr lang="de-DE" sz="3600" dirty="0">
                <a:latin typeface="Times New Roman" pitchFamily="18" charset="0"/>
                <a:cs typeface="Times New Roman" pitchFamily="18" charset="0"/>
              </a:rPr>
              <a:t> mit 100.001 Einwohnern. 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upload.wikimedia.org/wikipedia/commons/thumb/f/f5/Charlotte%2C_Grand_Duchess_of_Luxembourg.jpg/220px-Charlotte%2C_Grand_Duchess_of_Luxembourg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64704"/>
            <a:ext cx="3672408" cy="4752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122204" y="578755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Großherzogin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6" tooltip="Charlotte (Luxemburg)"/>
              </a:rPr>
              <a:t>Charlotte von Nassau-Weilburg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1896–1985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2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Німецька мова\Люксембург\міст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4565497" cy="294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G:\Німецька мова\Люксембург\рік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347" y="3933056"/>
            <a:ext cx="3636847" cy="27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:\Німецька мова\Люксембург\ILPI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3998894"/>
            <a:ext cx="3340422" cy="2502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G:\Німецька мова\Люксембург\HJLB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076" y="1049313"/>
            <a:ext cx="336470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46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406390">
            <a:off x="568705" y="2497816"/>
            <a:ext cx="82809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dirty="0">
                <a:solidFill>
                  <a:srgbClr val="002060"/>
                </a:solidFill>
              </a:rPr>
              <a:t>Дякую за увагу!!!</a:t>
            </a:r>
          </a:p>
        </p:txBody>
      </p:sp>
    </p:spTree>
    <p:extLst>
      <p:ext uri="{BB962C8B-B14F-4D97-AF65-F5344CB8AC3E}">
        <p14:creationId xmlns:p14="http://schemas.microsoft.com/office/powerpoint/2010/main" val="350913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Німецька мова\Люксембург\LKUH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59" y="1965033"/>
            <a:ext cx="5328592" cy="240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35696" y="764704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7200" b="1" dirty="0"/>
              <a:t>Luxemburg</a:t>
            </a:r>
            <a:endParaRPr lang="uk-UA" sz="7200" dirty="0"/>
          </a:p>
        </p:txBody>
      </p:sp>
      <p:pic>
        <p:nvPicPr>
          <p:cNvPr id="1028" name="Picture 4" descr="G:\Німецька мова\Люксембург\LOI.P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468" y="4221088"/>
            <a:ext cx="3820478" cy="242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43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Німецька мова\Люксембург\VYFKIYHUKOU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52" y="926618"/>
            <a:ext cx="4063449" cy="2704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G:\Німецька мова\Люксембург\untitled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08720"/>
            <a:ext cx="4038527" cy="272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:\Німецька мова\Люксембург\JKHUJKHU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019" y="3915971"/>
            <a:ext cx="4111060" cy="276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841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80728"/>
            <a:ext cx="540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latin typeface="Times New Roman" pitchFamily="18" charset="0"/>
                <a:cs typeface="Times New Roman" pitchFamily="18" charset="0"/>
              </a:rPr>
              <a:t>Luxemburg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ist ein demokratischer Staat in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2" tooltip="Westeuropa"/>
              </a:rPr>
              <a:t>Westeuropa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Mit 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einer Fläche von 2586 Quadratkilometern ist Luxemburg einer der kleinsten Flächenstaaten der Erde und das zweitkleinste Mitglied der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3" tooltip="Europäische Union"/>
              </a:rPr>
              <a:t>Europäischen Union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35896" y="2996952"/>
            <a:ext cx="540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Es grenzt im Süden über 73 Kilometer an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4" tooltip="Frankreich"/>
              </a:rPr>
              <a:t>Frankreich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, im Westen über 148 Kilometer an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5" tooltip="Belgien"/>
              </a:rPr>
              <a:t>Belgien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und im Osten über 135 Kilometer an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6" tooltip="Deutschland"/>
              </a:rPr>
              <a:t>Deutschland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. Mit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5" tooltip="Belgien"/>
              </a:rPr>
              <a:t>Belgien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und den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7" tooltip="Niederlande"/>
              </a:rPr>
              <a:t>Niederlanden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bildet es die sogenannten </a:t>
            </a:r>
            <a:r>
              <a:rPr lang="de-DE" sz="2400" u="sng" dirty="0" err="1">
                <a:latin typeface="Times New Roman" pitchFamily="18" charset="0"/>
                <a:cs typeface="Times New Roman" pitchFamily="18" charset="0"/>
                <a:hlinkClick r:id="rId8" tooltip="Benelux"/>
              </a:rPr>
              <a:t>Beneluxstaaten</a:t>
            </a:r>
            <a:r>
              <a:rPr lang="de-DE" sz="2400" dirty="0" err="1">
                <a:latin typeface="Times New Roman" pitchFamily="18" charset="0"/>
                <a:cs typeface="Times New Roman" pitchFamily="18" charset="0"/>
              </a:rPr>
              <a:t>.Die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9" tooltip="Luxemburg (Stadt)"/>
              </a:rPr>
              <a:t>Hauptstadt Luxemburgs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 ist Verwaltungssitz der </a:t>
            </a:r>
            <a:r>
              <a:rPr lang="de-DE" sz="2400" u="sng" dirty="0">
                <a:latin typeface="Times New Roman" pitchFamily="18" charset="0"/>
                <a:cs typeface="Times New Roman" pitchFamily="18" charset="0"/>
                <a:hlinkClick r:id="rId3" tooltip="Europäische Union"/>
              </a:rPr>
              <a:t>Europäischen Union</a:t>
            </a:r>
            <a:r>
              <a:rPr lang="de-DE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G:\Німецька мова\Люксембург\UH,YUHOLU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99053"/>
            <a:ext cx="3429458" cy="2568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04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836712"/>
            <a:ext cx="61206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7200" b="1" dirty="0"/>
              <a:t>Geografie</a:t>
            </a:r>
            <a:endParaRPr lang="uk-UA" sz="7200" dirty="0"/>
          </a:p>
        </p:txBody>
      </p:sp>
      <p:pic>
        <p:nvPicPr>
          <p:cNvPr id="3" name="Рисунок 2" descr="http://upload.wikimedia.org/wikipedia/commons/thumb/a/a9/Lux_topo_de.jpg/110px-Lux_topo_de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2" y="2204864"/>
            <a:ext cx="3308083" cy="28206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37300" y="5264628"/>
            <a:ext cx="2520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4000" dirty="0"/>
              <a:t>Relief</a:t>
            </a:r>
            <a:endParaRPr lang="uk-UA" sz="4000" dirty="0"/>
          </a:p>
        </p:txBody>
      </p:sp>
      <p:pic>
        <p:nvPicPr>
          <p:cNvPr id="5" name="Рисунок 4" descr="http://upload.wikimedia.org/wikipedia/commons/thumb/8/89/Mullerthal.jpg/110px-Mullerthal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35" y="1995418"/>
            <a:ext cx="2866285" cy="26922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716016" y="5075704"/>
            <a:ext cx="3480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000" dirty="0"/>
              <a:t>Das </a:t>
            </a:r>
            <a:r>
              <a:rPr lang="de-DE" sz="4000" dirty="0" err="1"/>
              <a:t>Müllerthal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01698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pload.wikimedia.org/wikipedia/de/thumb/c/cc/Luxembourg_City_climate.svg/250px-Luxembourg_City_climate.svg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3727954" cy="27363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551970" y="3348761"/>
            <a:ext cx="412080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 smtClean="0"/>
              <a:t>Klimadiagramm</a:t>
            </a:r>
            <a:endParaRPr lang="uk-UA" sz="3200" dirty="0" smtClean="0"/>
          </a:p>
          <a:p>
            <a:r>
              <a:rPr lang="de-DE" sz="3200" dirty="0" smtClean="0"/>
              <a:t> </a:t>
            </a:r>
            <a:r>
              <a:rPr lang="de-DE" sz="3200" dirty="0"/>
              <a:t>von Luxemburg-Stadt</a:t>
            </a:r>
            <a:endParaRPr lang="uk-UA" sz="3200" dirty="0"/>
          </a:p>
        </p:txBody>
      </p:sp>
      <p:pic>
        <p:nvPicPr>
          <p:cNvPr id="4" name="Рисунок 3" descr="http://upload.wikimedia.org/wikipedia/commons/f/f9/Distrikte-Kantone-Gemeinden_Lux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3774"/>
            <a:ext cx="2952328" cy="35901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788024" y="393841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3200" dirty="0">
                <a:latin typeface="Times New Roman" pitchFamily="18" charset="0"/>
                <a:cs typeface="Times New Roman" pitchFamily="18" charset="0"/>
              </a:rPr>
              <a:t>Gliederung Luxemburgs in drei Distrikte, zwölf Kantone und 106 Gemeinden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Німецька мова\Люксембург\UH,YUHOL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98851"/>
            <a:ext cx="3312368" cy="2170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20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pload.wikimedia.org/wikipedia/commons/thumb/3/38/Civil_Ensign_of_Luxembourg.svg/220px-Civil_Ensign_of_Luxembourg.svg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71" y="1196752"/>
            <a:ext cx="3655668" cy="34563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13340" y="5229200"/>
            <a:ext cx="3384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000" dirty="0"/>
              <a:t>Wappenflagge</a:t>
            </a:r>
            <a:endParaRPr lang="uk-UA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764704"/>
            <a:ext cx="318452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7200" b="1" dirty="0" err="1"/>
              <a:t>Fla</a:t>
            </a:r>
            <a:r>
              <a:rPr lang="en-US" sz="7200" b="1" dirty="0" err="1"/>
              <a:t>gge</a:t>
            </a:r>
            <a:r>
              <a:rPr lang="en-US" sz="7200" b="1" dirty="0"/>
              <a:t> </a:t>
            </a:r>
            <a:endParaRPr lang="uk-UA" sz="7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10311" y="1962788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Die luxemburgische rot-weiß-blaue </a:t>
            </a:r>
            <a:r>
              <a:rPr lang="de-DE" sz="2800" u="sng" dirty="0">
                <a:latin typeface="Times New Roman" pitchFamily="18" charset="0"/>
                <a:cs typeface="Times New Roman" pitchFamily="18" charset="0"/>
                <a:hlinkClick r:id="rId4" tooltip="Trikolore"/>
              </a:rPr>
              <a:t>Trikolore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 besteht in der jetzigen Form seit 1972. Das Blau der Flagge des Großherzogtums ist </a:t>
            </a:r>
            <a:r>
              <a:rPr lang="de-DE" sz="2800" u="sng" dirty="0">
                <a:latin typeface="Times New Roman" pitchFamily="18" charset="0"/>
                <a:cs typeface="Times New Roman" pitchFamily="18" charset="0"/>
                <a:hlinkClick r:id="rId5" tooltip="Hellblau"/>
              </a:rPr>
              <a:t>himmelblau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, im Unterschied zu der niederländischen Flagge, deren Blau </a:t>
            </a:r>
            <a:r>
              <a:rPr lang="de-DE" sz="2800" u="sng" dirty="0">
                <a:latin typeface="Times New Roman" pitchFamily="18" charset="0"/>
                <a:cs typeface="Times New Roman" pitchFamily="18" charset="0"/>
                <a:hlinkClick r:id="rId6" tooltip="Ultramarin"/>
              </a:rPr>
              <a:t>ultramarin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20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836712"/>
            <a:ext cx="56341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000" b="1" dirty="0">
                <a:latin typeface="Times New Roman" pitchFamily="18" charset="0"/>
                <a:cs typeface="Times New Roman" pitchFamily="18" charset="0"/>
              </a:rPr>
              <a:t>Wappen des Monarchen 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upload.wikimedia.org/wikipedia/commons/thumb/d/d7/Coat_of_arms_Henri_I_of_Luxembourg_small.png/69px-Coat_of_arms_Henri_I_of_Luxembourg_small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77" y="1539815"/>
            <a:ext cx="1656184" cy="25922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36350" y="4545993"/>
            <a:ext cx="2543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Kleines Wappen S.K.H. </a:t>
            </a:r>
            <a:endParaRPr lang="uk-UA" dirty="0" smtClean="0"/>
          </a:p>
          <a:p>
            <a:r>
              <a:rPr lang="de-DE" dirty="0" smtClean="0"/>
              <a:t>Großherzog </a:t>
            </a:r>
            <a:r>
              <a:rPr lang="de-DE" dirty="0"/>
              <a:t>Henri</a:t>
            </a:r>
            <a:endParaRPr lang="uk-UA" dirty="0"/>
          </a:p>
        </p:txBody>
      </p:sp>
      <p:pic>
        <p:nvPicPr>
          <p:cNvPr id="5" name="Рисунок 4" descr="http://upload.wikimedia.org/wikipedia/commons/thumb/5/5a/Coat_of_arms_Henri_I_of_Luxembourg_middle.png/120px-Coat_of_arms_Henri_I_of_Luxembourg_middle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932088"/>
            <a:ext cx="1939652" cy="2079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upload.wikimedia.org/wikipedia/commons/thumb/2/22/Armoiries_Luxembourg_Bourbon_avec_ornements.svg/120px-Armoiries_Luxembourg_Bourbon_avec_ornements.svg.png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177" y="1544598"/>
            <a:ext cx="2223120" cy="21680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057221" y="5330824"/>
            <a:ext cx="27102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Mittleres Wappen S.K.H. </a:t>
            </a:r>
            <a:endParaRPr lang="uk-UA" dirty="0" smtClean="0"/>
          </a:p>
          <a:p>
            <a:r>
              <a:rPr lang="de-DE" dirty="0" smtClean="0"/>
              <a:t>Großherzog </a:t>
            </a:r>
            <a:r>
              <a:rPr lang="de-DE" dirty="0"/>
              <a:t>Henri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11572" y="3971826"/>
            <a:ext cx="25293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Großes Wappen S.K.H. </a:t>
            </a:r>
            <a:endParaRPr lang="uk-UA" dirty="0" smtClean="0"/>
          </a:p>
          <a:p>
            <a:r>
              <a:rPr lang="de-DE" dirty="0" smtClean="0"/>
              <a:t>Großherzog </a:t>
            </a:r>
            <a:r>
              <a:rPr lang="de-DE" dirty="0"/>
              <a:t>Henri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238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pload.wikimedia.org/wikipedia/commons/thumb/4/49/Pieter_van_der_Aa_Luxembourg_1712.jpg/220px-Pieter_van_der_Aa_Luxembourg_1712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4144094" cy="35257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0" y="4653136"/>
            <a:ext cx="49110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>
                <a:latin typeface="Times New Roman" pitchFamily="18" charset="0"/>
                <a:cs typeface="Times New Roman" pitchFamily="18" charset="0"/>
              </a:rPr>
              <a:t>Karte Luxemburgs von 1712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G:\Німецька мова\Люксембург\LIP;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88" y="814388"/>
            <a:ext cx="3604436" cy="239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G:\Німецька мова\Люксембург\KJHK,UH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172" y="3789040"/>
            <a:ext cx="4052971" cy="262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6854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131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Luxemburg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8</cp:revision>
  <dcterms:created xsi:type="dcterms:W3CDTF">2013-03-18T15:36:42Z</dcterms:created>
  <dcterms:modified xsi:type="dcterms:W3CDTF">2013-03-18T16:37:09Z</dcterms:modified>
</cp:coreProperties>
</file>