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mp3" ContentType="audio/unknown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8" r:id="rId3"/>
    <p:sldId id="257" r:id="rId4"/>
    <p:sldId id="259" r:id="rId5"/>
    <p:sldId id="260" r:id="rId6"/>
    <p:sldId id="262" r:id="rId7"/>
    <p:sldId id="261" r:id="rId8"/>
    <p:sldId id="263" r:id="rId9"/>
    <p:sldId id="265" r:id="rId10"/>
    <p:sldId id="264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0808"/>
    <a:srgbClr val="000066"/>
    <a:srgbClr val="66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21" autoAdjust="0"/>
    <p:restoredTop sz="94533" autoAdjust="0"/>
  </p:normalViewPr>
  <p:slideViewPr>
    <p:cSldViewPr>
      <p:cViewPr>
        <p:scale>
          <a:sx n="75" d="100"/>
          <a:sy n="75" d="100"/>
        </p:scale>
        <p:origin x="-1230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ru-RU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ru-RU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ru-RU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697A859-6679-4422-AA91-A86B00B1682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987321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ru-RU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ru-RU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ru-RU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E4014BAE-6DCC-45F1-9873-28C547F7B29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680362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14BAE-6DCC-45F1-9873-28C547F7B297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09800"/>
            <a:ext cx="7772400" cy="1143000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05200"/>
            <a:ext cx="6400800" cy="1066800"/>
          </a:xfrm>
        </p:spPr>
        <p:txBody>
          <a:bodyPr/>
          <a:lstStyle>
            <a:lvl1pPr marL="0" indent="0" algn="ctr">
              <a:buFontTx/>
              <a:buNone/>
              <a:defRPr sz="3600" b="1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096000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096000"/>
            <a:ext cx="2895600" cy="3810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096000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fld id="{CBA5B5AF-6637-48C7-B4D1-881646C5C2B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821D86-659A-488D-AB32-B9245D9F5EB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3700" y="838200"/>
            <a:ext cx="21717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8600" y="838200"/>
            <a:ext cx="63627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041494-3BBB-4C01-8739-2A8B5B9E6C7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3C1070-35D5-4663-8C24-4D1FBF9709E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3D0F64-A3EF-4830-B049-6FD8D60F070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28600" y="1676400"/>
            <a:ext cx="42672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2672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1E653F-4CB0-4701-9CA1-8A70D2220F4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D1D0BD-AF0E-4458-B169-1CED27FAFF7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9B209D-B35B-4F2B-9BAD-A89988577C3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212C0D-18B7-4075-95CA-EF7B489D9D4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181B42-A853-4FB2-B933-DF1678A2B99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DFB52E-3395-43E0-B0D7-BFCB2B0A429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838200"/>
            <a:ext cx="8686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676400"/>
            <a:ext cx="8686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3246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00400" y="632460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3246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07482164-5B80-453B-8BA7-C3BCBB6079E2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5" Type="http://schemas.openxmlformats.org/officeDocument/2006/relationships/image" Target="../media/image4.png"/><Relationship Id="rId4" Type="http://schemas.microsoft.com/office/2007/relationships/media" Target="../media/media1.mp3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643182"/>
            <a:ext cx="7772400" cy="1143000"/>
          </a:xfrm>
        </p:spPr>
        <p:txBody>
          <a:bodyPr/>
          <a:lstStyle/>
          <a:p>
            <a:r>
              <a:rPr lang="uk-UA" sz="3600" dirty="0" smtClean="0"/>
              <a:t>Енергія палива. Коефіцієнт корисної дії нагрівача</a:t>
            </a:r>
            <a:endParaRPr lang="ru-RU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5436096" y="4041110"/>
            <a:ext cx="2923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Підручник § 25 с. 204-207</a:t>
            </a:r>
            <a:endParaRPr lang="uk-UA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142984"/>
            <a:ext cx="8686800" cy="838200"/>
          </a:xfrm>
        </p:spPr>
        <p:txBody>
          <a:bodyPr/>
          <a:lstStyle/>
          <a:p>
            <a:r>
              <a:rPr lang="uk-UA" dirty="0" smtClean="0"/>
              <a:t>Коефіцієнт корисної дії (ККД) нагрівача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7158" y="2214554"/>
            <a:ext cx="4714908" cy="2571768"/>
          </a:xfrm>
        </p:spPr>
        <p:txBody>
          <a:bodyPr/>
          <a:lstStyle/>
          <a:p>
            <a:r>
              <a:rPr lang="uk-UA" sz="3200" dirty="0" smtClean="0">
                <a:solidFill>
                  <a:schemeClr val="bg1"/>
                </a:solidFill>
              </a:rPr>
              <a:t>Чи вся кількість теплоти, виділена в процесі горіння, передається тілу, яке нагрівається?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24578" name="Picture 2" descr="http://proxy12.media.online.ua/uol/r2-2dedd5b0ba/4ff08c850ec2d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572264" y="2285992"/>
            <a:ext cx="1571636" cy="1659883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10" name="Группа 9"/>
          <p:cNvGrpSpPr/>
          <p:nvPr/>
        </p:nvGrpSpPr>
        <p:grpSpPr>
          <a:xfrm>
            <a:off x="4071934" y="4214818"/>
            <a:ext cx="3643338" cy="1928826"/>
            <a:chOff x="5572132" y="3286124"/>
            <a:chExt cx="2786082" cy="1500198"/>
          </a:xfrm>
        </p:grpSpPr>
        <p:sp>
          <p:nvSpPr>
            <p:cNvPr id="6" name="Прямоугольник 5"/>
            <p:cNvSpPr/>
            <p:nvPr/>
          </p:nvSpPr>
          <p:spPr bwMode="auto">
            <a:xfrm>
              <a:off x="5572132" y="3286124"/>
              <a:ext cx="2786082" cy="150019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3073" name="Picture 1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715008" y="3571876"/>
              <a:ext cx="2581275" cy="1000125"/>
            </a:xfrm>
            <a:prstGeom prst="rect">
              <a:avLst/>
            </a:prstGeom>
            <a:noFill/>
          </p:spPr>
        </p:pic>
      </p:grpSp>
      <p:sp>
        <p:nvSpPr>
          <p:cNvPr id="11" name="TextBox 10"/>
          <p:cNvSpPr txBox="1"/>
          <p:nvPr/>
        </p:nvSpPr>
        <p:spPr>
          <a:xfrm>
            <a:off x="500034" y="5715016"/>
            <a:ext cx="2012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Підручник  с. 206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Експериментальна задача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681030"/>
          </a:xfrm>
        </p:spPr>
        <p:txBody>
          <a:bodyPr/>
          <a:lstStyle/>
          <a:p>
            <a:pPr algn="ctr">
              <a:buNone/>
            </a:pPr>
            <a:r>
              <a:rPr lang="uk-UA" dirty="0" smtClean="0">
                <a:solidFill>
                  <a:schemeClr val="bg1"/>
                </a:solidFill>
              </a:rPr>
              <a:t>Використовуючи запропоноване обладнання визначити ККД спиртівки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050" name="Picture 2" descr="http://images.kakprosto.ru/tumb/pool-image/articles/201102/article_363_eaf6f20a357a82743e1765c12302772d12985726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3000384"/>
            <a:ext cx="2460622" cy="1643062"/>
          </a:xfrm>
          <a:prstGeom prst="rect">
            <a:avLst/>
          </a:prstGeom>
          <a:noFill/>
        </p:spPr>
      </p:pic>
      <p:pic>
        <p:nvPicPr>
          <p:cNvPr id="2052" name="Picture 4" descr="http://images.prom.ua/10908219_w640_h640_15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2714620"/>
            <a:ext cx="2976582" cy="2976582"/>
          </a:xfrm>
          <a:prstGeom prst="rect">
            <a:avLst/>
          </a:prstGeom>
          <a:noFill/>
        </p:spPr>
      </p:pic>
      <p:pic>
        <p:nvPicPr>
          <p:cNvPr id="2054" name="Picture 6" descr="http://www.obtorg.ru/images/torgovaya-tehnika/vesy/vesy-mehanicheskie/vesy-mehanich-vt-8908-1000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4784000"/>
            <a:ext cx="1643074" cy="1359644"/>
          </a:xfrm>
          <a:prstGeom prst="rect">
            <a:avLst/>
          </a:prstGeom>
          <a:noFill/>
        </p:spPr>
      </p:pic>
      <p:pic>
        <p:nvPicPr>
          <p:cNvPr id="2056" name="Picture 8" descr="http://school.xvatit.com/images/9/9b/%D0%A0%D0%B8%D1%81.52.jpg"/>
          <p:cNvPicPr>
            <a:picLocks noChangeAspect="1" noChangeArrowheads="1"/>
          </p:cNvPicPr>
          <p:nvPr/>
        </p:nvPicPr>
        <p:blipFill>
          <a:blip r:embed="rId5"/>
          <a:srcRect t="21667" b="12000"/>
          <a:stretch>
            <a:fillRect/>
          </a:stretch>
        </p:blipFill>
        <p:spPr bwMode="auto">
          <a:xfrm>
            <a:off x="285720" y="2857496"/>
            <a:ext cx="2581275" cy="284319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Що ми робили на уроці?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uk-UA" sz="2800" dirty="0" smtClean="0">
                <a:solidFill>
                  <a:schemeClr val="bg1"/>
                </a:solidFill>
              </a:rPr>
              <a:t>За допомогою якої фізичної величини характеризують різні види палива? Який фізичний зміст цієї величини?</a:t>
            </a:r>
          </a:p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uk-UA" sz="2800" dirty="0" smtClean="0">
                <a:solidFill>
                  <a:schemeClr val="bg1"/>
                </a:solidFill>
              </a:rPr>
              <a:t>Для опалення будинків зимою краще використовувати вугілля чи дрова? Поясніть  свою відповідь.</a:t>
            </a:r>
          </a:p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uk-UA" sz="2800" dirty="0" smtClean="0">
                <a:solidFill>
                  <a:schemeClr val="bg1"/>
                </a:solidFill>
              </a:rPr>
              <a:t>Яким чином можна підвищити ККД спиртівки?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Завдання додому	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Повторити </a:t>
            </a:r>
            <a:r>
              <a:rPr lang="uk-UA" dirty="0" smtClean="0">
                <a:solidFill>
                  <a:schemeClr val="bg1"/>
                </a:solidFill>
                <a:cs typeface="Times New Roman"/>
              </a:rPr>
              <a:t>§</a:t>
            </a:r>
            <a:r>
              <a:rPr lang="uk-UA" dirty="0" smtClean="0">
                <a:solidFill>
                  <a:schemeClr val="bg1"/>
                </a:solidFill>
              </a:rPr>
              <a:t> </a:t>
            </a:r>
            <a:r>
              <a:rPr lang="uk-UA" dirty="0" smtClean="0">
                <a:solidFill>
                  <a:schemeClr val="bg1"/>
                </a:solidFill>
                <a:cs typeface="Times New Roman"/>
              </a:rPr>
              <a:t>24;</a:t>
            </a:r>
          </a:p>
          <a:p>
            <a:r>
              <a:rPr lang="uk-UA" dirty="0" smtClean="0">
                <a:solidFill>
                  <a:schemeClr val="bg1"/>
                </a:solidFill>
                <a:cs typeface="Times New Roman"/>
              </a:rPr>
              <a:t>Вивчити § 25;</a:t>
            </a:r>
          </a:p>
          <a:p>
            <a:r>
              <a:rPr lang="uk-UA" dirty="0" smtClean="0">
                <a:solidFill>
                  <a:schemeClr val="bg1"/>
                </a:solidFill>
                <a:cs typeface="Times New Roman"/>
              </a:rPr>
              <a:t>№ 28.11; </a:t>
            </a:r>
          </a:p>
          <a:p>
            <a:pPr lvl="2">
              <a:buNone/>
            </a:pPr>
            <a:r>
              <a:rPr lang="uk-UA" sz="3200" dirty="0" smtClean="0">
                <a:solidFill>
                  <a:schemeClr val="bg1"/>
                </a:solidFill>
              </a:rPr>
              <a:t>28.17;</a:t>
            </a:r>
          </a:p>
          <a:p>
            <a:pPr lvl="2">
              <a:buNone/>
            </a:pPr>
            <a:r>
              <a:rPr lang="uk-UA" sz="3200" dirty="0" smtClean="0">
                <a:solidFill>
                  <a:schemeClr val="bg1"/>
                </a:solidFill>
              </a:rPr>
              <a:t>28.27*.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Пригадаймо</a:t>
            </a:r>
            <a:endParaRPr lang="ru-RU" dirty="0"/>
          </a:p>
        </p:txBody>
      </p:sp>
      <p:pic>
        <p:nvPicPr>
          <p:cNvPr id="31746" name="Picture 2" descr="https://encrypted-tbn0.gstatic.com/images?q=tbn:ANd9GcRYPXCps6qNHv_1CUfgkRfZ1uvanUe55ba0psTU4f299cVW5YVK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214546" y="1643050"/>
            <a:ext cx="4357718" cy="445586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42910" y="285728"/>
            <a:ext cx="786369" cy="6086410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САМОСТІЙНА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58082" y="1428736"/>
            <a:ext cx="786369" cy="3671903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r>
              <a:rPr lang="uk-UA" sz="3600" dirty="0" smtClean="0">
                <a:solidFill>
                  <a:schemeClr val="bg1"/>
                </a:solidFill>
              </a:rPr>
              <a:t>РОБОТА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3" name="Азербайджанская_Музыка_-_Инструментальная_-_(mp3poisk.net)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7072158" y="6248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30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000108"/>
            <a:ext cx="8686800" cy="838200"/>
          </a:xfrm>
        </p:spPr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Сьогодні на уроці:</a:t>
            </a:r>
            <a:r>
              <a:rPr lang="uk-UA" u="sng" dirty="0" smtClean="0">
                <a:solidFill>
                  <a:schemeClr val="bg1"/>
                </a:solidFill>
              </a:rPr>
              <a:t/>
            </a:r>
            <a:br>
              <a:rPr lang="uk-UA" u="sng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Подзаголовок 2"/>
          <p:cNvSpPr>
            <a:spLocks noGrp="1"/>
          </p:cNvSpPr>
          <p:nvPr>
            <p:ph idx="1"/>
          </p:nvPr>
        </p:nvSpPr>
        <p:spPr>
          <a:xfrm>
            <a:off x="214282" y="1643050"/>
            <a:ext cx="8686800" cy="4572000"/>
          </a:xfrm>
        </p:spPr>
        <p:txBody>
          <a:bodyPr/>
          <a:lstStyle/>
          <a:p>
            <a:pPr algn="l">
              <a:buFont typeface="Arial" pitchFamily="34" charset="0"/>
              <a:buChar char="•"/>
            </a:pPr>
            <a:r>
              <a:rPr lang="uk-UA" sz="3600" dirty="0" smtClean="0">
                <a:solidFill>
                  <a:schemeClr val="bg1"/>
                </a:solidFill>
              </a:rPr>
              <a:t>навчимось характеризувати різні види палива;</a:t>
            </a:r>
            <a:endParaRPr lang="ru-RU" sz="3600" dirty="0" smtClean="0">
              <a:solidFill>
                <a:schemeClr val="bg1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uk-UA" sz="3600" dirty="0" smtClean="0">
                <a:solidFill>
                  <a:schemeClr val="bg1"/>
                </a:solidFill>
              </a:rPr>
              <a:t>дізнаємось як обчислити кількість теплоти, що виділяється при згорянні палива;</a:t>
            </a:r>
          </a:p>
          <a:p>
            <a:pPr algn="l">
              <a:buFont typeface="Arial" pitchFamily="34" charset="0"/>
              <a:buChar char="•"/>
            </a:pPr>
            <a:r>
              <a:rPr lang="uk-UA" sz="3600" dirty="0" smtClean="0">
                <a:solidFill>
                  <a:schemeClr val="bg1"/>
                </a:solidFill>
              </a:rPr>
              <a:t>визначатимемо коефіцієнт корисної дії нагрівника.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6" name="AutoShape 10" descr="data:image/jpeg;base64,/9j/4AAQSkZJRgABAQAAAQABAAD/2wCEAAkGBhQSEBUUEhQVFRUUFBcYFRUXFBQXGBgUFBQWFRUYFRUXHCYeFxkkGhUVHy8gIycpLCwsFh4xNTAqNSYrLCkBCQoKDgwOGg8PGjAkHyQtLSwsLCksLyotMCwuLCwsLC4wLCwsLCw0LCosLCwsKSwvLCwtLC0vLCwsLCwvLCwsLP/AABEIAMkA+wMBIgACEQEDEQH/xAAcAAAABwEBAAAAAAAAAAAAAAAAAQIDBAYHBQj/xABDEAACAQIEAwYEAgcHAwQDAAABAgADEQQSITEFBkETIlFhcYEHMpGhsdFCUmJygsHwFCMzkqLh8VOzwkNjc7IIFST/xAAaAQACAwEBAAAAAAAAAAAAAAADBAACBQEG/8QAMREAAgIBAwIEBAUFAQEAAAAAAQIAAxEEITESQRMiUWEFcZHwMoGhscEjQtHh8RQV/9oADAMBAAIRAxEAPwDD4IdoU5LQoYhWgtJJBDEKCSSHCh2gkkhQQ4JJIUOC0O0kkKCHDtJOxMEO0FpJImGYYEKSchQxFmnpeNyTpBEVBCMOSSCCCCSSCCCCSSAxMBgknIIIcKSSCKhXhySQ4RhwjOTsEEew2DepfIpa29p2+BcuCpY1LgXtbbaDstWsEkw9VD2kBRzK/lhTdsFyHhxhSMoZSu5Fr3/nKBT5KXtSLaA9f5xCr4nVZntiOf8AzmP4Dn1lMFE5c1tIidjmHEJn7Onshtp49Zx5oVsWXJidyBG6Qc4hQCC0AEvAQ7wXggtJOwxBLXybyb/agXf5AbDzI3l+wvIdCmNKYv4kXmdf8Rqpbp5M0atEzqGJxmYxkPgfpJVDhjsCxUhR1OnsJsDcq0y1yosBc6DaUjm7iKa006b22EFVrzc3Sixk6FEBZmziUt94dGnmYAdTaJMk4LFCm2bqNvXxmo2QNplKAW82wjnFbKRTH6PzfvdfpOfF1GuSTuTEGRB0jEra/WxMF4UEEvBQRUTBJJDMKKiZJIIcKKkkgEKCAyTsKCCCSci4IBBaclpavhxjUTGZKlstVCuv626/zHvNYwGDw6XLW0zWvbS4nn5WsbjQjb1lgw/OFUUWRiWJ2b85ka7Qtc/Wh+c1NJqlVPDc49Jr1bmdXwzKhBynKbHTUShca4pUW6q3zpYnqAL3sfSM8pVMuFXN/wCrWY+oVQPzkvmfAFEzDqpEQqpSm7o53mqu9PUu2d5ndanYxEk43dfHL/MyNPSqcieZsGGIEEEEE7KQWhgQWi6Y1nCZdVm3fDrDinwui1tWap/3GH8pZqVN2PhOP8L7VcDSX/pq59zVe34yxVsRkBtp59Z4bUsfGcd8n95tqcAKOZX+aMWKaGmpuT83mfD0mLceUioR1Op95qvFaJeoL9SZmPMAzYipbo1v8uhmv8MHSYbVJikDvOEUMRaS2UiNNTnoA0wmrjMIxRWERLwBBiYUOFOysEEEEkkOFBBJJBF20iBHDOSwEQYIcBE7ORMEMwpJyOCERDUQGchMbQoulSLGwBPpE2mj8g8LpDh2IrsA1VqnZqD0VVDEj1zf6YvqbxSnVjPaG09PiuFnH43iloU8PTQ3ZKa38mbvN+MtLYhcTSVCdWQfXb+UzPENepdibE38TboNZNwHMDJVU/ojS3l+cRt0hZR08jJzNWrVhXIbjYRriWFK1CpFiDb6aTnvQMvPNXDRUyVkGlRQdPHrOC2B7Nczb+EPTqAyA94K7S+Y+nrOARDnSbDCoLrv/OOnlypa9j9Iz4yjnaKDTOfwjM5IEfVZ3+FcotVNiSPaL5h4D/Zyq+P5QB1VZfoB3h10bqvU0vnwX4sAtSiTqBmHpcX/ABl54yAq5jpc/wApjvw8rFMQTt3D+IP8pqXF65elRboM4b95Rp9p5nX1Y1JI7xxEJKt67fScPimKChn/AFVP+w/CZPiL3JO5Ov1micXr5iE8RmP4CUfiOGy1GHn9jrNHQYXMZ1CeUTkvI7MZNrDSRHPS+nQes2VMybBiMOxjTMY/msdr+R2jDm50Fh4Q6xKyJzQoZhS8BBeCCFJOQQQQ5JIBFxAjk4YRYWWFaOLEmczOlRiIIhRUKWg45TiSIujvCcSneGx5YkTq8O429KmyA6G5t4FlCk/TSTuQOGJiOI4ak4urVRmHiFBe3+maTxf4K06rl6TtSuxumUEfw+EQ1WrpqYJb33jFKkeZTgzGqtbM1zJvA+DNXeyi+oA/eY6D8T6KZ0ucuS3wFYIzZwwuDa31Et/wY4aKlaox+SgmnnVq3W/soYe8l+qVdObazt2l0Tz/ANT5wVeHGngGok3qYcgn92oCVH+n7zPcXiWJIJmy890Bh65b9GtRAP7yvMzbgwrMSlvSIaG4YLt33/Pv+s0rENtY6PpODh6pW5H9azU8OBXwdOuos1rVB+0NDp9/eZtjMHkJU7g6+w/3lv8Ah9zMtEmhiNaLkWYalD5j9JdvMfaH1qeIgdOR+0Fpnapuky48n8ODNcj/AIEa565d7e+XRlOnmJekwtGmgNO1jY3HUSHxHh12zA6EAzza6gi3rEL44d8niZfwDlmrTqq1tDpNDbBkYYUzvcn6gCM1qwDkC2h09p16BDMCdrAy997WEM0vY+AMDbmU/G8ntnVsxuU1FtgSSo9bW+sqXOnBmouhYWzoDNfeqrVNdLmVP4o4cVEuLdy1vQKbwul1LeKoMi3M/kYTH64kOousn1qd+okSoLeE9QhiVgkR1kdpLqLeMtRMZUxCxSeIxaERFsloRhIsRiJgtBaCdlYUEFoJJIaxyNrHkEqYRBmOUxpGnEfjVSUHMYYbRq0K8VEkQkWIxHqO8TU3h0T3oKm8r3hf7Zb/AIR1QvGcLfq7D3ajUUfcieh8TiitdU6MP5zynwbiTYfEUqyfNSqK48yjBre9rT09X4ilYYbE0zdHykH9lwDr5zznxtMlT84ekZP1mSfGji4qYlECgZF1bqSentYfWMfCXmNaLvQbQ1SCp8Sotac34mIy46qrdHNv3TYj7Ss8JqFa9Mjo4P3jlWnV9GK/bP8AMZJC2gDjYTafi6c+Eo1BuGKn3H+0zPljFEYhQdidZqGJoHG8NrnfKmZf3lW5/CZJgRlqKfO8T0ODQ1Z5EbUdDADtOvznwk08SWt3H1v52H5SJwvh93At1+02jgPCqOOpIzqGtbp1E7OP5FosQVULbwEomrsNWAp22JnGvprt8/M4joyogHRAD9BOpRq3o3bdQfpe4nRq4FVU36D8JxamLBOXoTf8phk9W2IIP4o2E5NPAtva5Y3PqZYeG4Arkzb2kd66jLad+qv+GQN7GdcswnL7mIA9ZS+ccSaeIyjSyg+5nD5orZkppuTTzH3FpY/iLhgcTR8Wp6/wtp+MquPe+K8lAQfwrY/e80PDFb49Mx/S4atG9pmNY2NpEZ7mdXjOF7OtUU9GNvQ6j7Gc7s56StgRmIWKc4jBI1EZvJaUbmMVKRBh1IizqcZkarGSJJrraMGGU7ROwbxBghkQpeBggggknIFj6NGVjglTC17SSdo0Y6IhtoIRpowREEx4iMsNYURVxiOUt4dXeCmdYKh1nO8uPwxIM174Scwmphq2Ef8A9IdrS8lLAOvsWB9zMhl++FpKjF1P1aKr/ne//jEPiSBqDntjHzzGNNk2ASy/GPgnaJRxa/qmnU9VGZD9Mw9hM95W4E+IrDKNBu3QCarxrFdvwesOqdm3vmCH7H7yrYTjtPCYbJTtmI7zTM019g0/hqMnOBNBaB15bt9iaVwCrTo0Wog/oEH6azBq2IVHIJvYm1vI2EkV+YcQ5JRyoNwSDYkG4tOWcOVOxIBsGAJB84zpNIaSxY8ylj7kp9Z6G+D+NpVMKFRwzoLut9VJ2uPrL5iqwVbmYr/+Px//AKcT/wDCn/cl7544/wBnicPh72z95vS+Ufe/0kuQ6ehgnJOfrEXQ36jEd43xE5Kltgv42lJ5i4r2JAGl7ATu8TxN1YeNFW/1Ov8A4zPuc+JKa6KWC/3KN3idc2m4B8Jh6WnqbE16FFa7y08E4watlO9xaazhKQyJfoomBcn40/2pQ1sqhjcMp2U2vY9SAB6zenr9nSF/1R+EfqRKbGZxsB/P+ol8R3K9Mzz4gcTAxd7/AOGgUDzJzH+UreFbOobezd78/Lxk7nXh4ZHxKHW9z5i4A+0rHL/Ex2gU6ZjlO9jfbTyNtYAZtU2d+81aAq1hR2Ef5z4AWp9qupUa26pv7ESi016Td8HSVwoIGV1synbqDMn5z5Tq4Cue6TRcns3toQdcpP6w/wB41oNT1f0m57RS0gtmc7guDz1wPEH8J2+CcjtiqzjUKgJuOp6CQ+TO/i06XDafwzaOUeHimhIGramc12qekkLzidZkWrOM7zC+deXThnVbaWOsqLT01zrylTxlA2sHA7p8/CeceK8PajVZHFmBOkf+GawXp0nkTO1IDjxF/P2kKJMXEma8zYUEEE7OQ1jtMRpY/RlWhq4+oiXWPIkTUpwAO8dK7SM4jLSS0iwyxO0YjijrCMBgnZIpRL38MEqs2JopTd+1oi2VSQHRwy5jsLguNZRUqkAr0JBI81BA/wDsfrPVXAlo4PhtAYYAK1JHzW1YugYsx6kzP19gSshuDDUt0sCNzKbQ5XxgweIQ0GDOgyrmQklXVraN4C8yLjfB8TRcrXpVKYzaZlYA+FjsZ6K4Jxqq4aoz3XMbCwtYTL/i/wA5jFOlCif7ul36jDS9axCqDbZVP1fymVobz4pRR7n2jtzWMxDj6TO0qN8o1tcC363n6SThWYmyhjsosOg+ZhbUneMcN4bVxFVadBXqOeiKb23a9th5md/D8nY9KgU4esGRTkApGoCWO100HqTpNexlXYkZlUO8v3wWxKDGVqYFiaCnYj5am2o8GBl45u5LTE4mjiczBqa5bA6FQxYfdjM75c5L4nRdKrZaTBs1lqDtDcZcrAd22wtea3xDFmnSUEjOcot5mwMyL9SOh1U59wc7+n7ytufFWys8yncT4a6mnpcFalM+RutSnf3zj3mQc7ox7KpYgZDSb96m5IHuCD7TYOaebUpYfOyiwrBL+eVySPPS3vM/43icPjqb1P8ADv3igIzMyH/EGhGxbSw9dovoGdCHYbcZjoDWVlDzM7oYpk+ViLyycH5/xFCn2YqVGXwNQsPo1wPacOrw7vaZgh+VqgyX9DtG3wRHUX9rf5hdfvPQutdgwwiSl0+8y+0OdUegyVmUBlI7pJtfxuB9pXHazqVbNqLEbb6ayvOlt/znW4RXdq1JRUBBqICuoNsw8Rr9Yv8A+ZagSsaXUltiJrHG8Q9Iu6b06qE/u1Qraj97PLrgKVPGYXLVQMjaMrDS41uPA9QRtMe5t5lqUjVQLmFbKGLA6BCSuU9CNfaWD4f/ABKw9BGpYlyMxUqVVnUG1jfL3vDodphnRu1YcD6ffrLandMD8QxO9U+F64fEU61AkhWIZTvlZSu/W1x95YMBXCLbwnR4dzHQxFuxqpU0uQrDMANDdfmHuJz+K4OxqMvygXt572H9dYpe3UdyfTeKLYz+Syc/mviFSmmagAzMNAb2v52nnfmbH1quJdq9g40IAsB4WE3uljc66ju9P9phXO7A8Qr22D2HsoE1/gwAcrjtzLapeikD3nDhMYDCnppjwRVSmVNiLGSeH0QSGPQj8Cb/AIfWKxyZ2uuoA/OU6/NiFFWU6pDEfw+8Zc9PCOUd51uJK9mnQUQVBpDXaBhpFe80sbSG5kS8lVhpItoynEzruY4RJOCwZqGwMZqjWTuGs1MB8pIJ6C+g8fDX8JRyenaFrUdeDxHxV7MimaQLKO9oDfwI/Oa9yvxw1eCqv6WHc07eCMM9Ma9ACV/hmSYpO1GfMLn5VGreh8t/rLH8POK96thmNu3p90f+7SuwFvEqag9bTM1addJxyOY+mBYM8Z2mr8vYkDhQdr69p66My/ymA4qsTfMut9b6j6zYOJuy8Bst7pUqK1vNyw+zA+8xJQb6XvfS0X+G1jNje87cSpPuTNr+D+HXDcNq4psqtXqlc7WAWlSHTyzFvp5SfjvijTDCnRftWZrZi2VB69T7SlfEOucNgeH4UEgDDCowGxqVCWYn3Mz6njLENqCoGW1h3gdCfHxl20g1bG0nbsPv3gQUr/EMmekuD8WV3DVDYpck7KCdB/P6GcLmv4gpas1IE9l3A7G4NR+6Mo8u838EyjhXMdSzU1Zjm0H5/S873NuCNHAYYNvXd3PjamoVfvUaJLoRXYFfueP1jfTWR4g+QnbxCriODVWS57Jg+uuuzb+V/rKPwjDgl2INvlGVraX72nUTS/hnws1eE4mnb5w6r70zl+5mXvhK9AnuspBtYr19DGNNsbKwe+0t15fJHH8iP4nibBuzQhlGVRmvuelwbECw0N4zUwiJlQZqdQg5nB7pAFybDpfS1usXUw9Wgil6b3JLMGUjfrqI1hMecxIpgsBYEX7oO4t4RwDA8shOT5v+RjFcMYHKArm1yVsrAX69OvnFcApXxlBbWParuLHQ33Gn2mhfDbkdcZTaqSVVWZWcCzO25/hFxOvxH4bnD16NSm+emj3qZgM1tTv6wFmsCgo3uM+8FivrAzv6TL+cax7VrHZraHy+05GEc5HbqLC/reWPjvDVqkmnmGao9ri4JWwNj0FyB/KcI4Nkp1Adwy3A6bxqhl8IL8pa5GFpbtv+0h4Xij06mdWYMNmVipHoRqPaWfh3xbx9Kymr2qbFKoz3Hhm0f/VKZ5REbeiuzZlzMs2NNNwHxMRhlqjs+7oRci/nYXEovMLhq7upDK5zAg33E5l4V4OnSJSxZO8vbq2sToYQEQ+y0vBm8YHt02+8cim0lYZtQOlvvbr5bRysSW2AAFryPhqlj9NZPxKAajXxgG2aO1+ZJyao1jlCCqdTeCjCniKqMPJ9Frr7x6sJCpVLGS2fSLMN5oI2VkOuu8iSdiDob+VvpIMYTiI3jzR9NXA3lsfhysn91YG3ya7eIOp3lQouQwI3v1nYwnFGRg7A5drDr122i96McdMb0tijPVDqYJke6Ag22238D46bR7CVVpgPSLBwyt2gBuGBDC3hYgRiviXqVFbJYKLWJynxvc/8SRWoEG4FgdbaHM2xsR1+l4M5wA0OoG5Ubfe4mychcUpcQw9RCAO0W1ana2VwLdog6oftoDsC2cYzk58LxSnQcd2pUUIehDMAPe5+8XyNx806gRcy3ZSWAN1IYEny0Fj5GbJwtk4hQpVq6K2R0dHAyujIwZSRsV03FtDa3WZYU02Mo2B7f7+/nOtlALOR/Myr420cuMpL+itFV+hMzc4e/wAoNvLXTzttN1+L/KLVEqYrdVUEEa29fLz85hlyrdQQdxptNDQ5WoIeRF7ArBWznI/WSuB18lVSfGab8SQuJ7MUCG/stILYa30u9vQ/hM1pYxamlXfo+xHmfH+tp1MFw/E0XFSl3xe9lbNcHy3IlNQmXD5wR68GNUY6cYyPbtn2noT4eIn9ipmnaxXX12P4SHx6uaKtiHpKWVsuHRl1LXt2r9QPAeV+uiuSMUqoiABWK5nTqhbp6b+hlxqIpHeAI87TN09SaisjgqT+sSuc1XkkZB/aZtW5/wCzrUsM6iqagAqMRoSw102y62mdc+cothcS3Z02FOo5amVBsFOuX2uRbwAmp1uUKdbGvUc0g9+5kIDAKRa6jyFpbsZwtatMo4uP61g9P1IxNQyBz7mMPdVWRgc8/f1le5DwQwvC6QtY5SzeN2NzfzjVfmJahZfAEn0AP8yJ38RgrYZqa/q2Ey3id8LTLEm9R7aknQXPttFrVNhAbn/ZzLaVEtZmPOdpx+LcOK02yXFNAzO3S7E5VU+JO/kJyOC4QYqo+GRRcIoBB+armHXwHeJ9Je+c8Jk4YUG4pioxHUsM34WlE+ElVhxOidMpLXJtcZVP5gR/TktS7+n3mN2X8Y95CrcoqMTWp30oNkYncsL7C/lK5j+DdlclranQjX/nymt85cHp0+KVHOi1LPp1LjXb9q8znmNkqVe69wG1Fz08jHtPexfGcjHP36wNlKNSHxuf5/xK0aJtGyJOqViSdj0kenTudrn+tpqhvWZD1jO0jkwpMxGHK/OpU+YtGDTFvOWDAwTVkGIVyI8Ma3jGSsTO4BlQzLwY9Sqi/eF/eFnGbTbzhJUtfrf+uvt9IrB0SzgLvqf8oJP2BnDgbywYnAh59ZLD92RcSlm3vF03vBkZGYwjEMQYvEarIkkue7I0snEHdyDJq4CwFzYny995KwdAMws5FtPl6n31EgPiibeQt1P4yVg62up/OCcNiM1lMgCS8PT1Zbl/1twfDp0Fo7h8SQwUWdL2U31U3BO8guxSpmUnW+p895FRx9dvzg+jqhhb0y3Wyt2lKwXKc6r4je4vrcfWXXlL4i0Fwz0Kr1ACFC5dAEVruCRcqpF7nXczHzVZtLnf+tPGTKDPTtpYH11PiYs+lBG537Q/jizbp2/meil5iwtWk1AsXpZAi5A5uhUhu+T3hsAN9DMF5u4aKVV8gOQOwUm18uYhb262tJvLfHCtdbqWUHvIHKgjY662l15mw2HrAKwCJUp5jU7MFgp1U6MoDLax01KxFGbS2AHcQgoRkPRnf95jl9ZcOQQ2d6j/AODSTO9xfvbUwL9b3PoplSx1DIzLe9ja42IGxl1o1RS4JUy6F64Rj4kID+BE09Wc1hR/cQIpp/K5z2nXwHHKqVVxAZXXNfMhIOW+oZW338ZsXL/MtLFUrowYgai+oP7SnUGea+E8cNFwoNkNs2gPoQCDrLbwfiL0qq1qTqACAKtNWUeGStTFwB57ekydRpihyP8Ao9/v8o5Yiapfcff0mzYumtJ/7TlGnzgAXt0ZfE9LDeTcHzZharhEqjO2wIZbnwBYAE+UqPD/AIihjkq2pOTYFjanUI1sG/QbyYSvczY+lTxRIGQPY6ZmuT+kvQDUCwvYiA0lr0HAHPb/ABFRpPEPTZsRwZsjCUXnfghqgL2QZPHqDe/qB0951OH81JTw6GoxcKhzvqTmW2ljqx1+06uF4rRrj+6qK37N7N46qdRv4RnUFdSoev8AEO3eKVizTP1EbfpKxjuCnF4chRbNhjSZTfR1UqNTqb6azIeA4GrhMWlwVyhlYFSpU+d/OehRSyte1vOcvjmFSnTVciZO8LML6k31uOt4hXeyq+RzyI3TeOoAj5TNuO8RaugqDU2HhsJmPMOIUOyhbG519zNjx3LqPhi1K910y7kam1iJi3E1zVjfU3K633Gms0fhpUk47RzVMDVhPXE5B0mjcjUMKMOK7i7glWvrYj8NJQq2FI1IOux6HxkzgeLdLhdQ26+nUec1tUni14BxMzSnwrfMJonPWGpuOzZbFlureoupHkZk1RCpIO4NjNgxFNcfgqTKR2lNbDzUbr6qftMv47g2p1Srghh49fOKfDXwDWeR2h9enUA85l4bDb7wLvCZpsTH7QpL4TXyV0YdGkSSsDhyWBNwt9/y85V8dJzL1Z6xidLjNBQWyjumzKPAOM1va9vacek1jO5jagJFutgB6WA/ATjV0sT0sYGk+XBjepXDdQi3Pd95HvHCbr7xoiGURWw5xH6iWMd7AnYg+l/vEB7iJDkSm8N5eZKWqbEN4ddvLaMhh0vt1MHbff8AGBSCfCVxiXLZ7yTgHCsCehnQxbh9LnXUaae05lGknidtybfS0FWrawBv4e8EydTZEZSzoTB4k3BipQqBtctxcjUFbj+vWahx/BYSvhlrYaswVEKmnUK7hmdc4B7p1bLcZSTqZlOFxTKNRe+hB2ttb7yfhawC/MVuVzC/zDy06evWKaiosQeCPTvGaWG2Ccekj8Uw4Z+5a1ha3p187zp0iW4VWpdadZK38DKKbfQqt/WIw3CxUdTSdQCwF2YLl/aIFzbTcA9PETpcKR2DtkVgtMtWDHJ3CNSTa9z6G5sPCcezCgDtiX8EMxJ2zKQrSXg+JNT0UkDrYm8LjNFFrt2IIpk90E3I01BPXW/taQVaaOA65mUGatsdxLhR462Vbk1EuMw8Be4BW3Q6hrgzp4vjdRsqdolVc2YCsuRwQOrLZWOmhIlCw2KZDdSQfKPNj3cjUnXQDx8h4xNtGM7R5dYCPNzNWo4wNh61qooujUcwZiaTM2YKVY/Kr21vsQdPGfy7h6LM716nZ9mmZB3SWN1U23DWutrfNYWNhK7zTwt8DwSnTxB/v8VXV2T/AKdOmjEKf2rsCfNrdJU+DcwtTZOyIQKpVkLdx1PzAA/KxF9bjU3FpnppepSy7jJ+XHr84b/1Bsrnn6zeuVeIsysoZrr01K7+O0svEaIrUcraEre/gy9ZlXAedKaqXVS2p7oezUwOtiCHv6+80DhfN+HqrTy1AWc2CWYNc6bbC1j1My8WVlgeD9/5i+qpYP4iD6Ss4vmL+y4SooF8Q7uGJ6BVGU3HSzDX9r0mCYl2Dtmsbkk+vl4TT/iZxNQ7ClfQMj32FnJsvjowmWtU/wBxNv4dXhSx7y2o6QBjk7mdbh+GoVADXrMlzYWQu1vUeHgYk4FEqjsizAHuk6X8CfCRcJ2ZFmv6g6j7RzC44o4zrm19mA6EDp+ccKtk4J+UilMAsPzl75TelRq5alRBSrmzAkqUq/oupOljex19dJB524V81PV8pujEajyzDcSy4rieHxOCCdnTpl0IsqgZW2B+omZ8PFSlWBV+zYmwbOVCm4Hefoo8fCZmmBdzZwR2PeNW7DBGxlfq0iDYgg+BgSgSbAE38povFONpWoqtamtWrTJBxCggVEv3ega/mQDObh+J0gD/AHIHhYnp63M0xq2x+D9Znj4epO7Y/Kcjl4U8NXFXEURXCg5aTNZS+yl7A5lG9uunvN41j2rt2tVVUm3dQZUQXBCqJH4jxkM18qgX2A8fMyLjcaWFv69pMM7ByN5cLXUGCmNYqrc5V9/+ZCrPc3hPV1i6Li997eMaVekRNn6zGch9oMkfxdQE3HXeMLV0lwSRmBcKpxCFaKXFEG4A/GMwS2BBdbesefE36D2Fog1fSIgkwJC7GOCsYYxBv08o1BJgSdbesmVOJsRbuj0FoyMU0agnAijtLm1zuTJKcQcbHaGeIvcm+8iwSdC+knjWepjtTElt9YgPEwCdwBKliTkmLzTs8n8Xp4bG0q1an2iUyWyi3zhTkNjvZrH2nEil3Eo6BlKnvOqxBEuvxB5xGP7K2YFC5bMBbvZQLWPgp+sp4pecWIYgaa1pQIvAjb+c9Rj9HiLU17u/mLjrrY9dTJVHnLFI6OtWzUzdTlTQja+mvvOXX294xL+EjbsAZR77F8oO0nY7jlatm7Ry2Z2c6AXZrXOg8hIWcxMBhFVVGAIuzs25MMVT4xQxTj9I6RqCWwJUOw4MlHilX/qN9Y22McixYmMwTnSo7Tpsc8k/WSv/ANnVy5e0bLYC1zaw2+kbOKf9YxmGZOlR2kNjHuYZcwzUPjERQlpXJggghySQrwWgEIyST//Z"/>
          <p:cNvSpPr>
            <a:spLocks noChangeAspect="1" noChangeArrowheads="1"/>
          </p:cNvSpPr>
          <p:nvPr/>
        </p:nvSpPr>
        <p:spPr bwMode="auto">
          <a:xfrm>
            <a:off x="176213" y="-1825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068" name="AutoShape 12" descr="data:image/jpeg;base64,/9j/4AAQSkZJRgABAQAAAQABAAD/2wCEAAkGBhQSEBUUEhQVFRUUFBcYFRUXFBQXGBgUFBQWFRUYFRUXHCYeFxkkGhUVHy8gIycpLCwsFh4xNTAqNSYrLCkBCQoKDgwOGg8PGjAkHyQtLSwsLCksLyotMCwuLCwsLC4wLCwsLCw0LCosLCwsKSwvLCwtLC0vLCwsLCwvLCwsLP/AABEIAMkA+wMBIgACEQEDEQH/xAAcAAAABwEBAAAAAAAAAAAAAAAAAQIDBAYHBQj/xABDEAACAQIEAwYEAgcHAwQDAAABAgADEQQSITEFBkETIlFhcYEHMpGhsdFCUmJygsHwFCMzkqLh8VOzwkNjc7IIFST/xAAaAQACAwEBAAAAAAAAAAAAAAADBAACBQEG/8QAMREAAgIBAwIEBAUFAQEAAAAAAQIAAxEEITESQRMiUWEFcZHwMoGhscEjQtHh8RQV/9oADAMBAAIRAxEAPwDD4IdoU5LQoYhWgtJJBDEKCSSHCh2gkkhQQ4JJIUOC0O0kkKCHDtJOxMEO0FpJImGYYEKSchQxFmnpeNyTpBEVBCMOSSCCCCSSCCCCSSAxMBgknIIIcKSSCKhXhySQ4RhwjOTsEEew2DepfIpa29p2+BcuCpY1LgXtbbaDstWsEkw9VD2kBRzK/lhTdsFyHhxhSMoZSu5Fr3/nKBT5KXtSLaA9f5xCr4nVZntiOf8AzmP4Dn1lMFE5c1tIidjmHEJn7Onshtp49Zx5oVsWXJidyBG6Qc4hQCC0AEvAQ7wXggtJOwxBLXybyb/agXf5AbDzI3l+wvIdCmNKYv4kXmdf8Rqpbp5M0atEzqGJxmYxkPgfpJVDhjsCxUhR1OnsJsDcq0y1yosBc6DaUjm7iKa006b22EFVrzc3Sixk6FEBZmziUt94dGnmYAdTaJMk4LFCm2bqNvXxmo2QNplKAW82wjnFbKRTH6PzfvdfpOfF1GuSTuTEGRB0jEra/WxMF4UEEvBQRUTBJJDMKKiZJIIcKKkkgEKCAyTsKCCCSci4IBBaclpavhxjUTGZKlstVCuv626/zHvNYwGDw6XLW0zWvbS4nn5WsbjQjb1lgw/OFUUWRiWJ2b85ka7Qtc/Wh+c1NJqlVPDc49Jr1bmdXwzKhBynKbHTUShca4pUW6q3zpYnqAL3sfSM8pVMuFXN/wCrWY+oVQPzkvmfAFEzDqpEQqpSm7o53mqu9PUu2d5ndanYxEk43dfHL/MyNPSqcieZsGGIEEEEE7KQWhgQWi6Y1nCZdVm3fDrDinwui1tWap/3GH8pZqVN2PhOP8L7VcDSX/pq59zVe34yxVsRkBtp59Z4bUsfGcd8n95tqcAKOZX+aMWKaGmpuT83mfD0mLceUioR1Op95qvFaJeoL9SZmPMAzYipbo1v8uhmv8MHSYbVJikDvOEUMRaS2UiNNTnoA0wmrjMIxRWERLwBBiYUOFOysEEEEkkOFBBJJBF20iBHDOSwEQYIcBE7ORMEMwpJyOCERDUQGchMbQoulSLGwBPpE2mj8g8LpDh2IrsA1VqnZqD0VVDEj1zf6YvqbxSnVjPaG09PiuFnH43iloU8PTQ3ZKa38mbvN+MtLYhcTSVCdWQfXb+UzPENepdibE38TboNZNwHMDJVU/ojS3l+cRt0hZR08jJzNWrVhXIbjYRriWFK1CpFiDb6aTnvQMvPNXDRUyVkGlRQdPHrOC2B7Nczb+EPTqAyA94K7S+Y+nrOARDnSbDCoLrv/OOnlypa9j9Iz4yjnaKDTOfwjM5IEfVZ3+FcotVNiSPaL5h4D/Zyq+P5QB1VZfoB3h10bqvU0vnwX4sAtSiTqBmHpcX/ABl54yAq5jpc/wApjvw8rFMQTt3D+IP8pqXF65elRboM4b95Rp9p5nX1Y1JI7xxEJKt67fScPimKChn/AFVP+w/CZPiL3JO5Ov1micXr5iE8RmP4CUfiOGy1GHn9jrNHQYXMZ1CeUTkvI7MZNrDSRHPS+nQes2VMybBiMOxjTMY/msdr+R2jDm50Fh4Q6xKyJzQoZhS8BBeCCFJOQQQQ5JIBFxAjk4YRYWWFaOLEmczOlRiIIhRUKWg45TiSIujvCcSneGx5YkTq8O429KmyA6G5t4FlCk/TSTuQOGJiOI4ak4urVRmHiFBe3+maTxf4K06rl6TtSuxumUEfw+EQ1WrpqYJb33jFKkeZTgzGqtbM1zJvA+DNXeyi+oA/eY6D8T6KZ0ucuS3wFYIzZwwuDa31Et/wY4aKlaox+SgmnnVq3W/soYe8l+qVdObazt2l0Tz/ANT5wVeHGngGok3qYcgn92oCVH+n7zPcXiWJIJmy890Bh65b9GtRAP7yvMzbgwrMSlvSIaG4YLt33/Pv+s0rENtY6PpODh6pW5H9azU8OBXwdOuos1rVB+0NDp9/eZtjMHkJU7g6+w/3lv8Ah9zMtEmhiNaLkWYalD5j9JdvMfaH1qeIgdOR+0Fpnapuky48n8ODNcj/AIEa565d7e+XRlOnmJekwtGmgNO1jY3HUSHxHh12zA6EAzza6gi3rEL44d8niZfwDlmrTqq1tDpNDbBkYYUzvcn6gCM1qwDkC2h09p16BDMCdrAy997WEM0vY+AMDbmU/G8ntnVsxuU1FtgSSo9bW+sqXOnBmouhYWzoDNfeqrVNdLmVP4o4cVEuLdy1vQKbwul1LeKoMi3M/kYTH64kOousn1qd+okSoLeE9QhiVgkR1kdpLqLeMtRMZUxCxSeIxaERFsloRhIsRiJgtBaCdlYUEFoJJIaxyNrHkEqYRBmOUxpGnEfjVSUHMYYbRq0K8VEkQkWIxHqO8TU3h0T3oKm8r3hf7Zb/AIR1QvGcLfq7D3ajUUfcieh8TiitdU6MP5zynwbiTYfEUqyfNSqK48yjBre9rT09X4ilYYbE0zdHykH9lwDr5zznxtMlT84ekZP1mSfGji4qYlECgZF1bqSentYfWMfCXmNaLvQbQ1SCp8Sotac34mIy46qrdHNv3TYj7Ss8JqFa9Mjo4P3jlWnV9GK/bP8AMZJC2gDjYTafi6c+Eo1BuGKn3H+0zPljFEYhQdidZqGJoHG8NrnfKmZf3lW5/CZJgRlqKfO8T0ODQ1Z5EbUdDADtOvznwk08SWt3H1v52H5SJwvh93At1+02jgPCqOOpIzqGtbp1E7OP5FosQVULbwEomrsNWAp22JnGvprt8/M4joyogHRAD9BOpRq3o3bdQfpe4nRq4FVU36D8JxamLBOXoTf8phk9W2IIP4o2E5NPAtva5Y3PqZYeG4Arkzb2kd66jLad+qv+GQN7GdcswnL7mIA9ZS+ccSaeIyjSyg+5nD5orZkppuTTzH3FpY/iLhgcTR8Wp6/wtp+MquPe+K8lAQfwrY/e80PDFb49Mx/S4atG9pmNY2NpEZ7mdXjOF7OtUU9GNvQ6j7Gc7s56StgRmIWKc4jBI1EZvJaUbmMVKRBh1IizqcZkarGSJJrraMGGU7ROwbxBghkQpeBggggknIFj6NGVjglTC17SSdo0Y6IhtoIRpowREEx4iMsNYURVxiOUt4dXeCmdYKh1nO8uPwxIM174Scwmphq2Ef8A9IdrS8lLAOvsWB9zMhl++FpKjF1P1aKr/ne//jEPiSBqDntjHzzGNNk2ASy/GPgnaJRxa/qmnU9VGZD9Mw9hM95W4E+IrDKNBu3QCarxrFdvwesOqdm3vmCH7H7yrYTjtPCYbJTtmI7zTM019g0/hqMnOBNBaB15bt9iaVwCrTo0Wog/oEH6azBq2IVHIJvYm1vI2EkV+YcQ5JRyoNwSDYkG4tOWcOVOxIBsGAJB84zpNIaSxY8ylj7kp9Z6G+D+NpVMKFRwzoLut9VJ2uPrL5iqwVbmYr/+Px//AKcT/wDCn/cl7544/wBnicPh72z95vS+Ufe/0kuQ6ehgnJOfrEXQ36jEd43xE5Kltgv42lJ5i4r2JAGl7ATu8TxN1YeNFW/1Ov8A4zPuc+JKa6KWC/3KN3idc2m4B8Jh6WnqbE16FFa7y08E4watlO9xaazhKQyJfoomBcn40/2pQ1sqhjcMp2U2vY9SAB6zenr9nSF/1R+EfqRKbGZxsB/P+ol8R3K9Mzz4gcTAxd7/AOGgUDzJzH+UreFbOobezd78/Lxk7nXh4ZHxKHW9z5i4A+0rHL/Ex2gU6ZjlO9jfbTyNtYAZtU2d+81aAq1hR2Ef5z4AWp9qupUa26pv7ESi016Td8HSVwoIGV1synbqDMn5z5Tq4Cue6TRcns3toQdcpP6w/wB41oNT1f0m57RS0gtmc7guDz1wPEH8J2+CcjtiqzjUKgJuOp6CQ+TO/i06XDafwzaOUeHimhIGramc12qekkLzidZkWrOM7zC+deXThnVbaWOsqLT01zrylTxlA2sHA7p8/CeceK8PajVZHFmBOkf+GawXp0nkTO1IDjxF/P2kKJMXEma8zYUEEE7OQ1jtMRpY/RlWhq4+oiXWPIkTUpwAO8dK7SM4jLSS0iwyxO0YjijrCMBgnZIpRL38MEqs2JopTd+1oi2VSQHRwy5jsLguNZRUqkAr0JBI81BA/wDsfrPVXAlo4PhtAYYAK1JHzW1YugYsx6kzP19gSshuDDUt0sCNzKbQ5XxgweIQ0GDOgyrmQklXVraN4C8yLjfB8TRcrXpVKYzaZlYA+FjsZ6K4Jxqq4aoz3XMbCwtYTL/i/wA5jFOlCif7ul36jDS9axCqDbZVP1fymVobz4pRR7n2jtzWMxDj6TO0qN8o1tcC363n6SThWYmyhjsosOg+ZhbUneMcN4bVxFVadBXqOeiKb23a9th5md/D8nY9KgU4esGRTkApGoCWO100HqTpNexlXYkZlUO8v3wWxKDGVqYFiaCnYj5am2o8GBl45u5LTE4mjiczBqa5bA6FQxYfdjM75c5L4nRdKrZaTBs1lqDtDcZcrAd22wtea3xDFmnSUEjOcot5mwMyL9SOh1U59wc7+n7ytufFWys8yncT4a6mnpcFalM+RutSnf3zj3mQc7ox7KpYgZDSb96m5IHuCD7TYOaebUpYfOyiwrBL+eVySPPS3vM/43icPjqb1P8ADv3igIzMyH/EGhGxbSw9dovoGdCHYbcZjoDWVlDzM7oYpk+ViLyycH5/xFCn2YqVGXwNQsPo1wPacOrw7vaZgh+VqgyX9DtG3wRHUX9rf5hdfvPQutdgwwiSl0+8y+0OdUegyVmUBlI7pJtfxuB9pXHazqVbNqLEbb6ayvOlt/znW4RXdq1JRUBBqICuoNsw8Rr9Yv8A+ZagSsaXUltiJrHG8Q9Iu6b06qE/u1Qraj97PLrgKVPGYXLVQMjaMrDS41uPA9QRtMe5t5lqUjVQLmFbKGLA6BCSuU9CNfaWD4f/ABKw9BGpYlyMxUqVVnUG1jfL3vDodphnRu1YcD6ffrLandMD8QxO9U+F64fEU61AkhWIZTvlZSu/W1x95YMBXCLbwnR4dzHQxFuxqpU0uQrDMANDdfmHuJz+K4OxqMvygXt572H9dYpe3UdyfTeKLYz+Syc/mviFSmmagAzMNAb2v52nnfmbH1quJdq9g40IAsB4WE3uljc66ju9P9phXO7A8Qr22D2HsoE1/gwAcrjtzLapeikD3nDhMYDCnppjwRVSmVNiLGSeH0QSGPQj8Cb/AIfWKxyZ2uuoA/OU6/NiFFWU6pDEfw+8Zc9PCOUd51uJK9mnQUQVBpDXaBhpFe80sbSG5kS8lVhpItoynEzruY4RJOCwZqGwMZqjWTuGs1MB8pIJ6C+g8fDX8JRyenaFrUdeDxHxV7MimaQLKO9oDfwI/Oa9yvxw1eCqv6WHc07eCMM9Ma9ACV/hmSYpO1GfMLn5VGreh8t/rLH8POK96thmNu3p90f+7SuwFvEqag9bTM1addJxyOY+mBYM8Z2mr8vYkDhQdr69p66My/ymA4qsTfMut9b6j6zYOJuy8Bst7pUqK1vNyw+zA+8xJQb6XvfS0X+G1jNje87cSpPuTNr+D+HXDcNq4psqtXqlc7WAWlSHTyzFvp5SfjvijTDCnRftWZrZi2VB69T7SlfEOucNgeH4UEgDDCowGxqVCWYn3Mz6njLENqCoGW1h3gdCfHxl20g1bG0nbsPv3gQUr/EMmekuD8WV3DVDYpck7KCdB/P6GcLmv4gpas1IE9l3A7G4NR+6Mo8u838EyjhXMdSzU1Zjm0H5/S873NuCNHAYYNvXd3PjamoVfvUaJLoRXYFfueP1jfTWR4g+QnbxCriODVWS57Jg+uuuzb+V/rKPwjDgl2INvlGVraX72nUTS/hnws1eE4mnb5w6r70zl+5mXvhK9AnuspBtYr19DGNNsbKwe+0t15fJHH8iP4nibBuzQhlGVRmvuelwbECw0N4zUwiJlQZqdQg5nB7pAFybDpfS1usXUw9Wgil6b3JLMGUjfrqI1hMecxIpgsBYEX7oO4t4RwDA8shOT5v+RjFcMYHKArm1yVsrAX69OvnFcApXxlBbWParuLHQ33Gn2mhfDbkdcZTaqSVVWZWcCzO25/hFxOvxH4bnD16NSm+emj3qZgM1tTv6wFmsCgo3uM+8FivrAzv6TL+cax7VrHZraHy+05GEc5HbqLC/reWPjvDVqkmnmGao9ri4JWwNj0FyB/KcI4Nkp1Adwy3A6bxqhl8IL8pa5GFpbtv+0h4Xij06mdWYMNmVipHoRqPaWfh3xbx9Kymr2qbFKoz3Hhm0f/VKZ5REbeiuzZlzMs2NNNwHxMRhlqjs+7oRci/nYXEovMLhq7upDK5zAg33E5l4V4OnSJSxZO8vbq2sToYQEQ+y0vBm8YHt02+8cim0lYZtQOlvvbr5bRysSW2AAFryPhqlj9NZPxKAajXxgG2aO1+ZJyao1jlCCqdTeCjCniKqMPJ9Frr7x6sJCpVLGS2fSLMN5oI2VkOuu8iSdiDob+VvpIMYTiI3jzR9NXA3lsfhysn91YG3ya7eIOp3lQouQwI3v1nYwnFGRg7A5drDr122i96McdMb0tijPVDqYJke6Ag22238D46bR7CVVpgPSLBwyt2gBuGBDC3hYgRiviXqVFbJYKLWJynxvc/8SRWoEG4FgdbaHM2xsR1+l4M5wA0OoG5Ubfe4mychcUpcQw9RCAO0W1ana2VwLdog6oftoDsC2cYzk58LxSnQcd2pUUIehDMAPe5+8XyNx806gRcy3ZSWAN1IYEny0Fj5GbJwtk4hQpVq6K2R0dHAyujIwZSRsV03FtDa3WZYU02Mo2B7f7+/nOtlALOR/Myr420cuMpL+itFV+hMzc4e/wAoNvLXTzttN1+L/KLVEqYrdVUEEa29fLz85hlyrdQQdxptNDQ5WoIeRF7ArBWznI/WSuB18lVSfGab8SQuJ7MUCG/stILYa30u9vQ/hM1pYxamlXfo+xHmfH+tp1MFw/E0XFSl3xe9lbNcHy3IlNQmXD5wR68GNUY6cYyPbtn2noT4eIn9ipmnaxXX12P4SHx6uaKtiHpKWVsuHRl1LXt2r9QPAeV+uiuSMUqoiABWK5nTqhbp6b+hlxqIpHeAI87TN09SaisjgqT+sSuc1XkkZB/aZtW5/wCzrUsM6iqagAqMRoSw102y62mdc+cothcS3Z02FOo5amVBsFOuX2uRbwAmp1uUKdbGvUc0g9+5kIDAKRa6jyFpbsZwtatMo4uP61g9P1IxNQyBz7mMPdVWRgc8/f1le5DwQwvC6QtY5SzeN2NzfzjVfmJahZfAEn0AP8yJ38RgrYZqa/q2Ey3id8LTLEm9R7aknQXPttFrVNhAbn/ZzLaVEtZmPOdpx+LcOK02yXFNAzO3S7E5VU+JO/kJyOC4QYqo+GRRcIoBB+armHXwHeJ9Je+c8Jk4YUG4pioxHUsM34WlE+ElVhxOidMpLXJtcZVP5gR/TktS7+n3mN2X8Y95CrcoqMTWp30oNkYncsL7C/lK5j+DdlclranQjX/nymt85cHp0+KVHOi1LPp1LjXb9q8znmNkqVe69wG1Fz08jHtPexfGcjHP36wNlKNSHxuf5/xK0aJtGyJOqViSdj0kenTudrn+tpqhvWZD1jO0jkwpMxGHK/OpU+YtGDTFvOWDAwTVkGIVyI8Ma3jGSsTO4BlQzLwY9Sqi/eF/eFnGbTbzhJUtfrf+uvt9IrB0SzgLvqf8oJP2BnDgbywYnAh59ZLD92RcSlm3vF03vBkZGYwjEMQYvEarIkkue7I0snEHdyDJq4CwFzYny995KwdAMws5FtPl6n31EgPiibeQt1P4yVg62up/OCcNiM1lMgCS8PT1Zbl/1twfDp0Fo7h8SQwUWdL2U31U3BO8guxSpmUnW+p895FRx9dvzg+jqhhb0y3Wyt2lKwXKc6r4je4vrcfWXXlL4i0Fwz0Kr1ACFC5dAEVruCRcqpF7nXczHzVZtLnf+tPGTKDPTtpYH11PiYs+lBG537Q/jizbp2/meil5iwtWk1AsXpZAi5A5uhUhu+T3hsAN9DMF5u4aKVV8gOQOwUm18uYhb262tJvLfHCtdbqWUHvIHKgjY662l15mw2HrAKwCJUp5jU7MFgp1U6MoDLax01KxFGbS2AHcQgoRkPRnf95jl9ZcOQQ2d6j/AODSTO9xfvbUwL9b3PoplSx1DIzLe9ja42IGxl1o1RS4JUy6F64Rj4kID+BE09Wc1hR/cQIpp/K5z2nXwHHKqVVxAZXXNfMhIOW+oZW338ZsXL/MtLFUrowYgai+oP7SnUGea+E8cNFwoNkNs2gPoQCDrLbwfiL0qq1qTqACAKtNWUeGStTFwB57ekydRpihyP8Ao9/v8o5Yiapfcff0mzYumtJ/7TlGnzgAXt0ZfE9LDeTcHzZharhEqjO2wIZbnwBYAE+UqPD/AIihjkq2pOTYFjanUI1sG/QbyYSvczY+lTxRIGQPY6ZmuT+kvQDUCwvYiA0lr0HAHPb/ABFRpPEPTZsRwZsjCUXnfghqgL2QZPHqDe/qB0951OH81JTw6GoxcKhzvqTmW2ljqx1+06uF4rRrj+6qK37N7N46qdRv4RnUFdSoev8AEO3eKVizTP1EbfpKxjuCnF4chRbNhjSZTfR1UqNTqb6azIeA4GrhMWlwVyhlYFSpU+d/OehRSyte1vOcvjmFSnTVciZO8LML6k31uOt4hXeyq+RzyI3TeOoAj5TNuO8RaugqDU2HhsJmPMOIUOyhbG519zNjx3LqPhi1K910y7kam1iJi3E1zVjfU3K633Gms0fhpUk47RzVMDVhPXE5B0mjcjUMKMOK7i7glWvrYj8NJQq2FI1IOux6HxkzgeLdLhdQ26+nUec1tUni14BxMzSnwrfMJonPWGpuOzZbFlureoupHkZk1RCpIO4NjNgxFNcfgqTKR2lNbDzUbr6qftMv47g2p1Srghh49fOKfDXwDWeR2h9enUA85l4bDb7wLvCZpsTH7QpL4TXyV0YdGkSSsDhyWBNwt9/y85V8dJzL1Z6xidLjNBQWyjumzKPAOM1va9vacek1jO5jagJFutgB6WA/ATjV0sT0sYGk+XBjepXDdQi3Pd95HvHCbr7xoiGURWw5xH6iWMd7AnYg+l/vEB7iJDkSm8N5eZKWqbEN4ddvLaMhh0vt1MHbff8AGBSCfCVxiXLZ7yTgHCsCehnQxbh9LnXUaae05lGknidtybfS0FWrawBv4e8EydTZEZSzoTB4k3BipQqBtctxcjUFbj+vWahx/BYSvhlrYaswVEKmnUK7hmdc4B7p1bLcZSTqZlOFxTKNRe+hB2ttb7yfhawC/MVuVzC/zDy06evWKaiosQeCPTvGaWG2Ccekj8Uw4Z+5a1ha3p187zp0iW4VWpdadZK38DKKbfQqt/WIw3CxUdTSdQCwF2YLl/aIFzbTcA9PETpcKR2DtkVgtMtWDHJ3CNSTa9z6G5sPCcezCgDtiX8EMxJ2zKQrSXg+JNT0UkDrYm8LjNFFrt2IIpk90E3I01BPXW/taQVaaOA65mUGatsdxLhR462Vbk1EuMw8Be4BW3Q6hrgzp4vjdRsqdolVc2YCsuRwQOrLZWOmhIlCw2KZDdSQfKPNj3cjUnXQDx8h4xNtGM7R5dYCPNzNWo4wNh61qooujUcwZiaTM2YKVY/Kr21vsQdPGfy7h6LM716nZ9mmZB3SWN1U23DWutrfNYWNhK7zTwt8DwSnTxB/v8VXV2T/AKdOmjEKf2rsCfNrdJU+DcwtTZOyIQKpVkLdx1PzAA/KxF9bjU3FpnppepSy7jJ+XHr84b/1Bsrnn6zeuVeIsysoZrr01K7+O0svEaIrUcraEre/gy9ZlXAedKaqXVS2p7oezUwOtiCHv6+80DhfN+HqrTy1AWc2CWYNc6bbC1j1My8WVlgeD9/5i+qpYP4iD6Ss4vmL+y4SooF8Q7uGJ6BVGU3HSzDX9r0mCYl2Dtmsbkk+vl4TT/iZxNQ7ClfQMj32FnJsvjowmWtU/wBxNv4dXhSx7y2o6QBjk7mdbh+GoVADXrMlzYWQu1vUeHgYk4FEqjsizAHuk6X8CfCRcJ2ZFmv6g6j7RzC44o4zrm19mA6EDp+ccKtk4J+UilMAsPzl75TelRq5alRBSrmzAkqUq/oupOljex19dJB524V81PV8pujEajyzDcSy4rieHxOCCdnTpl0IsqgZW2B+omZ8PFSlWBV+zYmwbOVCm4Hefoo8fCZmmBdzZwR2PeNW7DBGxlfq0iDYgg+BgSgSbAE38povFONpWoqtamtWrTJBxCggVEv3ega/mQDObh+J0gD/AHIHhYnp63M0xq2x+D9Znj4epO7Y/Kcjl4U8NXFXEURXCg5aTNZS+yl7A5lG9uunvN41j2rt2tVVUm3dQZUQXBCqJH4jxkM18qgX2A8fMyLjcaWFv69pMM7ByN5cLXUGCmNYqrc5V9/+ZCrPc3hPV1i6Li997eMaVekRNn6zGch9oMkfxdQE3HXeMLV0lwSRmBcKpxCFaKXFEG4A/GMwS2BBdbesefE36D2Fog1fSIgkwJC7GOCsYYxBv08o1BJgSdbesmVOJsRbuj0FoyMU0agnAijtLm1zuTJKcQcbHaGeIvcm+8iwSdC+knjWepjtTElt9YgPEwCdwBKliTkmLzTs8n8Xp4bG0q1an2iUyWyi3zhTkNjvZrH2nEil3Eo6BlKnvOqxBEuvxB5xGP7K2YFC5bMBbvZQLWPgp+sp4pecWIYgaa1pQIvAjb+c9Rj9HiLU17u/mLjrrY9dTJVHnLFI6OtWzUzdTlTQja+mvvOXX294xL+EjbsAZR77F8oO0nY7jlatm7Ry2Z2c6AXZrXOg8hIWcxMBhFVVGAIuzs25MMVT4xQxTj9I6RqCWwJUOw4MlHilX/qN9Y22McixYmMwTnSo7Tpsc8k/WSv/ANnVy5e0bLYC1zaw2+kbOKf9YxmGZOlR2kNjHuYZcwzUPjERQlpXJggghySQrwWgEIyST//Z"/>
          <p:cNvSpPr>
            <a:spLocks noChangeAspect="1" noChangeArrowheads="1"/>
          </p:cNvSpPr>
          <p:nvPr/>
        </p:nvSpPr>
        <p:spPr bwMode="auto">
          <a:xfrm>
            <a:off x="176213" y="-1825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5070" name="Picture 14" descr="https://encrypted-tbn2.gstatic.com/images?q=tbn:ANd9GcTGQxnyPKEFvu1-FrT2-xs3O6lXiksmMDLfzXJ3F1fHR6jDwln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000108"/>
            <a:ext cx="6929486" cy="519042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Горіння речовини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1428728" y="1928802"/>
            <a:ext cx="6072230" cy="450059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Овал 4"/>
          <p:cNvSpPr/>
          <p:nvPr/>
        </p:nvSpPr>
        <p:spPr bwMode="auto">
          <a:xfrm>
            <a:off x="3428992" y="5786454"/>
            <a:ext cx="500066" cy="500066"/>
          </a:xfrm>
          <a:prstGeom prst="ellipse">
            <a:avLst/>
          </a:prstGeom>
          <a:solidFill>
            <a:schemeClr val="accent5">
              <a:lumMod val="1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С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6" name="Овал 5"/>
          <p:cNvSpPr/>
          <p:nvPr/>
        </p:nvSpPr>
        <p:spPr bwMode="auto">
          <a:xfrm>
            <a:off x="3938582" y="5153036"/>
            <a:ext cx="500066" cy="500066"/>
          </a:xfrm>
          <a:prstGeom prst="ellipse">
            <a:avLst/>
          </a:prstGeom>
          <a:solidFill>
            <a:schemeClr val="accent5">
              <a:lumMod val="1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С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" name="Овал 6"/>
          <p:cNvSpPr/>
          <p:nvPr/>
        </p:nvSpPr>
        <p:spPr bwMode="auto">
          <a:xfrm>
            <a:off x="4090982" y="5572140"/>
            <a:ext cx="500066" cy="233362"/>
          </a:xfrm>
          <a:prstGeom prst="ellipse">
            <a:avLst/>
          </a:prstGeom>
          <a:solidFill>
            <a:schemeClr val="accent5">
              <a:lumMod val="1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С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8" name="Овал 7"/>
          <p:cNvSpPr/>
          <p:nvPr/>
        </p:nvSpPr>
        <p:spPr bwMode="auto">
          <a:xfrm>
            <a:off x="4286248" y="5286388"/>
            <a:ext cx="500066" cy="500066"/>
          </a:xfrm>
          <a:prstGeom prst="ellipse">
            <a:avLst/>
          </a:prstGeom>
          <a:solidFill>
            <a:schemeClr val="accent5">
              <a:lumMod val="1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С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9" name="Овал 8"/>
          <p:cNvSpPr/>
          <p:nvPr/>
        </p:nvSpPr>
        <p:spPr bwMode="auto">
          <a:xfrm>
            <a:off x="4429124" y="5715016"/>
            <a:ext cx="500066" cy="500066"/>
          </a:xfrm>
          <a:prstGeom prst="ellipse">
            <a:avLst/>
          </a:prstGeom>
          <a:solidFill>
            <a:schemeClr val="accent5">
              <a:lumMod val="1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С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0" name="Овал 9"/>
          <p:cNvSpPr/>
          <p:nvPr/>
        </p:nvSpPr>
        <p:spPr bwMode="auto">
          <a:xfrm>
            <a:off x="4071934" y="5786454"/>
            <a:ext cx="500066" cy="500066"/>
          </a:xfrm>
          <a:prstGeom prst="ellipse">
            <a:avLst/>
          </a:prstGeom>
          <a:solidFill>
            <a:schemeClr val="accent5">
              <a:lumMod val="1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С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1" name="Овал 10"/>
          <p:cNvSpPr/>
          <p:nvPr/>
        </p:nvSpPr>
        <p:spPr bwMode="auto">
          <a:xfrm>
            <a:off x="3714744" y="5429264"/>
            <a:ext cx="500066" cy="500066"/>
          </a:xfrm>
          <a:prstGeom prst="ellipse">
            <a:avLst/>
          </a:prstGeom>
          <a:solidFill>
            <a:schemeClr val="accent5">
              <a:lumMod val="1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С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2" name="Овал 11"/>
          <p:cNvSpPr/>
          <p:nvPr/>
        </p:nvSpPr>
        <p:spPr bwMode="auto">
          <a:xfrm>
            <a:off x="3714744" y="5786454"/>
            <a:ext cx="500066" cy="500066"/>
          </a:xfrm>
          <a:prstGeom prst="ellipse">
            <a:avLst/>
          </a:prstGeom>
          <a:solidFill>
            <a:schemeClr val="accent5">
              <a:lumMod val="1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С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3" name="Овал 12"/>
          <p:cNvSpPr/>
          <p:nvPr/>
        </p:nvSpPr>
        <p:spPr bwMode="auto">
          <a:xfrm>
            <a:off x="3428992" y="5572140"/>
            <a:ext cx="500066" cy="500066"/>
          </a:xfrm>
          <a:prstGeom prst="ellipse">
            <a:avLst/>
          </a:prstGeom>
          <a:solidFill>
            <a:schemeClr val="accent5">
              <a:lumMod val="1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С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4" name="Овал 13"/>
          <p:cNvSpPr/>
          <p:nvPr/>
        </p:nvSpPr>
        <p:spPr bwMode="auto">
          <a:xfrm>
            <a:off x="3214678" y="5715016"/>
            <a:ext cx="514344" cy="500066"/>
          </a:xfrm>
          <a:prstGeom prst="ellipse">
            <a:avLst/>
          </a:prstGeom>
          <a:solidFill>
            <a:schemeClr val="accent5">
              <a:lumMod val="1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С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5" name="Овал 14"/>
          <p:cNvSpPr/>
          <p:nvPr/>
        </p:nvSpPr>
        <p:spPr bwMode="auto">
          <a:xfrm>
            <a:off x="3500430" y="5286388"/>
            <a:ext cx="500066" cy="500066"/>
          </a:xfrm>
          <a:prstGeom prst="ellipse">
            <a:avLst/>
          </a:prstGeom>
          <a:solidFill>
            <a:schemeClr val="accent5">
              <a:lumMod val="1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С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grpSp>
        <p:nvGrpSpPr>
          <p:cNvPr id="19" name="Группа 18"/>
          <p:cNvGrpSpPr/>
          <p:nvPr/>
        </p:nvGrpSpPr>
        <p:grpSpPr>
          <a:xfrm rot="19829116">
            <a:off x="3433435" y="3781150"/>
            <a:ext cx="1000132" cy="571504"/>
            <a:chOff x="3786182" y="3071810"/>
            <a:chExt cx="1000132" cy="571504"/>
          </a:xfrm>
        </p:grpSpPr>
        <p:sp>
          <p:nvSpPr>
            <p:cNvPr id="16" name="Овал 15"/>
            <p:cNvSpPr/>
            <p:nvPr/>
          </p:nvSpPr>
          <p:spPr bwMode="auto">
            <a:xfrm>
              <a:off x="3786182" y="3071810"/>
              <a:ext cx="571504" cy="571504"/>
            </a:xfrm>
            <a:prstGeom prst="ellipse">
              <a:avLst/>
            </a:prstGeom>
            <a:solidFill>
              <a:srgbClr val="66CC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uk-UA" b="1" i="1" dirty="0" smtClean="0">
                  <a:solidFill>
                    <a:schemeClr val="bg1"/>
                  </a:solidFill>
                </a:rPr>
                <a:t>О</a:t>
              </a:r>
              <a:endParaRPr kumimoji="0" lang="ru-RU" sz="1800" b="1" i="1" u="none" strike="noStrike" cap="none" normalizeH="0" baseline="-2500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Овал 17"/>
            <p:cNvSpPr/>
            <p:nvPr/>
          </p:nvSpPr>
          <p:spPr bwMode="auto">
            <a:xfrm>
              <a:off x="4214810" y="3071810"/>
              <a:ext cx="571504" cy="571504"/>
            </a:xfrm>
            <a:prstGeom prst="ellipse">
              <a:avLst/>
            </a:prstGeom>
            <a:solidFill>
              <a:srgbClr val="66CC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uk-UA" b="1" i="1" dirty="0" smtClean="0">
                  <a:solidFill>
                    <a:schemeClr val="bg1"/>
                  </a:solidFill>
                </a:rPr>
                <a:t>О</a:t>
              </a:r>
              <a:endParaRPr kumimoji="0" lang="ru-RU" sz="1800" b="1" i="1" u="none" strike="noStrike" cap="none" normalizeH="0" baseline="-2500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 rot="485397">
            <a:off x="2035469" y="2925026"/>
            <a:ext cx="1000132" cy="571504"/>
            <a:chOff x="3786182" y="3071810"/>
            <a:chExt cx="1000132" cy="571504"/>
          </a:xfrm>
        </p:grpSpPr>
        <p:sp>
          <p:nvSpPr>
            <p:cNvPr id="22" name="Овал 21"/>
            <p:cNvSpPr/>
            <p:nvPr/>
          </p:nvSpPr>
          <p:spPr bwMode="auto">
            <a:xfrm>
              <a:off x="3786182" y="3071810"/>
              <a:ext cx="571504" cy="571504"/>
            </a:xfrm>
            <a:prstGeom prst="ellipse">
              <a:avLst/>
            </a:prstGeom>
            <a:solidFill>
              <a:srgbClr val="66CC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uk-UA" b="1" i="1" dirty="0" smtClean="0">
                  <a:solidFill>
                    <a:schemeClr val="bg1"/>
                  </a:solidFill>
                </a:rPr>
                <a:t>О</a:t>
              </a:r>
              <a:endParaRPr kumimoji="0" lang="ru-RU" sz="1800" b="1" i="1" u="none" strike="noStrike" cap="none" normalizeH="0" baseline="-2500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3" name="Овал 22"/>
            <p:cNvSpPr/>
            <p:nvPr/>
          </p:nvSpPr>
          <p:spPr bwMode="auto">
            <a:xfrm>
              <a:off x="4214810" y="3071810"/>
              <a:ext cx="571504" cy="571504"/>
            </a:xfrm>
            <a:prstGeom prst="ellipse">
              <a:avLst/>
            </a:prstGeom>
            <a:solidFill>
              <a:srgbClr val="66CC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uk-UA" b="1" i="1" dirty="0" smtClean="0">
                  <a:solidFill>
                    <a:schemeClr val="bg1"/>
                  </a:solidFill>
                </a:rPr>
                <a:t>О</a:t>
              </a:r>
              <a:endParaRPr kumimoji="0" lang="ru-RU" sz="1800" b="1" i="1" u="none" strike="noStrike" cap="none" normalizeH="0" baseline="-2500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 rot="483838">
            <a:off x="5464396" y="5139397"/>
            <a:ext cx="1000132" cy="571504"/>
            <a:chOff x="3786182" y="3071810"/>
            <a:chExt cx="1000132" cy="571504"/>
          </a:xfrm>
        </p:grpSpPr>
        <p:sp>
          <p:nvSpPr>
            <p:cNvPr id="25" name="Овал 24"/>
            <p:cNvSpPr/>
            <p:nvPr/>
          </p:nvSpPr>
          <p:spPr bwMode="auto">
            <a:xfrm>
              <a:off x="3786182" y="3071810"/>
              <a:ext cx="571504" cy="571504"/>
            </a:xfrm>
            <a:prstGeom prst="ellipse">
              <a:avLst/>
            </a:prstGeom>
            <a:solidFill>
              <a:srgbClr val="66CC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uk-UA" b="1" i="1" dirty="0" smtClean="0">
                  <a:solidFill>
                    <a:schemeClr val="bg1"/>
                  </a:solidFill>
                </a:rPr>
                <a:t>О</a:t>
              </a:r>
              <a:endParaRPr kumimoji="0" lang="ru-RU" sz="1800" b="1" i="1" u="none" strike="noStrike" cap="none" normalizeH="0" baseline="-2500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Овал 25"/>
            <p:cNvSpPr/>
            <p:nvPr/>
          </p:nvSpPr>
          <p:spPr bwMode="auto">
            <a:xfrm>
              <a:off x="4214810" y="3071810"/>
              <a:ext cx="571504" cy="571504"/>
            </a:xfrm>
            <a:prstGeom prst="ellipse">
              <a:avLst/>
            </a:prstGeom>
            <a:solidFill>
              <a:srgbClr val="66CC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uk-UA" b="1" i="1" dirty="0" smtClean="0">
                  <a:solidFill>
                    <a:schemeClr val="bg1"/>
                  </a:solidFill>
                </a:rPr>
                <a:t>О</a:t>
              </a:r>
              <a:endParaRPr kumimoji="0" lang="ru-RU" sz="1800" b="1" i="1" u="none" strike="noStrike" cap="none" normalizeH="0" baseline="-2500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 rot="21366510">
            <a:off x="1875596" y="4962478"/>
            <a:ext cx="1000132" cy="571504"/>
            <a:chOff x="3786182" y="3071810"/>
            <a:chExt cx="1000132" cy="571504"/>
          </a:xfrm>
        </p:grpSpPr>
        <p:sp>
          <p:nvSpPr>
            <p:cNvPr id="28" name="Овал 27"/>
            <p:cNvSpPr/>
            <p:nvPr/>
          </p:nvSpPr>
          <p:spPr bwMode="auto">
            <a:xfrm>
              <a:off x="3786182" y="3071810"/>
              <a:ext cx="571504" cy="571504"/>
            </a:xfrm>
            <a:prstGeom prst="ellipse">
              <a:avLst/>
            </a:prstGeom>
            <a:solidFill>
              <a:srgbClr val="66CC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uk-UA" b="1" i="1" dirty="0" smtClean="0">
                  <a:solidFill>
                    <a:schemeClr val="bg1"/>
                  </a:solidFill>
                </a:rPr>
                <a:t>О</a:t>
              </a:r>
              <a:endParaRPr kumimoji="0" lang="ru-RU" sz="1800" b="1" i="1" u="none" strike="noStrike" cap="none" normalizeH="0" baseline="-2500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9" name="Овал 28"/>
            <p:cNvSpPr/>
            <p:nvPr/>
          </p:nvSpPr>
          <p:spPr bwMode="auto">
            <a:xfrm>
              <a:off x="4214810" y="3071810"/>
              <a:ext cx="571504" cy="571504"/>
            </a:xfrm>
            <a:prstGeom prst="ellipse">
              <a:avLst/>
            </a:prstGeom>
            <a:solidFill>
              <a:srgbClr val="66CC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uk-UA" b="1" i="1" dirty="0" smtClean="0">
                  <a:solidFill>
                    <a:schemeClr val="bg1"/>
                  </a:solidFill>
                </a:rPr>
                <a:t>О</a:t>
              </a:r>
              <a:endParaRPr kumimoji="0" lang="ru-RU" sz="1800" b="1" i="1" u="none" strike="noStrike" cap="none" normalizeH="0" baseline="-2500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>
          <a:xfrm rot="784866">
            <a:off x="5977584" y="3003686"/>
            <a:ext cx="1000132" cy="571504"/>
            <a:chOff x="3786182" y="3071810"/>
            <a:chExt cx="1000132" cy="571504"/>
          </a:xfrm>
        </p:grpSpPr>
        <p:sp>
          <p:nvSpPr>
            <p:cNvPr id="34" name="Овал 33"/>
            <p:cNvSpPr/>
            <p:nvPr/>
          </p:nvSpPr>
          <p:spPr bwMode="auto">
            <a:xfrm>
              <a:off x="3786182" y="3071810"/>
              <a:ext cx="571504" cy="571504"/>
            </a:xfrm>
            <a:prstGeom prst="ellipse">
              <a:avLst/>
            </a:prstGeom>
            <a:solidFill>
              <a:srgbClr val="66CC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uk-UA" b="1" i="1" dirty="0" smtClean="0">
                  <a:solidFill>
                    <a:schemeClr val="bg1"/>
                  </a:solidFill>
                </a:rPr>
                <a:t>О</a:t>
              </a:r>
              <a:endParaRPr kumimoji="0" lang="ru-RU" sz="1800" b="1" i="1" u="none" strike="noStrike" cap="none" normalizeH="0" baseline="-2500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35" name="Овал 34"/>
            <p:cNvSpPr/>
            <p:nvPr/>
          </p:nvSpPr>
          <p:spPr bwMode="auto">
            <a:xfrm>
              <a:off x="4214810" y="3071810"/>
              <a:ext cx="571504" cy="571504"/>
            </a:xfrm>
            <a:prstGeom prst="ellipse">
              <a:avLst/>
            </a:prstGeom>
            <a:solidFill>
              <a:srgbClr val="66CC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uk-UA" b="1" i="1" dirty="0" smtClean="0">
                  <a:solidFill>
                    <a:schemeClr val="bg1"/>
                  </a:solidFill>
                </a:rPr>
                <a:t>О</a:t>
              </a:r>
              <a:endParaRPr kumimoji="0" lang="ru-RU" sz="1800" b="1" i="1" u="none" strike="noStrike" cap="none" normalizeH="0" baseline="-2500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39" name="Группа 38"/>
          <p:cNvGrpSpPr/>
          <p:nvPr/>
        </p:nvGrpSpPr>
        <p:grpSpPr>
          <a:xfrm rot="18434112">
            <a:off x="3929058" y="4857760"/>
            <a:ext cx="762642" cy="1000132"/>
            <a:chOff x="5143504" y="3503752"/>
            <a:chExt cx="762642" cy="1000132"/>
          </a:xfrm>
        </p:grpSpPr>
        <p:grpSp>
          <p:nvGrpSpPr>
            <p:cNvPr id="40" name="Группа 32"/>
            <p:cNvGrpSpPr/>
            <p:nvPr/>
          </p:nvGrpSpPr>
          <p:grpSpPr>
            <a:xfrm rot="3831047">
              <a:off x="5120328" y="3718066"/>
              <a:ext cx="1000132" cy="571504"/>
              <a:chOff x="3786182" y="3071810"/>
              <a:chExt cx="1000132" cy="571504"/>
            </a:xfrm>
          </p:grpSpPr>
          <p:sp>
            <p:nvSpPr>
              <p:cNvPr id="42" name="Овал 41"/>
              <p:cNvSpPr/>
              <p:nvPr/>
            </p:nvSpPr>
            <p:spPr bwMode="auto">
              <a:xfrm>
                <a:off x="3786182" y="3071810"/>
                <a:ext cx="571504" cy="571504"/>
              </a:xfrm>
              <a:prstGeom prst="ellipse">
                <a:avLst/>
              </a:prstGeom>
              <a:solidFill>
                <a:srgbClr val="66CC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uk-UA" b="1" i="1" dirty="0" smtClean="0">
                    <a:solidFill>
                      <a:schemeClr val="bg1"/>
                    </a:solidFill>
                  </a:rPr>
                  <a:t>О</a:t>
                </a:r>
                <a:endParaRPr kumimoji="0" lang="ru-RU" sz="1800" b="1" i="1" u="none" strike="noStrike" cap="none" normalizeH="0" baseline="-2500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3" name="Овал 42"/>
              <p:cNvSpPr/>
              <p:nvPr/>
            </p:nvSpPr>
            <p:spPr bwMode="auto">
              <a:xfrm>
                <a:off x="4214810" y="3071810"/>
                <a:ext cx="571504" cy="571504"/>
              </a:xfrm>
              <a:prstGeom prst="ellipse">
                <a:avLst/>
              </a:prstGeom>
              <a:solidFill>
                <a:srgbClr val="66CC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uk-UA" b="1" i="1" dirty="0" smtClean="0">
                    <a:solidFill>
                      <a:schemeClr val="bg1"/>
                    </a:solidFill>
                  </a:rPr>
                  <a:t>О</a:t>
                </a:r>
                <a:endParaRPr kumimoji="0" lang="ru-RU" sz="1800" b="1" i="1" u="none" strike="noStrike" cap="none" normalizeH="0" baseline="-2500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41" name="Овал 40"/>
            <p:cNvSpPr/>
            <p:nvPr/>
          </p:nvSpPr>
          <p:spPr bwMode="auto">
            <a:xfrm>
              <a:off x="5143504" y="3857628"/>
              <a:ext cx="500066" cy="500066"/>
            </a:xfrm>
            <a:prstGeom prst="ellipse">
              <a:avLst/>
            </a:prstGeom>
            <a:solidFill>
              <a:schemeClr val="accent5">
                <a:lumMod val="1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8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С</a:t>
              </a:r>
              <a:endPara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44" name="Штриховая стрелка вправо 43"/>
          <p:cNvSpPr/>
          <p:nvPr/>
        </p:nvSpPr>
        <p:spPr bwMode="auto">
          <a:xfrm rot="19739711">
            <a:off x="4784491" y="4028320"/>
            <a:ext cx="1183029" cy="875799"/>
          </a:xfrm>
          <a:prstGeom prst="stripedRightArrow">
            <a:avLst/>
          </a:prstGeom>
          <a:solidFill>
            <a:srgbClr val="FF0000">
              <a:alpha val="6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solidFill>
                  <a:schemeClr val="bg1"/>
                </a:solidFill>
              </a:rPr>
              <a:t>   </a:t>
            </a:r>
            <a:r>
              <a:rPr lang="en-US" sz="2400" b="1" dirty="0" smtClean="0">
                <a:solidFill>
                  <a:schemeClr val="bg1"/>
                </a:solidFill>
              </a:rPr>
              <a:t>Q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grpSp>
        <p:nvGrpSpPr>
          <p:cNvPr id="45" name="Группа 44"/>
          <p:cNvGrpSpPr/>
          <p:nvPr/>
        </p:nvGrpSpPr>
        <p:grpSpPr>
          <a:xfrm rot="16200000">
            <a:off x="3404861" y="5024767"/>
            <a:ext cx="762642" cy="1000132"/>
            <a:chOff x="5143504" y="3503752"/>
            <a:chExt cx="762642" cy="1000132"/>
          </a:xfrm>
        </p:grpSpPr>
        <p:grpSp>
          <p:nvGrpSpPr>
            <p:cNvPr id="46" name="Группа 32"/>
            <p:cNvGrpSpPr/>
            <p:nvPr/>
          </p:nvGrpSpPr>
          <p:grpSpPr>
            <a:xfrm rot="3831047">
              <a:off x="5120328" y="3718066"/>
              <a:ext cx="1000132" cy="571504"/>
              <a:chOff x="3786182" y="3071810"/>
              <a:chExt cx="1000132" cy="571504"/>
            </a:xfrm>
          </p:grpSpPr>
          <p:sp>
            <p:nvSpPr>
              <p:cNvPr id="48" name="Овал 47"/>
              <p:cNvSpPr/>
              <p:nvPr/>
            </p:nvSpPr>
            <p:spPr bwMode="auto">
              <a:xfrm>
                <a:off x="3786182" y="3071810"/>
                <a:ext cx="571504" cy="571504"/>
              </a:xfrm>
              <a:prstGeom prst="ellipse">
                <a:avLst/>
              </a:prstGeom>
              <a:solidFill>
                <a:srgbClr val="66CC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uk-UA" b="1" i="1" dirty="0" smtClean="0">
                    <a:solidFill>
                      <a:schemeClr val="bg1"/>
                    </a:solidFill>
                  </a:rPr>
                  <a:t>О</a:t>
                </a:r>
                <a:endParaRPr kumimoji="0" lang="ru-RU" sz="1800" b="1" i="1" u="none" strike="noStrike" cap="none" normalizeH="0" baseline="-2500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9" name="Овал 48"/>
              <p:cNvSpPr/>
              <p:nvPr/>
            </p:nvSpPr>
            <p:spPr bwMode="auto">
              <a:xfrm>
                <a:off x="4214810" y="3071810"/>
                <a:ext cx="571504" cy="571504"/>
              </a:xfrm>
              <a:prstGeom prst="ellipse">
                <a:avLst/>
              </a:prstGeom>
              <a:solidFill>
                <a:srgbClr val="66CC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uk-UA" b="1" i="1" dirty="0" smtClean="0">
                    <a:solidFill>
                      <a:schemeClr val="bg1"/>
                    </a:solidFill>
                  </a:rPr>
                  <a:t>О</a:t>
                </a:r>
                <a:endParaRPr kumimoji="0" lang="ru-RU" sz="1800" b="1" i="1" u="none" strike="noStrike" cap="none" normalizeH="0" baseline="-2500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47" name="Овал 46"/>
            <p:cNvSpPr/>
            <p:nvPr/>
          </p:nvSpPr>
          <p:spPr bwMode="auto">
            <a:xfrm>
              <a:off x="5143504" y="3857628"/>
              <a:ext cx="500066" cy="500066"/>
            </a:xfrm>
            <a:prstGeom prst="ellipse">
              <a:avLst/>
            </a:prstGeom>
            <a:solidFill>
              <a:schemeClr val="accent5">
                <a:lumMod val="1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8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С</a:t>
              </a:r>
              <a:endPara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50" name="Штриховая стрелка вправо 49"/>
          <p:cNvSpPr/>
          <p:nvPr/>
        </p:nvSpPr>
        <p:spPr bwMode="auto">
          <a:xfrm rot="13823809" flipV="1">
            <a:off x="2378749" y="4097387"/>
            <a:ext cx="1183029" cy="797449"/>
          </a:xfrm>
          <a:prstGeom prst="stripedRightArrow">
            <a:avLst/>
          </a:prstGeom>
          <a:solidFill>
            <a:srgbClr val="FF0000">
              <a:alpha val="6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solidFill>
                  <a:schemeClr val="bg1"/>
                </a:solidFill>
              </a:rPr>
              <a:t>   </a:t>
            </a:r>
            <a:r>
              <a:rPr lang="en-US" sz="2400" b="1" dirty="0" smtClean="0">
                <a:solidFill>
                  <a:schemeClr val="bg1"/>
                </a:solidFill>
              </a:rPr>
              <a:t>Q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51" name="Прямоугольник 50"/>
          <p:cNvSpPr/>
          <p:nvPr/>
        </p:nvSpPr>
        <p:spPr bwMode="auto">
          <a:xfrm>
            <a:off x="3143240" y="3000372"/>
            <a:ext cx="2857520" cy="714380"/>
          </a:xfrm>
          <a:prstGeom prst="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Arial" charset="0"/>
              </a:rPr>
              <a:t>C+O</a:t>
            </a:r>
            <a:r>
              <a:rPr kumimoji="0" lang="en-US" sz="4000" b="0" i="0" u="none" strike="noStrike" cap="none" normalizeH="0" baseline="-25000" dirty="0" smtClean="0">
                <a:ln>
                  <a:noFill/>
                </a:ln>
                <a:solidFill>
                  <a:srgbClr val="000066"/>
                </a:solidFill>
                <a:effectLst/>
                <a:latin typeface="Arial" charset="0"/>
              </a:rPr>
              <a:t>2</a:t>
            </a:r>
            <a:r>
              <a:rPr kumimoji="0" lang="en-US" sz="4000" b="0" i="0" u="none" strike="noStrike" cap="none" normalizeH="0" dirty="0" smtClean="0">
                <a:ln>
                  <a:noFill/>
                </a:ln>
                <a:solidFill>
                  <a:srgbClr val="000066"/>
                </a:solidFill>
                <a:effectLst/>
                <a:latin typeface="Arial" charset="0"/>
              </a:rPr>
              <a:t>=</a:t>
            </a:r>
            <a:r>
              <a:rPr lang="en-US" sz="4000" dirty="0" smtClean="0">
                <a:solidFill>
                  <a:srgbClr val="000066"/>
                </a:solidFill>
              </a:rPr>
              <a:t>CO</a:t>
            </a:r>
            <a:r>
              <a:rPr lang="en-US" sz="4000" baseline="-25000" dirty="0" smtClean="0">
                <a:solidFill>
                  <a:srgbClr val="000066"/>
                </a:solidFill>
              </a:rPr>
              <a:t>2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15607E-6 C -0.00209 -0.02451 -0.00226 -0.0696 -0.02466 -0.07931 C -0.03716 -0.07376 -0.03299 -0.07861 -0.03872 -0.06775 C -0.04497 -0.04185 -0.03872 -0.07052 -0.03872 -0.00463 C -0.03872 0.00139 -0.03768 0.02127 -0.04393 0.02821 C -0.0474 0.03191 -0.05539 0.03561 -0.05973 0.03746 C -0.06945 0.03422 -0.07101 0.02821 -0.079 0.02104 C -0.08351 0.00324 -0.0915 0.00208 -0.10174 -0.00694 C -0.10712 -0.01179 -0.11198 -0.0185 -0.11754 -0.02335 C -0.12101 -0.02174 -0.12466 -0.02035 -0.12813 -0.01873 C -0.12987 -0.01804 -0.13334 -0.01619 -0.13334 -0.01619 C -0.14532 -0.00093 -0.14185 -0.01295 -0.14393 0.02104 C -0.14827 0.01225 -0.15487 0.00578 -0.16146 -1.15607E-6 C -0.16858 -0.01411 -0.17379 -0.02705 -0.17379 -0.04439 " pathEditMode="relative" ptsTypes="fffffffffffffA">
                                      <p:cBhvr>
                                        <p:cTn id="7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85185E-6 C 0.00486 -0.00301 0.00938 -0.00533 0.01458 -0.00648 C 0.02049 -0.01088 0.02396 -0.0132 0.03073 -0.01459 C 0.03351 -0.01528 0.03924 -0.0169 0.03924 -0.01667 C 0.0434 -0.02315 0.0467 -0.02593 0.05278 -0.02871 C 0.05764 -0.03773 0.06215 -0.0382 0.06945 -0.04375 C 0.07292 -0.0463 0.07604 -0.0507 0.07882 -0.0544 C 0.07847 -0.06158 0.08004 -0.06921 0.07778 -0.07546 C 0.07587 -0.08079 0.06979 -0.08033 0.0658 -0.08264 C 0.05035 -0.0919 0.0382 -0.09792 0.02136 -0.10347 C 0.01441 -0.10741 0.00261 -0.11227 -0.00399 -0.11759 C -0.00538 -0.11852 -0.00625 -0.1206 -0.00781 -0.12176 C -0.01024 -0.12361 -0.0158 -0.12639 -0.0158 -0.12616 C -0.02066 -0.1338 -0.025 -0.1375 -0.02656 -0.14722 C -0.02517 -0.15463 -0.0243 -0.1625 -0.02205 -0.16898 C -0.02118 -0.17153 -0.01927 -0.17269 -0.01736 -0.17361 C -0.00955 -0.17824 -1.38889E-6 -0.18264 0.00868 -0.1838 C 0.01702 -0.18912 0.02708 -0.19051 0.03594 -0.19375 C 0.04393 -0.19607 0.05087 -0.19954 0.05903 -0.2007 C 0.06667 -0.20556 0.0757 -0.20602 0.08368 -0.21088 C 0.08455 -0.2125 0.08646 -0.21366 0.08681 -0.21551 C 0.08785 -0.225 0.08854 -0.23426 0.08768 -0.24329 C 0.0875 -0.24676 0.07969 -0.24954 0.07847 -0.25023 C 0.06893 -0.25533 0.06198 -0.25972 0.05174 -0.26273 C 0.04236 -0.26898 0.0474 -0.26574 0.03698 -0.27199 C 0.03577 -0.27292 0.03299 -0.27454 0.03299 -0.27431 C 0.03073 -0.27801 0.02761 -0.28033 0.02552 -0.28426 C 0.02344 -0.2875 0.02309 -0.29213 0.02083 -0.29537 C 0.01962 -0.29746 0.0184 -0.29931 0.01719 -0.30139 C 0.01615 -0.30648 0.01528 -0.31181 0.01441 -0.31736 C 0.01389 -0.31898 0.01337 -0.32269 0.01337 -0.32246 C 0.01736 -0.34931 0.01302 -0.33935 0.02518 -0.34722 C 0.03021 -0.35463 0.03368 -0.35209 0.04115 -0.35347 C 0.04809 -0.35787 0.04393 -0.35602 0.05417 -0.35834 C 0.05556 -0.3588 0.05851 -0.35972 0.05851 -0.35949 C 0.06285 -0.37709 0.06788 -0.40116 0.06059 -0.41875 C 0.05747 -0.42616 0.05208 -0.42894 0.0467 -0.43472 C 0.04531 -0.43588 0.04271 -0.43889 0.04271 -0.43866 C 0.04063 -0.45185 0.04063 -0.44584 0.04149 -0.45625 " pathEditMode="relative" rAng="388437" ptsTypes="ffffffffffffffffffffffffffffffffffffffA">
                                      <p:cBhvr>
                                        <p:cTn id="8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00" y="-22600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000"/>
                            </p:stCondLst>
                            <p:childTnLst>
                              <p:par>
                                <p:cTn id="9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-7.03704E-6 C -0.00504 0.00439 -0.01094 0.00856 -0.01667 0.0111 C -0.02067 0.02684 -0.02206 0.02823 -0.01806 0.04999 C -0.01771 0.05184 -0.01528 0.05092 -0.0139 0.05184 C -0.00157 0.06018 -0.0231 0.05416 0.00695 0.0574 C 0.00886 0.05856 0.01094 0.05948 0.0125 0.0611 C 0.01563 0.06434 0.02084 0.07221 0.02084 0.07221 C 0.0217 0.07592 0.02275 0.07962 0.02361 0.08333 C 0.02882 0.10439 0.00816 0.10439 -5E-6 0.10555 C -0.00712 0.1118 -0.0198 0.12059 -0.02778 0.12407 C -0.02987 0.128 -0.03265 0.13124 -0.03473 0.13518 C -0.0356 0.1368 -0.03542 0.13911 -0.03612 0.14073 C -0.03768 0.14467 -0.04167 0.15184 -0.04167 0.15184 C -0.04584 0.18495 -0.04792 0.19027 -0.04306 0.23888 C -0.04289 0.24143 -0.03942 0.24004 -0.03751 0.24073 C -0.02969 0.24397 -0.02379 0.24629 -0.01528 0.24629 " pathEditMode="relative" ptsTypes="fffffffffffffffA">
                                      <p:cBhvr>
                                        <p:cTn id="9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000"/>
                            </p:stCondLst>
                            <p:childTnLst>
                              <p:par>
                                <p:cTn id="9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000"/>
                            </p:stCondLst>
                            <p:childTnLst>
                              <p:par>
                                <p:cTn id="9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6000"/>
                            </p:stCondLst>
                            <p:childTnLst>
                              <p:par>
                                <p:cTn id="10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.02245 C -0.00625 0.01782 -0.01041 0.01226 -0.01718 0.00856 C -0.01823 0.00717 -0.01909 0.00578 -0.02066 0.00463 C -0.02153 0.00347 -0.02361 0.0037 -0.02448 0.00231 C -0.03212 -0.00649 -0.03611 -0.01875 -0.0401 -0.02987 C -0.0401 -0.04676 -0.0401 -0.06204 -0.02534 -0.07084 C -0.02048 -0.08334 -0.01284 -0.09237 -0.00659 -0.10255 C -0.00399 -0.10695 0.00347 -0.11297 0.00347 -0.11274 C 0.00452 -0.11945 0.00573 -0.12246 0.0099 -0.12709 C 0.01268 -0.13588 0.01719 -0.14237 0.02466 -0.1463 C 0.02309 -0.17825 0.02222 -0.15463 0.02587 -0.17223 C 0.02622 -0.17547 0.02743 -0.18218 0.02743 -0.18195 C 0.02448 -0.20139 0.02431 -0.22848 0.01146 -0.24422 C 0.00799 -0.25417 0.01059 -0.24908 0.00278 -0.2588 L 0.00278 -0.25857 C -0.00156 -0.26852 -0.00486 -0.28172 -0.01076 -0.28959 C -0.01215 -0.29329 -0.01441 -0.2963 -0.01475 -0.29908 C -0.01632 -0.31158 -0.01857 -0.32269 -0.01632 -0.33496 C -0.01493 -0.34213 -0.01302 -0.34537 -0.01284 -0.35325 C -0.01267 -0.36968 -0.01718 -0.36528 -0.00937 -0.36968 C -0.0059 -0.37547 -0.0033 -0.38056 -2.5E-6 -0.38658 C 0.00434 -0.39375 0.01198 -0.39653 0.01615 -0.40371 C 0.01771 -0.40811 0.01997 -0.41088 0.02188 -0.41459 C 0.02361 -0.41875 0.02622 -0.42593 0.02622 -0.4257 C 0.02657 -0.43241 0.03282 -0.43982 0.03229 -0.4426 C 0.03177 -0.45718 0.02934 -0.47037 0.02709 -0.48357 " pathEditMode="relative" rAng="-546010" ptsTypes="fffffffffffffFfffffffffffA">
                                      <p:cBhvr>
                                        <p:cTn id="10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-25000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44" grpId="0" animBg="1"/>
      <p:bldP spid="50" grpId="0" animBg="1"/>
      <p:bldP spid="50" grpId="1" animBg="1"/>
      <p:bldP spid="5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Горіння речовини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1428728" y="1928802"/>
            <a:ext cx="6072230" cy="450059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5" name="Прямоугольник 44"/>
          <p:cNvSpPr/>
          <p:nvPr/>
        </p:nvSpPr>
        <p:spPr bwMode="auto">
          <a:xfrm>
            <a:off x="1785918" y="4857760"/>
            <a:ext cx="5357850" cy="1143008"/>
          </a:xfrm>
          <a:prstGeom prst="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uk-UA" sz="2400" dirty="0" smtClean="0">
                <a:solidFill>
                  <a:srgbClr val="00B0F0"/>
                </a:solidFill>
              </a:rPr>
              <a:t>Горіння метану (</a:t>
            </a:r>
            <a:r>
              <a:rPr lang="uk-UA" sz="2400" dirty="0" err="1" smtClean="0">
                <a:solidFill>
                  <a:srgbClr val="00B0F0"/>
                </a:solidFill>
              </a:rPr>
              <a:t>природнього</a:t>
            </a:r>
            <a:r>
              <a:rPr lang="uk-UA" sz="2400" dirty="0" smtClean="0">
                <a:solidFill>
                  <a:srgbClr val="00B0F0"/>
                </a:solidFill>
              </a:rPr>
              <a:t> газу)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charset="0"/>
            </a:endParaRPr>
          </a:p>
          <a:p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Arial" charset="0"/>
              </a:rPr>
              <a:t>CH</a:t>
            </a:r>
            <a:r>
              <a:rPr kumimoji="0" lang="en-US" sz="4000" b="0" i="0" u="none" strike="noStrike" cap="none" normalizeH="0" baseline="-25000" dirty="0" smtClean="0">
                <a:ln>
                  <a:noFill/>
                </a:ln>
                <a:solidFill>
                  <a:srgbClr val="000066"/>
                </a:solidFill>
                <a:effectLst/>
                <a:latin typeface="Arial" charset="0"/>
              </a:rPr>
              <a:t>4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Arial" charset="0"/>
              </a:rPr>
              <a:t>+2O</a:t>
            </a:r>
            <a:r>
              <a:rPr kumimoji="0" lang="en-US" sz="4000" b="0" i="0" u="none" strike="noStrike" cap="none" normalizeH="0" baseline="-25000" dirty="0" smtClean="0">
                <a:ln>
                  <a:noFill/>
                </a:ln>
                <a:solidFill>
                  <a:srgbClr val="000066"/>
                </a:solidFill>
                <a:effectLst/>
                <a:latin typeface="Arial" charset="0"/>
              </a:rPr>
              <a:t>2</a:t>
            </a:r>
            <a:r>
              <a:rPr kumimoji="0" lang="en-US" sz="4000" b="0" i="0" u="none" strike="noStrike" cap="none" normalizeH="0" dirty="0" smtClean="0">
                <a:ln>
                  <a:noFill/>
                </a:ln>
                <a:solidFill>
                  <a:srgbClr val="000066"/>
                </a:solidFill>
                <a:effectLst/>
                <a:latin typeface="Arial" charset="0"/>
              </a:rPr>
              <a:t>=</a:t>
            </a:r>
            <a:r>
              <a:rPr lang="en-US" sz="4000" dirty="0" smtClean="0">
                <a:solidFill>
                  <a:srgbClr val="000066"/>
                </a:solidFill>
              </a:rPr>
              <a:t>CO</a:t>
            </a:r>
            <a:r>
              <a:rPr lang="en-US" sz="4000" baseline="-25000" dirty="0" smtClean="0">
                <a:solidFill>
                  <a:srgbClr val="000066"/>
                </a:solidFill>
              </a:rPr>
              <a:t>2</a:t>
            </a:r>
            <a:r>
              <a:rPr lang="en-US" sz="4000" dirty="0" smtClean="0">
                <a:solidFill>
                  <a:srgbClr val="000066"/>
                </a:solidFill>
              </a:rPr>
              <a:t>+2H</a:t>
            </a:r>
            <a:r>
              <a:rPr lang="en-US" sz="4000" baseline="-25000" dirty="0" smtClean="0">
                <a:solidFill>
                  <a:srgbClr val="000066"/>
                </a:solidFill>
              </a:rPr>
              <a:t>2</a:t>
            </a:r>
            <a:r>
              <a:rPr lang="en-US" sz="4000" dirty="0" smtClean="0">
                <a:solidFill>
                  <a:srgbClr val="000066"/>
                </a:solidFill>
              </a:rPr>
              <a:t>O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</a:endParaRPr>
          </a:p>
        </p:txBody>
      </p:sp>
      <p:pic>
        <p:nvPicPr>
          <p:cNvPr id="1026" name="Picture 2" descr="http://www.vsemisto.info/images/stories/news/ga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2143116"/>
            <a:ext cx="3143272" cy="235745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Види палива</a:t>
            </a:r>
            <a:endParaRPr lang="ru-RU" dirty="0"/>
          </a:p>
        </p:txBody>
      </p:sp>
      <p:pic>
        <p:nvPicPr>
          <p:cNvPr id="3073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r="48419"/>
          <a:stretch>
            <a:fillRect/>
          </a:stretch>
        </p:blipFill>
        <p:spPr bwMode="auto">
          <a:xfrm>
            <a:off x="357155" y="2695342"/>
            <a:ext cx="4572035" cy="2003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 l="51261" t="44192" r="2215"/>
          <a:stretch>
            <a:fillRect/>
          </a:stretch>
        </p:blipFill>
        <p:spPr bwMode="auto">
          <a:xfrm>
            <a:off x="357155" y="4695606"/>
            <a:ext cx="4572033" cy="1233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https://encrypted-tbn1.gstatic.com/images?q=tbn:ANd9GcTlGFM7dXT_UASCdLICoQp1S9VdAZeuVQF8czuvk9JqVxYJY5Y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1428736"/>
            <a:ext cx="2466975" cy="1847851"/>
          </a:xfrm>
          <a:prstGeom prst="rect">
            <a:avLst/>
          </a:prstGeom>
          <a:noFill/>
        </p:spPr>
      </p:pic>
      <p:sp>
        <p:nvSpPr>
          <p:cNvPr id="3078" name="AutoShape 6" descr="data:image/jpeg;base64,/9j/4AAQSkZJRgABAQAAAQABAAD/2wCEAAkGBhQSERQUExQVFRUVFxUWFRgXGBUUFxcXFRQVFBQXFRcXHCYeFxojGhUVHy8gIycpLCwsFR4xNTAqNSYrLCkBCQoKDgwOFA8PFCkcHBwpKSkpKSkpKSkpKSkpKSkpKSkpKSkpKSkpKSkpKSkpKSkpKSkpKSkpKSkpKSkpKSkpKf/AABEIAKMA9QMBIgACEQEDEQH/xAAcAAABBQEBAQAAAAAAAAAAAAAEAAIDBQYHAQj/xAA5EAABAwMBBgQFAwMEAgMAAAABAAIRAwQhMQUSQVFhcQYigZETobHB8DJC0QcUYlKC4fEVMyMkcv/EABkBAAMBAQEAAAAAAAAAAAAAAAABAgMEBf/EACERAQEAAwACAwEBAQEAAAAAAAABAgMREiETMVFBMiIE/9oADAMBAAIRAxEAPwDmACJpAALwUCENXud3C0Sl+JlWNmwDVUtO6Eo9l7CQGbRsmvGFV/G3DuyiH3mDCpqwLnJGsal3jmq9lUyUZsq3kne0CH2o3dfhAGWl40mHIpzB+04/NFQ5U1u98gNBJOgEkk9ANUAbUp8VE4ThaXZPge6rxvNFJvN+vo0Z91udheAqVCHEb7/9TuHYcFF2TFrjqyyYPYfgOrUG+8FjIkDRzvfTuVabG3KFWGsDcGT+49ycldNNoIj0XPfGOyzTqB7eOR0PELK7Lk6cdMxaujtGeP0Ujs5Oe+fZYax25u/qV7ZbaaeKhcsXbKAU1M7pVWb8Jj9pgJHVxSvgXPE6H7BE0q+iwdlt4GvVzxH0j7LQW+1JEylxHk0zXhMe2UFb15CnZXkwpvpXDa1oCPwKvq7PjVoI+avqTZCkdbhLo4yV54ao1m+amwg9ACPUZWA8TeBDQBqUpdTGo1c3+W/NdZurYsO83TiFE4Ne3vwhXjsuKMtcycMgbqgFXK1XjTwmaM1aQ8ky5uu51H+KyLQuzHKZTriyxuN5U9bzN6r2yJGFE1yMpw4dQmSOtcwYSQVUElJMLGpe4yq278wlXZLHtiEE233dQeiRKuk0jVW1hSDnNDtJyvKrG7srSUNkMNFjmOkkA8IOM9kU1Td7MaHDdiOkgI2p4dD2hzQYjJAU4YACDqiqN6Qzd1+RSoZmo0M3hOQo6VFpyV5tOze55I6q98M+CnVi01HQzkP1H+B+YRbz7VjjcryBtn+HnXB3abZ4E6NHc/wugeF/BFK2Exv1Dq8jTo0ftCvtm7MZSaGtaA0CAArBldrdIlc+Wfk7deiY+68p2+6mvuQCgb6/O8PNE8PVV9xfganCytdPOLK/uXOA3SB6qk8RNFRkHXhPOD/C8rbbYGnzAdZWR274sE7rPMZmeA/lGMtZ55yIXUwMRpKHcC3IJCgZtprv1YPNBbSvg4hoJg8YIXRJ+uS5T9Fv8Rlmhk9EO/xI6pqd3t/KDZRiQMHp3TXW0nh1zCvwjL5KKoXMO3gr7Z+2dM6cFlHU3MidD7o/ZzcE/mEriqZOpbFvd9kz0VoypB0WG8NXDwOYWwtqhxPFYZR0430vbYqwYAQqq3qaCFZW7zCz4fUVxRVI4FjiOC1BbIVTf2sykaqr0A4Z/JXMvGXg/wCETVpDyH9QH7TzA/0rpklphMuqAe0giQRkcwnhncaWeEzjgrnEL2hdkFWPifZZoV3t4atPNp0KqqQXfL328/nPSSo8kyElOx/RJMPLeqWnVHXW1d5gaRpx5+iqPgvYUWbcvGMFIkf9yCCi9ibX+GSCcfJBjZjh1XjLaHZCDaQ3m/JCYy7chm3IDQGr0OjKQXNowRvHLpOug9OK0/hzaADY4jVY/ZVzLS3iCT6FT/GLTLTB/NVjn79OvVzGddJftHGqG/8AKhoElYQ7brR5YPaVW7R2tXDZMMnQnVYzXa6bukbLaHiKmxzjO88YgZInSeSzF/tSrVODA9/XkgbUF070nGT1+6mp0oJycd10TXI4st+Vp1s4N/U01D/k7y+wQ+0Kgf5gxoIEQJAPH87og04EYHXr1XjqarxjO51X2d0COThgjT2PurC52aC0Fscy0kDB64kfdCXNnvEOHlcOIP1HFMF4+nG9G7pI07dFSemVdnb5BpkyOBGD2IOOyiuLN1MhxaWiRMHeA5HeGg7q0s7hrnlzeGQQe+vM51XtS9PMyckRniMEcI6Jko76qYZneiY1nJmHTxklHbFMt9UFtVjfKWYnUDSdNOGin2DWh5B7/I/wlV4/ba7E8o9VrbOoCsrs1+vZXNvU5LmydOLTU6iOtqyoqVSWhWVrVEYUNF3SMqGvTUVrcIo5CXExR3tpOir90rRV6Srbm25KGkYzxD4fZcNIOHAEB3KefMSub7Q2M+i4hzSI9QesrtlS3nugL/ZodgiQeBEq8NtxZ56vL6cjoW+ElubvwlSLiRvM6A4+mF4umf8Aoxc10ZMW5gOuqE3CHwCmPc9wmF5RpOa7eK1YjmvLSCvbt4cZAXtNwMklQ1q7eBQDq9ABoIXtqXPw3J90ILskbsGEfsm3eXncaSNTGAI0kpX0qe68qbKrjzASOYPNDu2hWpEh4MDWRPzWmhwNP4oLS3UjIMZ9OA9VH4jNN9Ix+omB1h2T26rPva28eRna+3akbrXADoMhV1SsXZJJ7okWJc527wnJIHYd0242W8SeWuQtORlcrRVpeQJ3j1CNp7Wbo70xkLOUHw4E5HGICJfcNjG9PIwY5Z4ppaW2qNdxn6+qnFvxEgdP+ff0WapbTcAIj1A+oRlPbdWP0tz1dmNBEnHGeiOBeVyN+dAQIAjH591W32pa4mMaxp0UVxtJ7vMXNbjIDRGATI58vZD2Li8Oe8ycBumgOcac+WiAnsdlho3pMk4OkcgPwqWts0zLqjj24d+iKoU8AajUxwnQSh9o3Qa3npPXSAO+vogKg03VKhBJMTn6JlF25UB5GD80ZYOIDjiXa/XH5xQd3S48wgNrsa6+n0V/bVNVz7Y9/iOI+Y0la3Z20AY6gLnyjpxrT2dziFZW1xhUFKpBBVjSes62+1zbXUcVY290s9b1vdWdCskFqXyoCyUxlZP+IopwBcUIMhRvozHqrHclMfR5clFjSVSus/yElZ1KWUklccJrjdUVSmTBPshhtRriCSpn3gOhXqvIeXNlIkYVSKJD933VzWvAAFXuBLt7RICzugQtj4TtR8KS2SRIiJPTmsK128VufClX/wCINM4x6DX5LPZ9NtP+lxW2U7cmnDXGAWuMt545ELI7asg2oMQSJdrGBwH2wug03uBgO3pPIAtkGeOZiOYWX8VVt17akSHAseP/ANfpPoY91lhfbo2Y9xVFnuAHymW5EafNDVt7f/QQDmIJwfn/ANIildNa3nPbjGo5oqnV8ug6aY4ei6HEyW2Nm/Cd3z75CHoUdCfzKutukVGEt/b8hJmOyrbSr5QDB3omeiYTUKLdahIEYAEyeRMiBPEZ5KSi2ZImGwOGDGTEaYhR16naefTECEfs+iC13mBONCAeZgccBMgVUYcOmEXscNewNH6gRI01J808pT6loW65A/TOOuvL+FUttzUfxbJOOMfZAbO5aG7rKep1yDn9xxw0EdDpOMttj/3OaNGHdnm7ifdE293UoDBBBiN4bxETAB1jJVcx0kkmTJnuSlwxFAHQcfz6/RNuXjcPEn3lEUqB/VIHryHJR1gDBByT+aJhXUKpa4EahaTZV8IgH0QFai2Mj+UOW7kOZJ0kfnEKcp2Kxy46DZXUt1VtQuFi9j7QkSDPP/lX9reZhc2WLrxy6u2V8o+jclUzH8VYW5Uq4sxcEIilUMygKT0TRJxKzqosablIwKGmiGJH1BUpykiCEkeJ+T5aNkIlSW1vGVE+vGE63rECCvReYIuKsQU6rdlzcIesQ4Qoaj4EBMk1rcwFofDV2979xrtwktcD2gEeqzdtbcSj7G7+FUa/kRPbj8lOU7FY3ljtdkAKcE6jBAH+2BoeUcVm9v7OG4WYLnAiOOZIx0j5KysNoNc1o3sOA9Ud/wCA3qgfkxprEdea5e8ejZ5RyloDXERGSIOoPEdMoylV3TH4FaeOdkijVFZmcj4jR+cRKra1xjenyu/SdccM/mi6MMvKdcGzDxqN9MYlozM9Rmfks3UZ8Oo5pzGnLOi0VVznNJaQDumJxpyWdfavOSCZyfuOcq2Z5+a9o3BaQQSO3t91LYWQqYL92QdQTB4IeqACQDoY75KZrX4wqNzPPhwMFxHEyRHde20gSABPv7oGzqbvyxz9FcW1IEZ6dgD9+nUJBDSp7zgXQBwB64+6Br0t0y0eXiNfZXFK3lwPWIPYKGs0OkHXJ0iZOB9/QoAE3TSJO9IxGkcs5KhoAuM/kaJ13RhpB6/LEhTWkRP506phIcjzdYj80UgEN3S0Tvb059vZR1SA3UDkDjuUyttDe3QBp6yZmTjTTGe6A9oVyx+80YOo7rRWd0HCQVnLYy6DnPD8wj6NMsMhY5xvrrZ2leW4VnaVJWU2XfeYcOa0tuwb0g4K58o6sfa6oFE0n5QdFsDVPo1YUK4tWvT2VkC2rle76CFmp1SQUlJV0nzzQtBMI6tZt3cKtZWghGOuRC73mg92VDUaQZ1T6lSD0ThXEICajWBC8FPeQlFm85WlGjuhBtj4EvGx8N+XM/Sf8dR7SR6LpNreAtjK4nsm9+FWY7rHutvtHb7g3dZjmQufZj7dmnZ/zw3xVfNquNKnukk+dxmBmIxqevBZGjR3GuDmabwzJE4gjgRPH3wrHZF61m/vAkgkgzEnJE9pBI4woqrqlSqS0iXNJBlrAYwQZxmBryW2GMkc2zPytAWo3nku8242c8SCDHz+SZVrBxOPLJgawCmSRIDgBkcjBM6HsmU2/ZWzIMOSJ16ntCrrijHaYWiFMgCD0/j+PZVG1m7riI445JGbbN8zR1b9VeXFIkmD5WnoJxx5n7Kl2c8bzSTABGqsbm9BdDXAAjmIJkzPLskElO5JaWjMmeE4/wAuWmOiTgcOxiJI6cShqNzBPIjh+YXpqPfLW4bxP2PVAeV6jXGMHEfb6IVtTdJaRJ4HTEYn2ChNES6Z8pjX8/Cmg6mJ1icx/KYPPm46nnnpk8JOPVObTgwNdPVMDQfv90bbMwMaTLoOeMf9JA6k3diNJBJ7R7K7uNp0X5ax/eAPlOVm7+poOeT74+6L2a+ZA7j0U2dVLxeWG6Xa+i1VjbQMExwWEA3PMDkZ/Oi2exdrtcIJ4CVz7Jx2acu+l9SBjmpmUio7etyRlOuFh10WBw1x+Slp41leVKsHuoqlbmmzqQVAOJSVfVvQCknwccOuKcTCHpAzlTGuCYT8L0HmEG4UdSiFKvHFADUvK5WX91iFX1KUpjapbqkYuo8zPLI9FrKVzvsBGSRwys7sa1Feq1kwDknkB911TY+zKdNga1ukY+iz2ZcbasbXN7jea6cjhnH1XtF5fOmh9OwXVrvY9KqyHsEHtieRWH2x4MdRJfQlzRqw6/7Sljs/V7NN+4zpOY/75a+inADYOXfyoajnOk5x79oKjq1yW7umk9eg5Lbrm4Nftb/ARnU+2VXXdT4mTDfQiVFUqEGJHX/jsk5hbIMEzHbnokEYok6HTvhS/wBo7gQeaY6oe0R8k5p7/X6ICWxaS7MjOdcEHOVfVG7jQBiQOpzGZVPs2zuSSadJ7p1MQPd2FeDYV3UAD2tbrq77AFTcpP6rxt+ozt1x6uJPXJUdNuAec+nL7rW0/wCnFR7QTVA7NJHvOV5U/pvWAhj2u4+YFv8AKXyY/qvjy/FBSpYPKegHqEdbWznkNY0kk/tGgOS7oArq2/p1cxBNMZnUn7K7oeCntZuQ3gXGXS4jOT9tFGWyLx1W1j9p+FHhxc3zZ9Sq+nQc126WkGCCI/hdRt9j1SfMB8wf+VaW+zAMlueaym2xt8Ermtrsqq4wxriDqd0gER1Wi2R4drNZJDWmcNPICP1Dj6LcUrIclL/afnBRnsuU4216Zhe9Yypfmj/7Bud43T2doVIfEVOM7vuFpbzZjXtLXNDmnUGCD3B1XIvG/gj+1Jq0hNEmCDk0ySYnGW9eHslhjLfdVtyuM7I01/4soRmowdjJ+SqX+LqBGarvRr/rC5+WFNPZdM1RxXfa3x8SWp1qO9nfwkuffE6JKvin6n5ckO4ZRdvbuOSlRZJRwEBaSMQNZ26vaTSRlRXLCSp6JjCZHbqZUpSFKV5vICCzuXUage3UfQ4IXSth+JW1mDzEOGknIPI9FzS4cEVZ1C0hzTBH5nmoyx6vHPxdosNpCoM6jB9OSsKrmgZ0xwnUgcO65t4e2yXPzroV0a2ol4bOmqwynHdhn2MveeFf7k7wb8J3F2u9GkgfVYrbmwqlrUAfEGd13CeUc120saOYjhw/7Wa8UbDN4zdbDYIILunQcwSlM7KnPXMp3+uUMpgATn1jGM/nJNAkwBrwGeJgDiZlaDafgq5pCYFQf4GTy/ScwqbZtRzKk5a5sxIhzeZAIwfmt/KOTwveURY+Hq1V5YW7oafMSMiBpu88rZbM8HU6IDt0OdjLjOvIRj2T/Dllus0Jc7Md8yT6rX2mzyO+pPFZZZWt8cJA1KxJbhp05wR2hTUbMvwcAcTnQ89ZVxQoYzqpGMmY4alZtvQOjaBoEdU/cHFF/D6JGijg6hazknmmCpRTxzTxRS4fQYtc4JRDbcomnSCeSFPFeQdlGCpCFIBKgrkkwMJcPyQ1SToPmqy/s98EOaHNcCHNMFpB1CtXUyOqifvHBRweTke3P6d1W7zreHskkMmHt6ScO+qxtzbGm4te0scP2uBafYr6DqWuZb9kHtHZdKu3dr0muHUTHY6j0W+O2/1zZ6Zfp8+khJdP2n/Sm2c6aVV1Mf6TDx6FzgR80lt8kY/FXNbfAU5OEGLgAJ7rsEYWjF48ocVoKkbQkSUxjQNdUA/4icxsqIPBKIZhARm2XprbuFK4qGpGqAtPDtx/9lnIyPuPuu37NqjdC4HbO3XBw4EFdf8ADm1g+kwzqB6LDZHTpy/jT/C3im1rI5g4Pp7cuSht7oSjDWxCxdHQTLAtkgmXQMmWiJyB6oa68MUannqtDiBgnU8s/ZXbagKguKk49kHyKy1sN0yMCI7cgrq1puIzCZQoouiyMI6SQtn7qf4WOCjZhTh2OqaUbqURCd8BPkJ+8AhLwW6b8LKlp1+ac/KRhzTXhYiHKI01Nq4ie+Ah3PhE1mZUYpzqnwdCy48E4U3ckSB6BMLp4JgO9h/0lQim4nQep/hWAcmQBoUFQLrMnUNSRTmpILr5hvG4UNAZXiS7XAOIwqyocpJJU4aCpqbykkiCpqh8qhfokkmQqhotT4MunS4bxgER66pJLPP6aYf6bywruxngFbU6h5pJLnrrgtjzClpa+ySSSxtNPZp6r1JIkn7k950SSQkgU0OMJJIoj1rkTTKSSRpOCSSSSg7tUgMrxJUVR1jkBNdqkkmUIjVMc1JJB0Fd1SCIKSSSuMq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0" name="AutoShape 8" descr="data:image/jpeg;base64,/9j/4AAQSkZJRgABAQAAAQABAAD/2wCEAAkGBhQSERQUExQVFRUVFxUWFRgXGBUUFxcXFRQVFBQXFRcXHCYeFxojGhUVHy8gIycpLCwsFR4xNTAqNSYrLCkBCQoKDgwOFA8PFCkcHBwpKSkpKSkpKSkpKSkpKSkpKSkpKSkpKSkpKSkpKSkpKSkpKSkpKSkpKSkpKSkpKSkpKf/AABEIAKMA9QMBIgACEQEDEQH/xAAcAAABBQEBAQAAAAAAAAAAAAAEAAIDBQYHAQj/xAA5EAABAwMBBgQFAwMEAgMAAAABAAIRAwQhMQUSQVFhcQYigZETobHB8DJC0QcUYlKC4fEVMyMkcv/EABkBAAMBAQEAAAAAAAAAAAAAAAABAgMEBf/EACERAQEAAwACAwEBAQEAAAAAAAABAgMREiETMVFBMiIE/9oADAMBAAIRAxEAPwDmACJpAALwUCENXud3C0Sl+JlWNmwDVUtO6Eo9l7CQGbRsmvGFV/G3DuyiH3mDCpqwLnJGsal3jmq9lUyUZsq3kne0CH2o3dfhAGWl40mHIpzB+04/NFQ5U1u98gNBJOgEkk9ANUAbUp8VE4ThaXZPge6rxvNFJvN+vo0Z91udheAqVCHEb7/9TuHYcFF2TFrjqyyYPYfgOrUG+8FjIkDRzvfTuVabG3KFWGsDcGT+49ycldNNoIj0XPfGOyzTqB7eOR0PELK7Lk6cdMxaujtGeP0Ujs5Oe+fZYax25u/qV7ZbaaeKhcsXbKAU1M7pVWb8Jj9pgJHVxSvgXPE6H7BE0q+iwdlt4GvVzxH0j7LQW+1JEylxHk0zXhMe2UFb15CnZXkwpvpXDa1oCPwKvq7PjVoI+avqTZCkdbhLo4yV54ao1m+amwg9ACPUZWA8TeBDQBqUpdTGo1c3+W/NdZurYsO83TiFE4Ne3vwhXjsuKMtcycMgbqgFXK1XjTwmaM1aQ8ky5uu51H+KyLQuzHKZTriyxuN5U9bzN6r2yJGFE1yMpw4dQmSOtcwYSQVUElJMLGpe4yq278wlXZLHtiEE233dQeiRKuk0jVW1hSDnNDtJyvKrG7srSUNkMNFjmOkkA8IOM9kU1Td7MaHDdiOkgI2p4dD2hzQYjJAU4YACDqiqN6Qzd1+RSoZmo0M3hOQo6VFpyV5tOze55I6q98M+CnVi01HQzkP1H+B+YRbz7VjjcryBtn+HnXB3abZ4E6NHc/wugeF/BFK2Exv1Dq8jTo0ftCvtm7MZSaGtaA0CAArBldrdIlc+Wfk7deiY+68p2+6mvuQCgb6/O8PNE8PVV9xfganCytdPOLK/uXOA3SB6qk8RNFRkHXhPOD/C8rbbYGnzAdZWR274sE7rPMZmeA/lGMtZ55yIXUwMRpKHcC3IJCgZtprv1YPNBbSvg4hoJg8YIXRJ+uS5T9Fv8Rlmhk9EO/xI6pqd3t/KDZRiQMHp3TXW0nh1zCvwjL5KKoXMO3gr7Z+2dM6cFlHU3MidD7o/ZzcE/mEriqZOpbFvd9kz0VoypB0WG8NXDwOYWwtqhxPFYZR0430vbYqwYAQqq3qaCFZW7zCz4fUVxRVI4FjiOC1BbIVTf2sykaqr0A4Z/JXMvGXg/wCETVpDyH9QH7TzA/0rpklphMuqAe0giQRkcwnhncaWeEzjgrnEL2hdkFWPifZZoV3t4atPNp0KqqQXfL328/nPSSo8kyElOx/RJMPLeqWnVHXW1d5gaRpx5+iqPgvYUWbcvGMFIkf9yCCi9ibX+GSCcfJBjZjh1XjLaHZCDaQ3m/JCYy7chm3IDQGr0OjKQXNowRvHLpOug9OK0/hzaADY4jVY/ZVzLS3iCT6FT/GLTLTB/NVjn79OvVzGddJftHGqG/8AKhoElYQ7brR5YPaVW7R2tXDZMMnQnVYzXa6bukbLaHiKmxzjO88YgZInSeSzF/tSrVODA9/XkgbUF070nGT1+6mp0oJycd10TXI4st+Vp1s4N/U01D/k7y+wQ+0Kgf5gxoIEQJAPH87og04EYHXr1XjqarxjO51X2d0COThgjT2PurC52aC0Fscy0kDB64kfdCXNnvEOHlcOIP1HFMF4+nG9G7pI07dFSemVdnb5BpkyOBGD2IOOyiuLN1MhxaWiRMHeA5HeGg7q0s7hrnlzeGQQe+vM51XtS9PMyckRniMEcI6Jko76qYZneiY1nJmHTxklHbFMt9UFtVjfKWYnUDSdNOGin2DWh5B7/I/wlV4/ba7E8o9VrbOoCsrs1+vZXNvU5LmydOLTU6iOtqyoqVSWhWVrVEYUNF3SMqGvTUVrcIo5CXExR3tpOir90rRV6Srbm25KGkYzxD4fZcNIOHAEB3KefMSub7Q2M+i4hzSI9QesrtlS3nugL/ZodgiQeBEq8NtxZ56vL6cjoW+ElubvwlSLiRvM6A4+mF4umf8Aoxc10ZMW5gOuqE3CHwCmPc9wmF5RpOa7eK1YjmvLSCvbt4cZAXtNwMklQ1q7eBQDq9ABoIXtqXPw3J90ILskbsGEfsm3eXncaSNTGAI0kpX0qe68qbKrjzASOYPNDu2hWpEh4MDWRPzWmhwNP4oLS3UjIMZ9OA9VH4jNN9Ix+omB1h2T26rPva28eRna+3akbrXADoMhV1SsXZJJ7okWJc527wnJIHYd0242W8SeWuQtORlcrRVpeQJ3j1CNp7Wbo70xkLOUHw4E5HGICJfcNjG9PIwY5Z4ppaW2qNdxn6+qnFvxEgdP+ff0WapbTcAIj1A+oRlPbdWP0tz1dmNBEnHGeiOBeVyN+dAQIAjH591W32pa4mMaxp0UVxtJ7vMXNbjIDRGATI58vZD2Li8Oe8ycBumgOcac+WiAnsdlho3pMk4OkcgPwqWts0zLqjj24d+iKoU8AajUxwnQSh9o3Qa3npPXSAO+vogKg03VKhBJMTn6JlF25UB5GD80ZYOIDjiXa/XH5xQd3S48wgNrsa6+n0V/bVNVz7Y9/iOI+Y0la3Z20AY6gLnyjpxrT2dziFZW1xhUFKpBBVjSes62+1zbXUcVY290s9b1vdWdCskFqXyoCyUxlZP+IopwBcUIMhRvozHqrHclMfR5clFjSVSus/yElZ1KWUklccJrjdUVSmTBPshhtRriCSpn3gOhXqvIeXNlIkYVSKJD933VzWvAAFXuBLt7RICzugQtj4TtR8KS2SRIiJPTmsK128VufClX/wCINM4x6DX5LPZ9NtP+lxW2U7cmnDXGAWuMt545ELI7asg2oMQSJdrGBwH2wug03uBgO3pPIAtkGeOZiOYWX8VVt17akSHAseP/ANfpPoY91lhfbo2Y9xVFnuAHymW5EafNDVt7f/QQDmIJwfn/ANIildNa3nPbjGo5oqnV8ug6aY4ei6HEyW2Nm/Cd3z75CHoUdCfzKutukVGEt/b8hJmOyrbSr5QDB3omeiYTUKLdahIEYAEyeRMiBPEZ5KSi2ZImGwOGDGTEaYhR16naefTECEfs+iC13mBONCAeZgccBMgVUYcOmEXscNewNH6gRI01J808pT6loW65A/TOOuvL+FUttzUfxbJOOMfZAbO5aG7rKep1yDn9xxw0EdDpOMttj/3OaNGHdnm7ifdE293UoDBBBiN4bxETAB1jJVcx0kkmTJnuSlwxFAHQcfz6/RNuXjcPEn3lEUqB/VIHryHJR1gDBByT+aJhXUKpa4EahaTZV8IgH0QFai2Mj+UOW7kOZJ0kfnEKcp2Kxy46DZXUt1VtQuFi9j7QkSDPP/lX9reZhc2WLrxy6u2V8o+jclUzH8VYW5Uq4sxcEIilUMygKT0TRJxKzqosablIwKGmiGJH1BUpykiCEkeJ+T5aNkIlSW1vGVE+vGE63rECCvReYIuKsQU6rdlzcIesQ4Qoaj4EBMk1rcwFofDV2979xrtwktcD2gEeqzdtbcSj7G7+FUa/kRPbj8lOU7FY3ljtdkAKcE6jBAH+2BoeUcVm9v7OG4WYLnAiOOZIx0j5KysNoNc1o3sOA9Ud/wCA3qgfkxprEdea5e8ejZ5RyloDXERGSIOoPEdMoylV3TH4FaeOdkijVFZmcj4jR+cRKra1xjenyu/SdccM/mi6MMvKdcGzDxqN9MYlozM9Rmfks3UZ8Oo5pzGnLOi0VVznNJaQDumJxpyWdfavOSCZyfuOcq2Z5+a9o3BaQQSO3t91LYWQqYL92QdQTB4IeqACQDoY75KZrX4wqNzPPhwMFxHEyRHde20gSABPv7oGzqbvyxz9FcW1IEZ6dgD9+nUJBDSp7zgXQBwB64+6Br0t0y0eXiNfZXFK3lwPWIPYKGs0OkHXJ0iZOB9/QoAE3TSJO9IxGkcs5KhoAuM/kaJ13RhpB6/LEhTWkRP506phIcjzdYj80UgEN3S0Tvb059vZR1SA3UDkDjuUyttDe3QBp6yZmTjTTGe6A9oVyx+80YOo7rRWd0HCQVnLYy6DnPD8wj6NMsMhY5xvrrZ2leW4VnaVJWU2XfeYcOa0tuwb0g4K58o6sfa6oFE0n5QdFsDVPo1YUK4tWvT2VkC2rle76CFmp1SQUlJV0nzzQtBMI6tZt3cKtZWghGOuRC73mg92VDUaQZ1T6lSD0ThXEICajWBC8FPeQlFm85WlGjuhBtj4EvGx8N+XM/Sf8dR7SR6LpNreAtjK4nsm9+FWY7rHutvtHb7g3dZjmQufZj7dmnZ/zw3xVfNquNKnukk+dxmBmIxqevBZGjR3GuDmabwzJE4gjgRPH3wrHZF61m/vAkgkgzEnJE9pBI4woqrqlSqS0iXNJBlrAYwQZxmBryW2GMkc2zPytAWo3nku8242c8SCDHz+SZVrBxOPLJgawCmSRIDgBkcjBM6HsmU2/ZWzIMOSJ16ntCrrijHaYWiFMgCD0/j+PZVG1m7riI445JGbbN8zR1b9VeXFIkmD5WnoJxx5n7Kl2c8bzSTABGqsbm9BdDXAAjmIJkzPLskElO5JaWjMmeE4/wAuWmOiTgcOxiJI6cShqNzBPIjh+YXpqPfLW4bxP2PVAeV6jXGMHEfb6IVtTdJaRJ4HTEYn2ChNES6Z8pjX8/Cmg6mJ1icx/KYPPm46nnnpk8JOPVObTgwNdPVMDQfv90bbMwMaTLoOeMf9JA6k3diNJBJ7R7K7uNp0X5ax/eAPlOVm7+poOeT74+6L2a+ZA7j0U2dVLxeWG6Xa+i1VjbQMExwWEA3PMDkZ/Oi2exdrtcIJ4CVz7Jx2acu+l9SBjmpmUio7etyRlOuFh10WBw1x+Slp41leVKsHuoqlbmmzqQVAOJSVfVvQCknwccOuKcTCHpAzlTGuCYT8L0HmEG4UdSiFKvHFADUvK5WX91iFX1KUpjapbqkYuo8zPLI9FrKVzvsBGSRwys7sa1Feq1kwDknkB911TY+zKdNga1ukY+iz2ZcbasbXN7jea6cjhnH1XtF5fOmh9OwXVrvY9KqyHsEHtieRWH2x4MdRJfQlzRqw6/7Sljs/V7NN+4zpOY/75a+inADYOXfyoajnOk5x79oKjq1yW7umk9eg5Lbrm4Nftb/ARnU+2VXXdT4mTDfQiVFUqEGJHX/jsk5hbIMEzHbnokEYok6HTvhS/wBo7gQeaY6oe0R8k5p7/X6ICWxaS7MjOdcEHOVfVG7jQBiQOpzGZVPs2zuSSadJ7p1MQPd2FeDYV3UAD2tbrq77AFTcpP6rxt+ozt1x6uJPXJUdNuAec+nL7rW0/wCnFR7QTVA7NJHvOV5U/pvWAhj2u4+YFv8AKXyY/qvjy/FBSpYPKegHqEdbWznkNY0kk/tGgOS7oArq2/p1cxBNMZnUn7K7oeCntZuQ3gXGXS4jOT9tFGWyLx1W1j9p+FHhxc3zZ9Sq+nQc126WkGCCI/hdRt9j1SfMB8wf+VaW+zAMlueaym2xt8Ermtrsqq4wxriDqd0gER1Wi2R4drNZJDWmcNPICP1Dj6LcUrIclL/afnBRnsuU4216Zhe9Yypfmj/7Bud43T2doVIfEVOM7vuFpbzZjXtLXNDmnUGCD3B1XIvG/gj+1Jq0hNEmCDk0ySYnGW9eHslhjLfdVtyuM7I01/4soRmowdjJ+SqX+LqBGarvRr/rC5+WFNPZdM1RxXfa3x8SWp1qO9nfwkuffE6JKvin6n5ckO4ZRdvbuOSlRZJRwEBaSMQNZ26vaTSRlRXLCSp6JjCZHbqZUpSFKV5vICCzuXUage3UfQ4IXSth+JW1mDzEOGknIPI9FzS4cEVZ1C0hzTBH5nmoyx6vHPxdosNpCoM6jB9OSsKrmgZ0xwnUgcO65t4e2yXPzroV0a2ol4bOmqwynHdhn2MveeFf7k7wb8J3F2u9GkgfVYrbmwqlrUAfEGd13CeUc120saOYjhw/7Wa8UbDN4zdbDYIILunQcwSlM7KnPXMp3+uUMpgATn1jGM/nJNAkwBrwGeJgDiZlaDafgq5pCYFQf4GTy/ScwqbZtRzKk5a5sxIhzeZAIwfmt/KOTwveURY+Hq1V5YW7oafMSMiBpu88rZbM8HU6IDt0OdjLjOvIRj2T/Dllus0Jc7Md8yT6rX2mzyO+pPFZZZWt8cJA1KxJbhp05wR2hTUbMvwcAcTnQ89ZVxQoYzqpGMmY4alZtvQOjaBoEdU/cHFF/D6JGijg6hazknmmCpRTxzTxRS4fQYtc4JRDbcomnSCeSFPFeQdlGCpCFIBKgrkkwMJcPyQ1SToPmqy/s98EOaHNcCHNMFpB1CtXUyOqifvHBRweTke3P6d1W7zreHskkMmHt6ScO+qxtzbGm4te0scP2uBafYr6DqWuZb9kHtHZdKu3dr0muHUTHY6j0W+O2/1zZ6Zfp8+khJdP2n/Sm2c6aVV1Mf6TDx6FzgR80lt8kY/FXNbfAU5OEGLgAJ7rsEYWjF48ocVoKkbQkSUxjQNdUA/4icxsqIPBKIZhARm2XprbuFK4qGpGqAtPDtx/9lnIyPuPuu37NqjdC4HbO3XBw4EFdf8ADm1g+kwzqB6LDZHTpy/jT/C3im1rI5g4Pp7cuSht7oSjDWxCxdHQTLAtkgmXQMmWiJyB6oa68MUannqtDiBgnU8s/ZXbagKguKk49kHyKy1sN0yMCI7cgrq1puIzCZQoouiyMI6SQtn7qf4WOCjZhTh2OqaUbqURCd8BPkJ+8AhLwW6b8LKlp1+ac/KRhzTXhYiHKI01Nq4ie+Ah3PhE1mZUYpzqnwdCy48E4U3ckSB6BMLp4JgO9h/0lQim4nQep/hWAcmQBoUFQLrMnUNSRTmpILr5hvG4UNAZXiS7XAOIwqyocpJJU4aCpqbykkiCpqh8qhfokkmQqhotT4MunS4bxgER66pJLPP6aYf6bywruxngFbU6h5pJLnrrgtjzClpa+ySSSxtNPZp6r1JIkn7k950SSQkgU0OMJJIoj1rkTTKSSRpOCSSSSg7tUgMrxJUVR1jkBNdqkkmUIjVMc1JJB0Fd1SCIKSSSuMq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2" name="AutoShape 10" descr="data:image/jpeg;base64,/9j/4AAQSkZJRgABAQAAAQABAAD/2wCEAAkGBhQSERQUExQVFRUVFxUWFRgXGBUUFxcXFRQVFBQXFRcXHCYeFxojGhUVHy8gIycpLCwsFR4xNTAqNSYrLCkBCQoKDgwOFA8PFCkcHBwpKSkpKSkpKSkpKSkpKSkpKSkpKSkpKSkpKSkpKSkpKSkpKSkpKSkpKSkpKSkpKSkpKf/AABEIAKMA9QMBIgACEQEDEQH/xAAcAAABBQEBAQAAAAAAAAAAAAAEAAIDBQYHAQj/xAA5EAABAwMBBgQFAwMEAgMAAAABAAIRAwQhMQUSQVFhcQYigZETobHB8DJC0QcUYlKC4fEVMyMkcv/EABkBAAMBAQEAAAAAAAAAAAAAAAABAgMEBf/EACERAQEAAwACAwEBAQEAAAAAAAABAgMREiETMVFBMiIE/9oADAMBAAIRAxEAPwDmACJpAALwUCENXud3C0Sl+JlWNmwDVUtO6Eo9l7CQGbRsmvGFV/G3DuyiH3mDCpqwLnJGsal3jmq9lUyUZsq3kne0CH2o3dfhAGWl40mHIpzB+04/NFQ5U1u98gNBJOgEkk9ANUAbUp8VE4ThaXZPge6rxvNFJvN+vo0Z91udheAqVCHEb7/9TuHYcFF2TFrjqyyYPYfgOrUG+8FjIkDRzvfTuVabG3KFWGsDcGT+49ycldNNoIj0XPfGOyzTqB7eOR0PELK7Lk6cdMxaujtGeP0Ujs5Oe+fZYax25u/qV7ZbaaeKhcsXbKAU1M7pVWb8Jj9pgJHVxSvgXPE6H7BE0q+iwdlt4GvVzxH0j7LQW+1JEylxHk0zXhMe2UFb15CnZXkwpvpXDa1oCPwKvq7PjVoI+avqTZCkdbhLo4yV54ao1m+amwg9ACPUZWA8TeBDQBqUpdTGo1c3+W/NdZurYsO83TiFE4Ne3vwhXjsuKMtcycMgbqgFXK1XjTwmaM1aQ8ky5uu51H+KyLQuzHKZTriyxuN5U9bzN6r2yJGFE1yMpw4dQmSOtcwYSQVUElJMLGpe4yq278wlXZLHtiEE233dQeiRKuk0jVW1hSDnNDtJyvKrG7srSUNkMNFjmOkkA8IOM9kU1Td7MaHDdiOkgI2p4dD2hzQYjJAU4YACDqiqN6Qzd1+RSoZmo0M3hOQo6VFpyV5tOze55I6q98M+CnVi01HQzkP1H+B+YRbz7VjjcryBtn+HnXB3abZ4E6NHc/wugeF/BFK2Exv1Dq8jTo0ftCvtm7MZSaGtaA0CAArBldrdIlc+Wfk7deiY+68p2+6mvuQCgb6/O8PNE8PVV9xfganCytdPOLK/uXOA3SB6qk8RNFRkHXhPOD/C8rbbYGnzAdZWR274sE7rPMZmeA/lGMtZ55yIXUwMRpKHcC3IJCgZtprv1YPNBbSvg4hoJg8YIXRJ+uS5T9Fv8Rlmhk9EO/xI6pqd3t/KDZRiQMHp3TXW0nh1zCvwjL5KKoXMO3gr7Z+2dM6cFlHU3MidD7o/ZzcE/mEriqZOpbFvd9kz0VoypB0WG8NXDwOYWwtqhxPFYZR0430vbYqwYAQqq3qaCFZW7zCz4fUVxRVI4FjiOC1BbIVTf2sykaqr0A4Z/JXMvGXg/wCETVpDyH9QH7TzA/0rpklphMuqAe0giQRkcwnhncaWeEzjgrnEL2hdkFWPifZZoV3t4atPNp0KqqQXfL328/nPSSo8kyElOx/RJMPLeqWnVHXW1d5gaRpx5+iqPgvYUWbcvGMFIkf9yCCi9ibX+GSCcfJBjZjh1XjLaHZCDaQ3m/JCYy7chm3IDQGr0OjKQXNowRvHLpOug9OK0/hzaADY4jVY/ZVzLS3iCT6FT/GLTLTB/NVjn79OvVzGddJftHGqG/8AKhoElYQ7brR5YPaVW7R2tXDZMMnQnVYzXa6bukbLaHiKmxzjO88YgZInSeSzF/tSrVODA9/XkgbUF070nGT1+6mp0oJycd10TXI4st+Vp1s4N/U01D/k7y+wQ+0Kgf5gxoIEQJAPH87og04EYHXr1XjqarxjO51X2d0COThgjT2PurC52aC0Fscy0kDB64kfdCXNnvEOHlcOIP1HFMF4+nG9G7pI07dFSemVdnb5BpkyOBGD2IOOyiuLN1MhxaWiRMHeA5HeGg7q0s7hrnlzeGQQe+vM51XtS9PMyckRniMEcI6Jko76qYZneiY1nJmHTxklHbFMt9UFtVjfKWYnUDSdNOGin2DWh5B7/I/wlV4/ba7E8o9VrbOoCsrs1+vZXNvU5LmydOLTU6iOtqyoqVSWhWVrVEYUNF3SMqGvTUVrcIo5CXExR3tpOir90rRV6Srbm25KGkYzxD4fZcNIOHAEB3KefMSub7Q2M+i4hzSI9QesrtlS3nugL/ZodgiQeBEq8NtxZ56vL6cjoW+ElubvwlSLiRvM6A4+mF4umf8Aoxc10ZMW5gOuqE3CHwCmPc9wmF5RpOa7eK1YjmvLSCvbt4cZAXtNwMklQ1q7eBQDq9ABoIXtqXPw3J90ILskbsGEfsm3eXncaSNTGAI0kpX0qe68qbKrjzASOYPNDu2hWpEh4MDWRPzWmhwNP4oLS3UjIMZ9OA9VH4jNN9Ix+omB1h2T26rPva28eRna+3akbrXADoMhV1SsXZJJ7okWJc527wnJIHYd0242W8SeWuQtORlcrRVpeQJ3j1CNp7Wbo70xkLOUHw4E5HGICJfcNjG9PIwY5Z4ppaW2qNdxn6+qnFvxEgdP+ff0WapbTcAIj1A+oRlPbdWP0tz1dmNBEnHGeiOBeVyN+dAQIAjH591W32pa4mMaxp0UVxtJ7vMXNbjIDRGATI58vZD2Li8Oe8ycBumgOcac+WiAnsdlho3pMk4OkcgPwqWts0zLqjj24d+iKoU8AajUxwnQSh9o3Qa3npPXSAO+vogKg03VKhBJMTn6JlF25UB5GD80ZYOIDjiXa/XH5xQd3S48wgNrsa6+n0V/bVNVz7Y9/iOI+Y0la3Z20AY6gLnyjpxrT2dziFZW1xhUFKpBBVjSes62+1zbXUcVY290s9b1vdWdCskFqXyoCyUxlZP+IopwBcUIMhRvozHqrHclMfR5clFjSVSus/yElZ1KWUklccJrjdUVSmTBPshhtRriCSpn3gOhXqvIeXNlIkYVSKJD933VzWvAAFXuBLt7RICzugQtj4TtR8KS2SRIiJPTmsK128VufClX/wCINM4x6DX5LPZ9NtP+lxW2U7cmnDXGAWuMt545ELI7asg2oMQSJdrGBwH2wug03uBgO3pPIAtkGeOZiOYWX8VVt17akSHAseP/ANfpPoY91lhfbo2Y9xVFnuAHymW5EafNDVt7f/QQDmIJwfn/ANIildNa3nPbjGo5oqnV8ug6aY4ei6HEyW2Nm/Cd3z75CHoUdCfzKutukVGEt/b8hJmOyrbSr5QDB3omeiYTUKLdahIEYAEyeRMiBPEZ5KSi2ZImGwOGDGTEaYhR16naefTECEfs+iC13mBONCAeZgccBMgVUYcOmEXscNewNH6gRI01J808pT6loW65A/TOOuvL+FUttzUfxbJOOMfZAbO5aG7rKep1yDn9xxw0EdDpOMttj/3OaNGHdnm7ifdE293UoDBBBiN4bxETAB1jJVcx0kkmTJnuSlwxFAHQcfz6/RNuXjcPEn3lEUqB/VIHryHJR1gDBByT+aJhXUKpa4EahaTZV8IgH0QFai2Mj+UOW7kOZJ0kfnEKcp2Kxy46DZXUt1VtQuFi9j7QkSDPP/lX9reZhc2WLrxy6u2V8o+jclUzH8VYW5Uq4sxcEIilUMygKT0TRJxKzqosablIwKGmiGJH1BUpykiCEkeJ+T5aNkIlSW1vGVE+vGE63rECCvReYIuKsQU6rdlzcIesQ4Qoaj4EBMk1rcwFofDV2979xrtwktcD2gEeqzdtbcSj7G7+FUa/kRPbj8lOU7FY3ljtdkAKcE6jBAH+2BoeUcVm9v7OG4WYLnAiOOZIx0j5KysNoNc1o3sOA9Ud/wCA3qgfkxprEdea5e8ejZ5RyloDXERGSIOoPEdMoylV3TH4FaeOdkijVFZmcj4jR+cRKra1xjenyu/SdccM/mi6MMvKdcGzDxqN9MYlozM9Rmfks3UZ8Oo5pzGnLOi0VVznNJaQDumJxpyWdfavOSCZyfuOcq2Z5+a9o3BaQQSO3t91LYWQqYL92QdQTB4IeqACQDoY75KZrX4wqNzPPhwMFxHEyRHde20gSABPv7oGzqbvyxz9FcW1IEZ6dgD9+nUJBDSp7zgXQBwB64+6Br0t0y0eXiNfZXFK3lwPWIPYKGs0OkHXJ0iZOB9/QoAE3TSJO9IxGkcs5KhoAuM/kaJ13RhpB6/LEhTWkRP506phIcjzdYj80UgEN3S0Tvb059vZR1SA3UDkDjuUyttDe3QBp6yZmTjTTGe6A9oVyx+80YOo7rRWd0HCQVnLYy6DnPD8wj6NMsMhY5xvrrZ2leW4VnaVJWU2XfeYcOa0tuwb0g4K58o6sfa6oFE0n5QdFsDVPo1YUK4tWvT2VkC2rle76CFmp1SQUlJV0nzzQtBMI6tZt3cKtZWghGOuRC73mg92VDUaQZ1T6lSD0ThXEICajWBC8FPeQlFm85WlGjuhBtj4EvGx8N+XM/Sf8dR7SR6LpNreAtjK4nsm9+FWY7rHutvtHb7g3dZjmQufZj7dmnZ/zw3xVfNquNKnukk+dxmBmIxqevBZGjR3GuDmabwzJE4gjgRPH3wrHZF61m/vAkgkgzEnJE9pBI4woqrqlSqS0iXNJBlrAYwQZxmBryW2GMkc2zPytAWo3nku8242c8SCDHz+SZVrBxOPLJgawCmSRIDgBkcjBM6HsmU2/ZWzIMOSJ16ntCrrijHaYWiFMgCD0/j+PZVG1m7riI445JGbbN8zR1b9VeXFIkmD5WnoJxx5n7Kl2c8bzSTABGqsbm9BdDXAAjmIJkzPLskElO5JaWjMmeE4/wAuWmOiTgcOxiJI6cShqNzBPIjh+YXpqPfLW4bxP2PVAeV6jXGMHEfb6IVtTdJaRJ4HTEYn2ChNES6Z8pjX8/Cmg6mJ1icx/KYPPm46nnnpk8JOPVObTgwNdPVMDQfv90bbMwMaTLoOeMf9JA6k3diNJBJ7R7K7uNp0X5ax/eAPlOVm7+poOeT74+6L2a+ZA7j0U2dVLxeWG6Xa+i1VjbQMExwWEA3PMDkZ/Oi2exdrtcIJ4CVz7Jx2acu+l9SBjmpmUio7etyRlOuFh10WBw1x+Slp41leVKsHuoqlbmmzqQVAOJSVfVvQCknwccOuKcTCHpAzlTGuCYT8L0HmEG4UdSiFKvHFADUvK5WX91iFX1KUpjapbqkYuo8zPLI9FrKVzvsBGSRwys7sa1Feq1kwDknkB911TY+zKdNga1ukY+iz2ZcbasbXN7jea6cjhnH1XtF5fOmh9OwXVrvY9KqyHsEHtieRWH2x4MdRJfQlzRqw6/7Sljs/V7NN+4zpOY/75a+inADYOXfyoajnOk5x79oKjq1yW7umk9eg5Lbrm4Nftb/ARnU+2VXXdT4mTDfQiVFUqEGJHX/jsk5hbIMEzHbnokEYok6HTvhS/wBo7gQeaY6oe0R8k5p7/X6ICWxaS7MjOdcEHOVfVG7jQBiQOpzGZVPs2zuSSadJ7p1MQPd2FeDYV3UAD2tbrq77AFTcpP6rxt+ozt1x6uJPXJUdNuAec+nL7rW0/wCnFR7QTVA7NJHvOV5U/pvWAhj2u4+YFv8AKXyY/qvjy/FBSpYPKegHqEdbWznkNY0kk/tGgOS7oArq2/p1cxBNMZnUn7K7oeCntZuQ3gXGXS4jOT9tFGWyLx1W1j9p+FHhxc3zZ9Sq+nQc126WkGCCI/hdRt9j1SfMB8wf+VaW+zAMlueaym2xt8Ermtrsqq4wxriDqd0gER1Wi2R4drNZJDWmcNPICP1Dj6LcUrIclL/afnBRnsuU4216Zhe9Yypfmj/7Bud43T2doVIfEVOM7vuFpbzZjXtLXNDmnUGCD3B1XIvG/gj+1Jq0hNEmCDk0ySYnGW9eHslhjLfdVtyuM7I01/4soRmowdjJ+SqX+LqBGarvRr/rC5+WFNPZdM1RxXfa3x8SWp1qO9nfwkuffE6JKvin6n5ckO4ZRdvbuOSlRZJRwEBaSMQNZ26vaTSRlRXLCSp6JjCZHbqZUpSFKV5vICCzuXUage3UfQ4IXSth+JW1mDzEOGknIPI9FzS4cEVZ1C0hzTBH5nmoyx6vHPxdosNpCoM6jB9OSsKrmgZ0xwnUgcO65t4e2yXPzroV0a2ol4bOmqwynHdhn2MveeFf7k7wb8J3F2u9GkgfVYrbmwqlrUAfEGd13CeUc120saOYjhw/7Wa8UbDN4zdbDYIILunQcwSlM7KnPXMp3+uUMpgATn1jGM/nJNAkwBrwGeJgDiZlaDafgq5pCYFQf4GTy/ScwqbZtRzKk5a5sxIhzeZAIwfmt/KOTwveURY+Hq1V5YW7oafMSMiBpu88rZbM8HU6IDt0OdjLjOvIRj2T/Dllus0Jc7Md8yT6rX2mzyO+pPFZZZWt8cJA1KxJbhp05wR2hTUbMvwcAcTnQ89ZVxQoYzqpGMmY4alZtvQOjaBoEdU/cHFF/D6JGijg6hazknmmCpRTxzTxRS4fQYtc4JRDbcomnSCeSFPFeQdlGCpCFIBKgrkkwMJcPyQ1SToPmqy/s98EOaHNcCHNMFpB1CtXUyOqifvHBRweTke3P6d1W7zreHskkMmHt6ScO+qxtzbGm4te0scP2uBafYr6DqWuZb9kHtHZdKu3dr0muHUTHY6j0W+O2/1zZ6Zfp8+khJdP2n/Sm2c6aVV1Mf6TDx6FzgR80lt8kY/FXNbfAU5OEGLgAJ7rsEYWjF48ocVoKkbQkSUxjQNdUA/4icxsqIPBKIZhARm2XprbuFK4qGpGqAtPDtx/9lnIyPuPuu37NqjdC4HbO3XBw4EFdf8ADm1g+kwzqB6LDZHTpy/jT/C3im1rI5g4Pp7cuSht7oSjDWxCxdHQTLAtkgmXQMmWiJyB6oa68MUannqtDiBgnU8s/ZXbagKguKk49kHyKy1sN0yMCI7cgrq1puIzCZQoouiyMI6SQtn7qf4WOCjZhTh2OqaUbqURCd8BPkJ+8AhLwW6b8LKlp1+ac/KRhzTXhYiHKI01Nq4ie+Ah3PhE1mZUYpzqnwdCy48E4U3ckSB6BMLp4JgO9h/0lQim4nQep/hWAcmQBoUFQLrMnUNSRTmpILr5hvG4UNAZXiS7XAOIwqyocpJJU4aCpqbykkiCpqh8qhfokkmQqhotT4MunS4bxgER66pJLPP6aYf6bywruxngFbU6h5pJLnrrgtjzClpa+ySSSxtNPZp6r1JIkn7k950SSQkgU0OMJJIoj1rkTTKSSRpOCSSSSg7tUgMrxJUVR1jkBNdqkkmUIjVMc1JJB0Fd1SCIKSSSuMq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4" name="Picture 12" descr="http://jkg-portal.com.ua/upload/images/vugoljpg06082012141144_w30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90" y="3143248"/>
            <a:ext cx="2156533" cy="1643074"/>
          </a:xfrm>
          <a:prstGeom prst="rect">
            <a:avLst/>
          </a:prstGeom>
          <a:noFill/>
        </p:spPr>
      </p:pic>
      <p:pic>
        <p:nvPicPr>
          <p:cNvPr id="3086" name="Picture 14" descr="http://elektorat.te.ua/wp-content/uploads/2012/09/zapravk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72198" y="4429132"/>
            <a:ext cx="2786082" cy="1797473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85720" y="1428736"/>
            <a:ext cx="50307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u="sng" dirty="0" smtClean="0">
                <a:solidFill>
                  <a:schemeClr val="bg1"/>
                </a:solidFill>
              </a:rPr>
              <a:t>Питома теплота </a:t>
            </a:r>
            <a:r>
              <a:rPr lang="uk-UA" sz="2400" u="sng" dirty="0" err="1" smtClean="0">
                <a:solidFill>
                  <a:schemeClr val="bg1"/>
                </a:solidFill>
              </a:rPr>
              <a:t>згорння</a:t>
            </a:r>
            <a:r>
              <a:rPr lang="uk-UA" sz="2400" u="sng" dirty="0" smtClean="0">
                <a:solidFill>
                  <a:schemeClr val="bg1"/>
                </a:solidFill>
              </a:rPr>
              <a:t> палива </a:t>
            </a:r>
            <a:endParaRPr lang="en-US" sz="2400" u="sng" dirty="0" smtClean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357158" y="1928802"/>
            <a:ext cx="4500594" cy="78581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i="1" dirty="0" smtClean="0">
                <a:solidFill>
                  <a:srgbClr val="FF0000"/>
                </a:solidFill>
              </a:rPr>
              <a:t>q</a:t>
            </a:r>
            <a:r>
              <a:rPr lang="uk-UA" sz="4000" i="1" dirty="0" smtClean="0">
                <a:solidFill>
                  <a:srgbClr val="FF0000"/>
                </a:solidFill>
              </a:rPr>
              <a:t> 	</a:t>
            </a:r>
            <a:r>
              <a:rPr lang="en-US" sz="4000" i="1" dirty="0" smtClean="0">
                <a:solidFill>
                  <a:srgbClr val="080808"/>
                </a:solidFill>
              </a:rPr>
              <a:t>[q]=1 </a:t>
            </a:r>
            <a:r>
              <a:rPr lang="uk-UA" sz="4000" i="1" dirty="0" smtClean="0">
                <a:solidFill>
                  <a:srgbClr val="080808"/>
                </a:solidFill>
              </a:rPr>
              <a:t>Дж/кг</a:t>
            </a:r>
            <a:endParaRPr lang="ru-RU" sz="4000" i="1" dirty="0" smtClean="0">
              <a:solidFill>
                <a:srgbClr val="080808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60133" y="5559998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с. 204</a:t>
            </a:r>
            <a:endParaRPr lang="uk-UA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2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000108"/>
            <a:ext cx="8686800" cy="1428760"/>
          </a:xfrm>
        </p:spPr>
        <p:txBody>
          <a:bodyPr/>
          <a:lstStyle/>
          <a:p>
            <a:r>
              <a:rPr lang="uk-UA" dirty="0" smtClean="0"/>
              <a:t>Як визначити кількість тепла, що виділяється при згорянні палива?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2857496"/>
            <a:ext cx="8686800" cy="3390904"/>
          </a:xfrm>
        </p:spPr>
        <p:txBody>
          <a:bodyPr/>
          <a:lstStyle/>
          <a:p>
            <a:pPr algn="ctr">
              <a:buNone/>
            </a:pPr>
            <a:r>
              <a:rPr lang="en-US" sz="6600" i="1" dirty="0" smtClean="0">
                <a:solidFill>
                  <a:schemeClr val="bg1"/>
                </a:solidFill>
              </a:rPr>
              <a:t>Q=</a:t>
            </a:r>
            <a:r>
              <a:rPr lang="en-US" sz="6600" i="1" dirty="0" err="1" smtClean="0">
                <a:solidFill>
                  <a:schemeClr val="bg1"/>
                </a:solidFill>
              </a:rPr>
              <a:t>qm</a:t>
            </a:r>
            <a:endParaRPr lang="en-US" sz="6600" i="1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q – </a:t>
            </a:r>
            <a:r>
              <a:rPr lang="uk-UA" dirty="0" smtClean="0">
                <a:solidFill>
                  <a:schemeClr val="bg1"/>
                </a:solidFill>
              </a:rPr>
              <a:t>питома теплота згоряння палива;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 –</a:t>
            </a:r>
            <a:r>
              <a:rPr lang="uk-UA" dirty="0" smtClean="0">
                <a:solidFill>
                  <a:schemeClr val="bg1"/>
                </a:solidFill>
              </a:rPr>
              <a:t> маса палива;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Q</a:t>
            </a:r>
            <a:r>
              <a:rPr lang="uk-UA" dirty="0" smtClean="0">
                <a:solidFill>
                  <a:schemeClr val="bg1"/>
                </a:solidFill>
              </a:rPr>
              <a:t> – кількість теплоти, яка виділилася в процесі горіння.</a:t>
            </a:r>
            <a:endParaRPr lang="en-US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Задача 28.7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1962152"/>
            <a:ext cx="8686800" cy="3752864"/>
          </a:xfrm>
        </p:spPr>
        <p:txBody>
          <a:bodyPr/>
          <a:lstStyle/>
          <a:p>
            <a:pPr algn="r">
              <a:buNone/>
            </a:pPr>
            <a:r>
              <a:rPr lang="uk-UA" sz="2800" dirty="0" smtClean="0">
                <a:solidFill>
                  <a:schemeClr val="bg1"/>
                </a:solidFill>
              </a:rPr>
              <a:t>(Збірник с. 192)</a:t>
            </a:r>
            <a:endParaRPr lang="ru-RU" sz="2800" dirty="0" smtClean="0">
              <a:solidFill>
                <a:schemeClr val="bg1"/>
              </a:solidFill>
            </a:endParaRPr>
          </a:p>
          <a:p>
            <a:pPr algn="ctr"/>
            <a:r>
              <a:rPr lang="uk-UA" sz="4800" dirty="0" smtClean="0">
                <a:solidFill>
                  <a:schemeClr val="bg1"/>
                </a:solidFill>
              </a:rPr>
              <a:t>Яка кількість теплоти виділилася  унаслідок повного згоряння 300 г спирту?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1072117">
  <a:themeElements>
    <a:clrScheme name="Тема Office 12">
      <a:dk1>
        <a:srgbClr val="969696"/>
      </a:dk1>
      <a:lt1>
        <a:srgbClr val="FFFFFF"/>
      </a:lt1>
      <a:dk2>
        <a:srgbClr val="99EFF1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7F7F7F"/>
      </a:accent4>
      <a:accent5>
        <a:srgbClr val="DAEDEF"/>
      </a:accent5>
      <a:accent6>
        <a:srgbClr val="2D2D8A"/>
      </a:accent6>
      <a:hlink>
        <a:srgbClr val="009999"/>
      </a:hlink>
      <a:folHlink>
        <a:srgbClr val="669900"/>
      </a:folHlink>
    </a:clrScheme>
    <a:fontScheme name="Тема Offic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336699"/>
        </a:dk1>
        <a:lt1>
          <a:srgbClr val="FFFFFF"/>
        </a:lt1>
        <a:dk2>
          <a:srgbClr val="87BBDF"/>
        </a:dk2>
        <a:lt2>
          <a:srgbClr val="E3EBF1"/>
        </a:lt2>
        <a:accent1>
          <a:srgbClr val="0099CC"/>
        </a:accent1>
        <a:accent2>
          <a:srgbClr val="468A4B"/>
        </a:accent2>
        <a:accent3>
          <a:srgbClr val="C3DAEC"/>
        </a:accent3>
        <a:accent4>
          <a:srgbClr val="DADADA"/>
        </a:accent4>
        <a:accent5>
          <a:srgbClr val="AACAE2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777777"/>
        </a:dk1>
        <a:lt1>
          <a:srgbClr val="FFFFFF"/>
        </a:lt1>
        <a:dk2>
          <a:srgbClr val="B7B9AF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D8D9D4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3E3E5C"/>
        </a:dk1>
        <a:lt1>
          <a:srgbClr val="FFFFFF"/>
        </a:lt1>
        <a:dk2>
          <a:srgbClr val="5C87A4"/>
        </a:dk2>
        <a:lt2>
          <a:srgbClr val="FFFFFF"/>
        </a:lt2>
        <a:accent1>
          <a:srgbClr val="4C8877"/>
        </a:accent1>
        <a:accent2>
          <a:srgbClr val="6666FF"/>
        </a:accent2>
        <a:accent3>
          <a:srgbClr val="B5C3CF"/>
        </a:accent3>
        <a:accent4>
          <a:srgbClr val="DADADA"/>
        </a:accent4>
        <a:accent5>
          <a:srgbClr val="B2C3BD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3366"/>
        </a:dk1>
        <a:lt1>
          <a:srgbClr val="FFFFFF"/>
        </a:lt1>
        <a:dk2>
          <a:srgbClr val="1C72E4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BBCEF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3366"/>
        </a:dk1>
        <a:lt1>
          <a:srgbClr val="FFFFFF"/>
        </a:lt1>
        <a:dk2>
          <a:srgbClr val="99D3FF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CAE6FF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3F7EBD"/>
        </a:dk1>
        <a:lt1>
          <a:srgbClr val="D9F8FF"/>
        </a:lt1>
        <a:dk2>
          <a:srgbClr val="336699"/>
        </a:dk2>
        <a:lt2>
          <a:srgbClr val="777777"/>
        </a:lt2>
        <a:accent1>
          <a:srgbClr val="CCECFF"/>
        </a:accent1>
        <a:accent2>
          <a:srgbClr val="579CDB"/>
        </a:accent2>
        <a:accent3>
          <a:srgbClr val="E9FBFF"/>
        </a:accent3>
        <a:accent4>
          <a:srgbClr val="346BA1"/>
        </a:accent4>
        <a:accent5>
          <a:srgbClr val="E2F4FF"/>
        </a:accent5>
        <a:accent6>
          <a:srgbClr val="4E8DC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A84724"/>
        </a:dk2>
        <a:lt2>
          <a:srgbClr val="DFD293"/>
        </a:lt2>
        <a:accent1>
          <a:srgbClr val="DF7475"/>
        </a:accent1>
        <a:accent2>
          <a:srgbClr val="5C8FC2"/>
        </a:accent2>
        <a:accent3>
          <a:srgbClr val="D1B1AC"/>
        </a:accent3>
        <a:accent4>
          <a:srgbClr val="DADADA"/>
        </a:accent4>
        <a:accent5>
          <a:srgbClr val="ECBCBD"/>
        </a:accent5>
        <a:accent6>
          <a:srgbClr val="5381B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3E3E5C"/>
        </a:dk1>
        <a:lt1>
          <a:srgbClr val="C2FEE1"/>
        </a:lt1>
        <a:dk2>
          <a:srgbClr val="0066CC"/>
        </a:dk2>
        <a:lt2>
          <a:srgbClr val="CCECFF"/>
        </a:lt2>
        <a:accent1>
          <a:srgbClr val="3C9698"/>
        </a:accent1>
        <a:accent2>
          <a:srgbClr val="6666FF"/>
        </a:accent2>
        <a:accent3>
          <a:srgbClr val="AAB8E2"/>
        </a:accent3>
        <a:accent4>
          <a:srgbClr val="A5D9C0"/>
        </a:accent4>
        <a:accent5>
          <a:srgbClr val="AFC9CA"/>
        </a:accent5>
        <a:accent6>
          <a:srgbClr val="5C5CE7"/>
        </a:accent6>
        <a:hlink>
          <a:srgbClr val="99CCFF"/>
        </a:hlink>
        <a:folHlink>
          <a:srgbClr val="CC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969696"/>
        </a:dk1>
        <a:lt1>
          <a:srgbClr val="FFFFFF"/>
        </a:lt1>
        <a:dk2>
          <a:srgbClr val="0099CC"/>
        </a:dk2>
        <a:lt2>
          <a:srgbClr val="969696"/>
        </a:lt2>
        <a:accent1>
          <a:srgbClr val="D2F8B8"/>
        </a:accent1>
        <a:accent2>
          <a:srgbClr val="CCCC00"/>
        </a:accent2>
        <a:accent3>
          <a:srgbClr val="FFFFFF"/>
        </a:accent3>
        <a:accent4>
          <a:srgbClr val="7F7F7F"/>
        </a:accent4>
        <a:accent5>
          <a:srgbClr val="E5FBD8"/>
        </a:accent5>
        <a:accent6>
          <a:srgbClr val="B9B900"/>
        </a:accent6>
        <a:hlink>
          <a:srgbClr val="00CC99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CCFFCC"/>
        </a:dk1>
        <a:lt1>
          <a:srgbClr val="FFFFFF"/>
        </a:lt1>
        <a:dk2>
          <a:srgbClr val="9BD9FF"/>
        </a:dk2>
        <a:lt2>
          <a:srgbClr val="808080"/>
        </a:lt2>
        <a:accent1>
          <a:srgbClr val="6DB6FF"/>
        </a:accent1>
        <a:accent2>
          <a:srgbClr val="CCFFCC"/>
        </a:accent2>
        <a:accent3>
          <a:srgbClr val="FFFFFF"/>
        </a:accent3>
        <a:accent4>
          <a:srgbClr val="AEDAAE"/>
        </a:accent4>
        <a:accent5>
          <a:srgbClr val="BAD7FF"/>
        </a:accent5>
        <a:accent6>
          <a:srgbClr val="B9E7B9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EAEAEA"/>
        </a:dk1>
        <a:lt1>
          <a:srgbClr val="FFFFFF"/>
        </a:lt1>
        <a:dk2>
          <a:srgbClr val="EAEAEA"/>
        </a:dk2>
        <a:lt2>
          <a:srgbClr val="333333"/>
        </a:lt2>
        <a:accent1>
          <a:srgbClr val="B2B2B2"/>
        </a:accent1>
        <a:accent2>
          <a:srgbClr val="808080"/>
        </a:accent2>
        <a:accent3>
          <a:srgbClr val="FFFFFF"/>
        </a:accent3>
        <a:accent4>
          <a:srgbClr val="C8C8C8"/>
        </a:accent4>
        <a:accent5>
          <a:srgbClr val="D5D5D5"/>
        </a:accent5>
        <a:accent6>
          <a:srgbClr val="737373"/>
        </a:accent6>
        <a:hlink>
          <a:srgbClr val="4D4D4D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969696"/>
        </a:dk1>
        <a:lt1>
          <a:srgbClr val="FFFFFF"/>
        </a:lt1>
        <a:dk2>
          <a:srgbClr val="99EFF1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7F7F7F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66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01072117</Template>
  <TotalTime>259</TotalTime>
  <Words>247</Words>
  <Application>Microsoft Office PowerPoint</Application>
  <PresentationFormat>Экран (4:3)</PresentationFormat>
  <Paragraphs>71</Paragraphs>
  <Slides>13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01072117</vt:lpstr>
      <vt:lpstr>Енергія палива. Коефіцієнт корисної дії нагрівача</vt:lpstr>
      <vt:lpstr>Пригадаймо</vt:lpstr>
      <vt:lpstr>Сьогодні на уроці: </vt:lpstr>
      <vt:lpstr>Слайд 4</vt:lpstr>
      <vt:lpstr>Горіння речовини</vt:lpstr>
      <vt:lpstr>Горіння речовини</vt:lpstr>
      <vt:lpstr>Види палива</vt:lpstr>
      <vt:lpstr>Як визначити кількість тепла, що виділяється при згорянні палива?</vt:lpstr>
      <vt:lpstr>Задача 28.7</vt:lpstr>
      <vt:lpstr>Коефіцієнт корисної дії (ККД) нагрівача</vt:lpstr>
      <vt:lpstr>Експериментальна задача</vt:lpstr>
      <vt:lpstr>Що ми робили на уроці?</vt:lpstr>
      <vt:lpstr>Завдання додому </vt:lpstr>
    </vt:vector>
  </TitlesOfParts>
  <Manager/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Енергія палива. Коефіцієнт корисної дії нагрівача</dc:title>
  <dc:subject/>
  <dc:creator>йю</dc:creator>
  <cp:keywords/>
  <dc:description/>
  <cp:lastModifiedBy>Comp-10</cp:lastModifiedBy>
  <cp:revision>39</cp:revision>
  <dcterms:created xsi:type="dcterms:W3CDTF">2013-03-12T21:03:16Z</dcterms:created>
  <dcterms:modified xsi:type="dcterms:W3CDTF">2017-12-03T18:49:25Z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TC010721171049</vt:lpwstr>
  </property>
</Properties>
</file>