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5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E20A7-8F97-4BE6-9FF6-F66CB064F792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443FE-31E9-48D0-9E27-35DA7B414C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841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43FE-31E9-48D0-9E27-35DA7B414C5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  <p:sndAc>
      <p:stSnd>
        <p:snd r:embed="rId1" name="explod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  <p:sndAc>
      <p:stSnd>
        <p:snd r:embed="rId1" name="explod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  <p:sndAc>
      <p:stSnd>
        <p:snd r:embed="rId1" name="explod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  <p:sndAc>
      <p:stSnd>
        <p:snd r:embed="rId1" name="explod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  <p:sndAc>
      <p:stSnd>
        <p:snd r:embed="rId1" name="explod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  <p:sndAc>
      <p:stSnd>
        <p:snd r:embed="rId1" name="explod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  <p:sndAc>
      <p:stSnd>
        <p:snd r:embed="rId1" name="explod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  <p:sndAc>
      <p:stSnd>
        <p:snd r:embed="rId1" name="explod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  <p:sndAc>
      <p:stSnd>
        <p:snd r:embed="rId1" name="explod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  <p:sndAc>
      <p:stSnd>
        <p:snd r:embed="rId1" name="explod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  <p:sndAc>
      <p:stSnd>
        <p:snd r:embed="rId1" name="explod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  <p:sndAc>
      <p:stSnd>
        <p:snd r:embed="rId13" name="explode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8_%D0%BB%D1%8E%D1%82%D0%BE%D0%B3%D0%BE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uk.wikipedia.org/wiki/%D0%A2%D0%BE%D0%B1%D0%BE%D0%BB%D1%8C%D1%81%D1%8C%D0%BA" TargetMode="External"/><Relationship Id="rId4" Type="http://schemas.openxmlformats.org/officeDocument/2006/relationships/hyperlink" Target="https://uk.wikipedia.org/wiki/183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7\Downloads\Новая папка\243146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6963" y="285728"/>
            <a:ext cx="32613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spc="300" dirty="0" smtClean="0">
                <a:latin typeface="AGCrownStyle" pitchFamily="2" charset="0"/>
              </a:rPr>
              <a:t>РЕФЕРАТ</a:t>
            </a:r>
          </a:p>
          <a:p>
            <a:pPr algn="ctr"/>
            <a:r>
              <a:rPr lang="ru-RU" sz="4800" spc="300" dirty="0" err="1" smtClean="0">
                <a:latin typeface="AGCrownStyle" pitchFamily="2" charset="0"/>
              </a:rPr>
              <a:t>з</a:t>
            </a:r>
            <a:r>
              <a:rPr lang="ru-RU" sz="4800" spc="300" dirty="0" smtClean="0">
                <a:latin typeface="AGCrownStyle" pitchFamily="2" charset="0"/>
              </a:rPr>
              <a:t> </a:t>
            </a:r>
            <a:r>
              <a:rPr lang="uk-UA" sz="4800" spc="300" dirty="0" smtClean="0">
                <a:latin typeface="AGCrownStyle" pitchFamily="2" charset="0"/>
              </a:rPr>
              <a:t>фізики</a:t>
            </a:r>
            <a:endParaRPr lang="ru-RU" sz="4800" spc="300" dirty="0">
              <a:latin typeface="AGCrownStyle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3284984"/>
            <a:ext cx="6593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AGCrownStyle" pitchFamily="2" charset="0"/>
              </a:rPr>
              <a:t>Тема: Видатний вчений фізик - Менделєєв</a:t>
            </a:r>
            <a:endParaRPr lang="ru-RU" sz="2400" dirty="0">
              <a:latin typeface="AGCrownStyl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0443" y="5072074"/>
            <a:ext cx="245355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 smtClean="0">
                <a:latin typeface="AGCrownStyle" pitchFamily="2" charset="0"/>
              </a:rPr>
              <a:t>Роботу виконала учениця 7 класу </a:t>
            </a:r>
            <a:r>
              <a:rPr lang="uk-UA" dirty="0" err="1" smtClean="0">
                <a:latin typeface="AGCrownStyle" pitchFamily="2" charset="0"/>
              </a:rPr>
              <a:t>Соколівська</a:t>
            </a:r>
            <a:r>
              <a:rPr lang="uk-UA" dirty="0" smtClean="0">
                <a:latin typeface="AGCrownStyle" pitchFamily="2" charset="0"/>
              </a:rPr>
              <a:t> Тетяна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2523" y="357166"/>
            <a:ext cx="4461478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dirty="0" smtClean="0">
                <a:latin typeface="AGCrownStyle" pitchFamily="2" charset="0"/>
              </a:rPr>
              <a:t>«Науку </a:t>
            </a:r>
            <a:r>
              <a:rPr lang="ru-RU" dirty="0" err="1" smtClean="0">
                <a:latin typeface="AGCrownStyle" pitchFamily="2" charset="0"/>
              </a:rPr>
              <a:t>просувають</a:t>
            </a:r>
            <a:r>
              <a:rPr lang="ru-RU" dirty="0" smtClean="0">
                <a:latin typeface="AGCrownStyle" pitchFamily="2" charset="0"/>
              </a:rPr>
              <a:t> не </a:t>
            </a:r>
            <a:r>
              <a:rPr lang="ru-RU" dirty="0" err="1" smtClean="0">
                <a:latin typeface="AGCrownStyle" pitchFamily="2" charset="0"/>
              </a:rPr>
              <a:t>науковці</a:t>
            </a:r>
            <a:r>
              <a:rPr lang="ru-RU" dirty="0" smtClean="0">
                <a:latin typeface="AGCrownStyle" pitchFamily="2" charset="0"/>
              </a:rPr>
              <a:t>,</a:t>
            </a:r>
          </a:p>
          <a:p>
            <a:pPr algn="r">
              <a:lnSpc>
                <a:spcPct val="150000"/>
              </a:lnSpc>
            </a:pPr>
            <a:r>
              <a:rPr lang="ru-RU" dirty="0" smtClean="0">
                <a:latin typeface="AGCrownStyle" pitchFamily="2" charset="0"/>
              </a:rPr>
              <a:t>не </a:t>
            </a:r>
            <a:r>
              <a:rPr lang="ru-RU" dirty="0" err="1" smtClean="0">
                <a:latin typeface="AGCrownStyle" pitchFamily="2" charset="0"/>
              </a:rPr>
              <a:t>вчені</a:t>
            </a:r>
            <a:r>
              <a:rPr lang="ru-RU" dirty="0" smtClean="0">
                <a:latin typeface="AGCrownStyle" pitchFamily="2" charset="0"/>
              </a:rPr>
              <a:t>, а просто люди...»</a:t>
            </a:r>
          </a:p>
          <a:p>
            <a:pPr algn="r">
              <a:lnSpc>
                <a:spcPct val="150000"/>
              </a:lnSpc>
            </a:pPr>
            <a:r>
              <a:rPr lang="uk-UA" dirty="0" smtClean="0">
                <a:latin typeface="AGCrownStyle" pitchFamily="2" charset="0"/>
              </a:rPr>
              <a:t>Д.І. Менделєєв</a:t>
            </a:r>
            <a:endParaRPr lang="ru-RU" dirty="0" smtClean="0">
              <a:latin typeface="AGCrownStyle" pitchFamily="2" charset="0"/>
            </a:endParaRPr>
          </a:p>
          <a:p>
            <a:endParaRPr lang="ru-RU" dirty="0"/>
          </a:p>
        </p:txBody>
      </p:sp>
      <p:pic>
        <p:nvPicPr>
          <p:cNvPr id="1027" name="Picture 3" descr="C:\Users\Win7\Downloads\Новая папка\_gotkr15_14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571480"/>
            <a:ext cx="2007446" cy="275904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000496" y="6286520"/>
            <a:ext cx="2127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>
                <a:latin typeface="AGCrownStyle" pitchFamily="2" charset="0"/>
              </a:rPr>
              <a:t>Синьківська</a:t>
            </a:r>
            <a:r>
              <a:rPr lang="uk-UA" dirty="0" smtClean="0">
                <a:latin typeface="AGCrownStyle" pitchFamily="2" charset="0"/>
              </a:rPr>
              <a:t> ЗОШ </a:t>
            </a:r>
            <a:endParaRPr lang="ru-RU" dirty="0">
              <a:latin typeface="AGCrownStyle" pitchFamily="2" charset="0"/>
            </a:endParaRPr>
          </a:p>
        </p:txBody>
      </p:sp>
    </p:spTree>
  </p:cSld>
  <p:clrMapOvr>
    <a:masterClrMapping/>
  </p:clrMapOvr>
  <p:transition spd="med">
    <p:zoom/>
    <p:sndAc>
      <p:stSnd>
        <p:snd r:embed="rId3" name="explod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in7\Downloads\Новая папка\243146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C:\Users\Win7\Downloads\Новая папка\Mendelej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42852"/>
            <a:ext cx="4286280" cy="64325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42852"/>
            <a:ext cx="4774064" cy="34394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27 </a:t>
            </a:r>
            <a:r>
              <a:rPr lang="ru-RU" sz="1900" dirty="0" err="1" smtClean="0">
                <a:latin typeface="Georgia" pitchFamily="18" charset="0"/>
              </a:rPr>
              <a:t>січня</a:t>
            </a:r>
            <a:r>
              <a:rPr lang="ru-RU" sz="1900" dirty="0" smtClean="0">
                <a:latin typeface="Georgia" pitchFamily="18" charset="0"/>
              </a:rPr>
              <a:t> 1904 року </a:t>
            </a:r>
            <a:r>
              <a:rPr lang="ru-RU" sz="1900" dirty="0" err="1" smtClean="0">
                <a:latin typeface="Georgia" pitchFamily="18" charset="0"/>
              </a:rPr>
              <a:t>відбувся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святковий</a:t>
            </a:r>
            <a:endParaRPr lang="ru-RU" sz="19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бенкет</a:t>
            </a:r>
            <a:r>
              <a:rPr lang="ru-RU" sz="1900" dirty="0" smtClean="0">
                <a:latin typeface="Georgia" pitchFamily="18" charset="0"/>
              </a:rPr>
              <a:t>. У </a:t>
            </a:r>
            <a:r>
              <a:rPr lang="ru-RU" sz="1900" dirty="0" err="1" smtClean="0">
                <a:latin typeface="Georgia" pitchFamily="18" charset="0"/>
              </a:rPr>
              <a:t>хімічній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лабораторії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всіх</a:t>
            </a:r>
            <a:r>
              <a:rPr lang="ru-RU" sz="1900" dirty="0" smtClean="0">
                <a:latin typeface="Georgia" pitchFamily="18" charset="0"/>
              </a:rPr>
              <a:t> при-</a:t>
            </a: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сутніх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пригощали</a:t>
            </a:r>
            <a:r>
              <a:rPr lang="ru-RU" sz="1900" dirty="0" smtClean="0">
                <a:latin typeface="Georgia" pitchFamily="18" charset="0"/>
              </a:rPr>
              <a:t> шоколадом, </a:t>
            </a:r>
            <a:r>
              <a:rPr lang="ru-RU" sz="1900" dirty="0" err="1" smtClean="0">
                <a:latin typeface="Georgia" pitchFamily="18" charset="0"/>
              </a:rPr>
              <a:t>розли</a:t>
            </a:r>
            <a:r>
              <a:rPr lang="ru-RU" sz="1900" dirty="0" smtClean="0">
                <a:latin typeface="Georgia" pitchFamily="18" charset="0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тим</a:t>
            </a:r>
            <a:r>
              <a:rPr lang="ru-RU" sz="1900" dirty="0" smtClean="0">
                <a:latin typeface="Georgia" pitchFamily="18" charset="0"/>
              </a:rPr>
              <a:t> «</a:t>
            </a:r>
            <a:r>
              <a:rPr lang="ru-RU" sz="1900" dirty="0" err="1" smtClean="0">
                <a:latin typeface="Georgia" pitchFamily="18" charset="0"/>
              </a:rPr>
              <a:t>по-хімічному</a:t>
            </a:r>
            <a:r>
              <a:rPr lang="ru-RU" sz="1900" dirty="0" smtClean="0">
                <a:latin typeface="Georgia" pitchFamily="18" charset="0"/>
              </a:rPr>
              <a:t>», у </a:t>
            </a:r>
            <a:r>
              <a:rPr lang="ru-RU" sz="1900" dirty="0" err="1" smtClean="0">
                <a:latin typeface="Georgia" pitchFamily="18" charset="0"/>
              </a:rPr>
              <a:t>хімічних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склян</a:t>
            </a:r>
            <a:r>
              <a:rPr lang="ru-RU" sz="1900" dirty="0" smtClean="0">
                <a:latin typeface="Georgia" pitchFamily="18" charset="0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ках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зі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скляними</a:t>
            </a:r>
            <a:r>
              <a:rPr lang="ru-RU" sz="1900" dirty="0" smtClean="0">
                <a:latin typeface="Georgia" pitchFamily="18" charset="0"/>
              </a:rPr>
              <a:t> трубочками. </a:t>
            </a:r>
            <a:r>
              <a:rPr lang="ru-RU" sz="1900" dirty="0" err="1" smtClean="0">
                <a:latin typeface="Georgia" pitchFamily="18" charset="0"/>
              </a:rPr>
              <a:t>Замість</a:t>
            </a:r>
            <a:endParaRPr lang="ru-RU" sz="19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серветок</a:t>
            </a:r>
            <a:r>
              <a:rPr lang="ru-RU" sz="1900" dirty="0" smtClean="0">
                <a:latin typeface="Georgia" pitchFamily="18" charset="0"/>
              </a:rPr>
              <a:t> подали </a:t>
            </a:r>
            <a:r>
              <a:rPr lang="ru-RU" sz="1900" dirty="0" err="1" smtClean="0">
                <a:latin typeface="Georgia" pitchFamily="18" charset="0"/>
              </a:rPr>
              <a:t>фільтрувальний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папір</a:t>
            </a:r>
            <a:r>
              <a:rPr lang="ru-RU" sz="1900" dirty="0" smtClean="0">
                <a:latin typeface="Georgia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Д. І. </a:t>
            </a:r>
            <a:r>
              <a:rPr lang="ru-RU" sz="1900" dirty="0" err="1" smtClean="0">
                <a:latin typeface="Georgia" pitchFamily="18" charset="0"/>
              </a:rPr>
              <a:t>Менделєєву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виповнилося</a:t>
            </a:r>
            <a:r>
              <a:rPr lang="ru-RU" sz="1900" dirty="0" smtClean="0">
                <a:latin typeface="Georgia" pitchFamily="18" charset="0"/>
              </a:rPr>
              <a:t> 70 </a:t>
            </a:r>
            <a:r>
              <a:rPr lang="ru-RU" sz="1900" dirty="0" err="1" smtClean="0">
                <a:latin typeface="Georgia" pitchFamily="18" charset="0"/>
              </a:rPr>
              <a:t>років</a:t>
            </a:r>
            <a:r>
              <a:rPr lang="ru-RU" sz="1900" dirty="0" smtClean="0"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in7\Downloads\Новая папка\243146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C:\Users\Win7\Downloads\Новая папка\88159778_large_t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3651" y="2214554"/>
            <a:ext cx="6378943" cy="433768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15616" y="0"/>
            <a:ext cx="7514834" cy="2119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Коли </a:t>
            </a:r>
            <a:r>
              <a:rPr lang="ru-RU" dirty="0" err="1" smtClean="0">
                <a:solidFill>
                  <a:srgbClr val="FF0000"/>
                </a:solidFill>
                <a:latin typeface="Georgia" pitchFamily="18" charset="0"/>
              </a:rPr>
              <a:t>розпочалася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Georgia" pitchFamily="18" charset="0"/>
              </a:rPr>
              <a:t>російсько-японська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Georgia" pitchFamily="18" charset="0"/>
              </a:rPr>
              <a:t>війна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rgbClr val="FF0000"/>
                </a:solidFill>
                <a:latin typeface="Georgia" pitchFamily="18" charset="0"/>
              </a:rPr>
              <a:t>Менделєєв</a:t>
            </a:r>
            <a:endParaRPr lang="ru-RU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r"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став другим </a:t>
            </a:r>
            <a:r>
              <a:rPr lang="ru-RU" dirty="0" err="1" smtClean="0">
                <a:solidFill>
                  <a:srgbClr val="FF0000"/>
                </a:solidFill>
                <a:latin typeface="Georgia" pitchFamily="18" charset="0"/>
              </a:rPr>
              <a:t>після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 Альберта Нобеля </a:t>
            </a:r>
            <a:r>
              <a:rPr lang="ru-RU" dirty="0" err="1" smtClean="0">
                <a:solidFill>
                  <a:srgbClr val="FF0000"/>
                </a:solidFill>
                <a:latin typeface="Georgia" pitchFamily="18" charset="0"/>
              </a:rPr>
              <a:t>вченим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rgbClr val="FF0000"/>
                </a:solidFill>
                <a:latin typeface="Georgia" pitchFamily="18" charset="0"/>
              </a:rPr>
              <a:t>який</a:t>
            </a:r>
            <a:endParaRPr lang="ru-RU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r">
              <a:lnSpc>
                <a:spcPct val="150000"/>
              </a:lnSpc>
            </a:pPr>
            <a:r>
              <a:rPr lang="ru-RU" dirty="0" err="1" smtClean="0">
                <a:solidFill>
                  <a:srgbClr val="FF0000"/>
                </a:solidFill>
                <a:latin typeface="Georgia" pitchFamily="18" charset="0"/>
              </a:rPr>
              <a:t>винайшов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 порох. </a:t>
            </a:r>
            <a:r>
              <a:rPr lang="ru-RU" dirty="0" err="1" smtClean="0">
                <a:solidFill>
                  <a:srgbClr val="FF0000"/>
                </a:solidFill>
                <a:latin typeface="Georgia" pitchFamily="18" charset="0"/>
              </a:rPr>
              <a:t>Відмінність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Georgia" pitchFamily="18" charset="0"/>
              </a:rPr>
              <a:t>полягала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 в тому, </a:t>
            </a:r>
            <a:r>
              <a:rPr lang="ru-RU" dirty="0" err="1" smtClean="0">
                <a:solidFill>
                  <a:srgbClr val="FF0000"/>
                </a:solidFill>
                <a:latin typeface="Georgia" pitchFamily="18" charset="0"/>
              </a:rPr>
              <a:t>що</a:t>
            </a:r>
            <a:endParaRPr lang="ru-RU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r">
              <a:lnSpc>
                <a:spcPct val="150000"/>
              </a:lnSpc>
            </a:pPr>
            <a:r>
              <a:rPr lang="ru-RU" dirty="0" err="1" smtClean="0">
                <a:solidFill>
                  <a:srgbClr val="FF0000"/>
                </a:solidFill>
                <a:latin typeface="Georgia" pitchFamily="18" charset="0"/>
              </a:rPr>
              <a:t>російський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 учений створив порох без </a:t>
            </a:r>
            <a:r>
              <a:rPr lang="ru-RU" dirty="0" err="1" smtClean="0">
                <a:solidFill>
                  <a:srgbClr val="FF0000"/>
                </a:solidFill>
                <a:latin typeface="Georgia" pitchFamily="18" charset="0"/>
              </a:rPr>
              <a:t>диму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. А </a:t>
            </a:r>
            <a:r>
              <a:rPr lang="ru-RU" dirty="0" err="1" smtClean="0">
                <a:solidFill>
                  <a:srgbClr val="FF0000"/>
                </a:solidFill>
                <a:latin typeface="Georgia" pitchFamily="18" charset="0"/>
              </a:rPr>
              <a:t>найбільшим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Georgia" pitchFamily="18" charset="0"/>
              </a:rPr>
              <a:t>досягненням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Georgia" pitchFamily="18" charset="0"/>
              </a:rPr>
              <a:t>вченого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Georgia" pitchFamily="18" charset="0"/>
              </a:rPr>
              <a:t>була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Georgia" pitchFamily="18" charset="0"/>
              </a:rPr>
              <a:t>Періодична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 система </a:t>
            </a:r>
            <a:r>
              <a:rPr lang="ru-RU" dirty="0" err="1" smtClean="0">
                <a:solidFill>
                  <a:srgbClr val="FF0000"/>
                </a:solidFill>
                <a:latin typeface="Georgia" pitchFamily="18" charset="0"/>
              </a:rPr>
              <a:t>хімічних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Georgia" pitchFamily="18" charset="0"/>
              </a:rPr>
              <a:t>елементів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.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4579" name="Picture 3" descr="C:\Users\Win7\Downloads\Новая папка\31046-1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0587">
            <a:off x="-197521" y="35415"/>
            <a:ext cx="1673339" cy="25492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in7\Downloads\Новая папка\243146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</p:spPr>
      </p:pic>
      <p:pic>
        <p:nvPicPr>
          <p:cNvPr id="26627" name="Picture 3" descr="C:\Users\Win7\Downloads\Новая папка\img-8020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0584" y="214290"/>
            <a:ext cx="6184886" cy="618488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42852"/>
            <a:ext cx="4774064" cy="5793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У 2012 </a:t>
            </a:r>
            <a:r>
              <a:rPr lang="ru-RU" sz="1900" dirty="0" err="1" smtClean="0">
                <a:latin typeface="Georgia" pitchFamily="18" charset="0"/>
              </a:rPr>
              <a:t>році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острови</a:t>
            </a:r>
            <a:r>
              <a:rPr lang="ru-RU" sz="1900" dirty="0" smtClean="0">
                <a:latin typeface="Georgia" pitchFamily="18" charset="0"/>
              </a:rPr>
              <a:t> Кука </a:t>
            </a:r>
            <a:r>
              <a:rPr lang="ru-RU" sz="1900" dirty="0" err="1" smtClean="0">
                <a:latin typeface="Georgia" pitchFamily="18" charset="0"/>
              </a:rPr>
              <a:t>випустили</a:t>
            </a:r>
            <a:r>
              <a:rPr lang="ru-RU" sz="1900" dirty="0" smtClean="0">
                <a:latin typeface="Georgia" pitchFamily="18" charset="0"/>
              </a:rPr>
              <a:t> мо-</a:t>
            </a:r>
          </a:p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нету «</a:t>
            </a:r>
            <a:r>
              <a:rPr lang="ru-RU" sz="1900" dirty="0" err="1" smtClean="0">
                <a:latin typeface="Georgia" pitchFamily="18" charset="0"/>
              </a:rPr>
              <a:t>Дмитро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Менделєєв</a:t>
            </a:r>
            <a:r>
              <a:rPr lang="ru-RU" sz="1900" dirty="0" smtClean="0">
                <a:latin typeface="Georgia" pitchFamily="18" charset="0"/>
              </a:rPr>
              <a:t>». Монета</a:t>
            </a: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номіналом</a:t>
            </a:r>
            <a:r>
              <a:rPr lang="ru-RU" sz="1900" dirty="0" smtClean="0">
                <a:latin typeface="Georgia" pitchFamily="18" charset="0"/>
              </a:rPr>
              <a:t> 5 </a:t>
            </a:r>
            <a:r>
              <a:rPr lang="ru-RU" sz="1900" dirty="0" err="1" smtClean="0">
                <a:latin typeface="Georgia" pitchFamily="18" charset="0"/>
              </a:rPr>
              <a:t>долара</a:t>
            </a:r>
            <a:r>
              <a:rPr lang="ru-RU" sz="1900" dirty="0" smtClean="0">
                <a:latin typeface="Georgia" pitchFamily="18" charset="0"/>
              </a:rPr>
              <a:t>, </a:t>
            </a:r>
            <a:r>
              <a:rPr lang="ru-RU" sz="1900" dirty="0" err="1" smtClean="0">
                <a:latin typeface="Georgia" pitchFamily="18" charset="0"/>
              </a:rPr>
              <a:t>срібло</a:t>
            </a:r>
            <a:endParaRPr lang="ru-RU" sz="19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925 </a:t>
            </a:r>
            <a:r>
              <a:rPr lang="ru-RU" sz="1900" dirty="0" err="1" smtClean="0">
                <a:latin typeface="Georgia" pitchFamily="18" charset="0"/>
              </a:rPr>
              <a:t>проби</a:t>
            </a:r>
            <a:r>
              <a:rPr lang="ru-RU" sz="1900" dirty="0" smtClean="0">
                <a:latin typeface="Georgia" pitchFamily="18" charset="0"/>
              </a:rPr>
              <a:t>, </a:t>
            </a:r>
            <a:r>
              <a:rPr lang="ru-RU" sz="1900" dirty="0" err="1" smtClean="0">
                <a:latin typeface="Georgia" pitchFamily="18" charset="0"/>
              </a:rPr>
              <a:t>маса</a:t>
            </a:r>
            <a:r>
              <a:rPr lang="ru-RU" sz="1900" dirty="0" smtClean="0">
                <a:latin typeface="Georgia" pitchFamily="18" charset="0"/>
              </a:rPr>
              <a:t> 20 г, </a:t>
            </a:r>
            <a:r>
              <a:rPr lang="ru-RU" sz="1900" dirty="0" err="1" smtClean="0">
                <a:latin typeface="Georgia" pitchFamily="18" charset="0"/>
              </a:rPr>
              <a:t>діаметр</a:t>
            </a:r>
            <a:endParaRPr lang="ru-RU" sz="19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38,61 мм, </a:t>
            </a:r>
            <a:r>
              <a:rPr lang="ru-RU" sz="1900" dirty="0" err="1" smtClean="0">
                <a:latin typeface="Georgia" pitchFamily="18" charset="0"/>
              </a:rPr>
              <a:t>якість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карбування</a:t>
            </a:r>
            <a:endParaRPr lang="ru-RU" sz="19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«</a:t>
            </a:r>
            <a:r>
              <a:rPr lang="ru-RU" sz="1900" dirty="0" err="1" smtClean="0">
                <a:latin typeface="Georgia" pitchFamily="18" charset="0"/>
              </a:rPr>
              <a:t>пруф</a:t>
            </a:r>
            <a:r>
              <a:rPr lang="ru-RU" sz="1900" dirty="0" smtClean="0">
                <a:latin typeface="Georgia" pitchFamily="18" charset="0"/>
              </a:rPr>
              <a:t>», тираж 1834 шт.</a:t>
            </a:r>
          </a:p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Монета </a:t>
            </a:r>
            <a:r>
              <a:rPr lang="ru-RU" sz="1900" dirty="0" err="1" smtClean="0">
                <a:latin typeface="Georgia" pitchFamily="18" charset="0"/>
              </a:rPr>
              <a:t>поміщена</a:t>
            </a:r>
            <a:r>
              <a:rPr lang="ru-RU" sz="1900" dirty="0" smtClean="0">
                <a:latin typeface="Georgia" pitchFamily="18" charset="0"/>
              </a:rPr>
              <a:t> в </a:t>
            </a:r>
            <a:r>
              <a:rPr lang="ru-RU" sz="1900" dirty="0" err="1" smtClean="0">
                <a:latin typeface="Georgia" pitchFamily="18" charset="0"/>
              </a:rPr>
              <a:t>бліс</a:t>
            </a:r>
            <a:r>
              <a:rPr lang="ru-RU" sz="1900" dirty="0" smtClean="0">
                <a:latin typeface="Georgia" pitchFamily="18" charset="0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тер </a:t>
            </a:r>
            <a:r>
              <a:rPr lang="ru-RU" sz="1900" dirty="0" err="1" smtClean="0">
                <a:latin typeface="Georgia" pitchFamily="18" charset="0"/>
              </a:rPr>
              <a:t>і</a:t>
            </a:r>
            <a:r>
              <a:rPr lang="ru-RU" sz="1900" dirty="0" smtClean="0">
                <a:latin typeface="Georgia" pitchFamily="18" charset="0"/>
              </a:rPr>
              <a:t> в </a:t>
            </a:r>
            <a:r>
              <a:rPr lang="ru-RU" sz="1900" dirty="0" err="1" smtClean="0">
                <a:latin typeface="Georgia" pitchFamily="18" charset="0"/>
              </a:rPr>
              <a:t>подарунковий</a:t>
            </a:r>
            <a:r>
              <a:rPr lang="ru-RU" sz="1900" dirty="0" smtClean="0">
                <a:latin typeface="Georgia" pitchFamily="18" charset="0"/>
              </a:rPr>
              <a:t> фут-</a:t>
            </a:r>
          </a:p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                             </a:t>
            </a:r>
            <a:r>
              <a:rPr lang="ru-RU" sz="1900" dirty="0" err="1" smtClean="0">
                <a:latin typeface="Georgia" pitchFamily="18" charset="0"/>
              </a:rPr>
              <a:t>ляр</a:t>
            </a:r>
            <a:r>
              <a:rPr lang="ru-RU" sz="1900" dirty="0" smtClean="0">
                <a:latin typeface="Georgia" pitchFamily="18" charset="0"/>
              </a:rPr>
              <a:t>. </a:t>
            </a:r>
            <a:r>
              <a:rPr lang="ru-RU" sz="1900" dirty="0" err="1" smtClean="0">
                <a:latin typeface="Georgia" pitchFamily="18" charset="0"/>
              </a:rPr>
              <a:t>Додат</a:t>
            </a:r>
            <a:r>
              <a:rPr lang="ru-RU" sz="1900" dirty="0" smtClean="0">
                <a:latin typeface="Georgia" pitchFamily="18" charset="0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                               ком до </a:t>
            </a:r>
            <a:r>
              <a:rPr lang="ru-RU" sz="1900" dirty="0" err="1" smtClean="0">
                <a:latin typeface="Georgia" pitchFamily="18" charset="0"/>
              </a:rPr>
              <a:t>неї</a:t>
            </a:r>
            <a:endParaRPr lang="ru-RU" sz="19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                                     </a:t>
            </a:r>
            <a:r>
              <a:rPr lang="ru-RU" sz="1900" dirty="0" err="1" smtClean="0">
                <a:latin typeface="Georgia" pitchFamily="18" charset="0"/>
              </a:rPr>
              <a:t>йде</a:t>
            </a:r>
            <a:r>
              <a:rPr lang="ru-RU" sz="1900" dirty="0" smtClean="0">
                <a:latin typeface="Georgia" pitchFamily="18" charset="0"/>
              </a:rPr>
              <a:t> сер-</a:t>
            </a:r>
          </a:p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                                      </a:t>
            </a:r>
            <a:r>
              <a:rPr lang="ru-RU" sz="1900" dirty="0" err="1" smtClean="0">
                <a:latin typeface="Georgia" pitchFamily="18" charset="0"/>
              </a:rPr>
              <a:t>тифікат</a:t>
            </a:r>
            <a:endParaRPr lang="ru-RU" sz="19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                                       </a:t>
            </a:r>
            <a:r>
              <a:rPr lang="ru-RU" sz="1900" dirty="0" err="1" smtClean="0">
                <a:latin typeface="Georgia" pitchFamily="18" charset="0"/>
              </a:rPr>
              <a:t>достовірності</a:t>
            </a:r>
            <a:r>
              <a:rPr lang="ru-RU" sz="1900" dirty="0" smtClean="0">
                <a:latin typeface="Georgia" pitchFamily="18" charset="0"/>
              </a:rPr>
              <a:t>.</a:t>
            </a:r>
            <a:endParaRPr lang="ru-RU" sz="1900" dirty="0">
              <a:latin typeface="Georgia" pitchFamily="18" charset="0"/>
            </a:endParaRPr>
          </a:p>
        </p:txBody>
      </p:sp>
    </p:spTree>
  </p:cSld>
  <p:clrMapOvr>
    <a:masterClrMapping/>
  </p:clrMapOvr>
  <p:transition spd="med"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in7\Downloads\Новая папка\243146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C:\Users\Win7\Downloads\Новая папка\Periodic_table_monum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1785926"/>
            <a:ext cx="6286543" cy="47149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42852"/>
            <a:ext cx="9140643" cy="14080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1900" dirty="0" smtClean="0">
                <a:latin typeface="Georgia" pitchFamily="18" charset="0"/>
              </a:rPr>
              <a:t>Незвичайний </a:t>
            </a:r>
            <a:r>
              <a:rPr lang="uk-UA" sz="1900" dirty="0" err="1" smtClean="0">
                <a:latin typeface="Georgia" pitchFamily="18" charset="0"/>
              </a:rPr>
              <a:t>пам</a:t>
            </a:r>
            <a:r>
              <a:rPr lang="en-US" sz="1900" dirty="0" smtClean="0">
                <a:latin typeface="Georgia" pitchFamily="18" charset="0"/>
              </a:rPr>
              <a:t>’</a:t>
            </a:r>
            <a:r>
              <a:rPr lang="ru-RU" sz="1900" dirty="0" err="1" smtClean="0">
                <a:latin typeface="Georgia" pitchFamily="18" charset="0"/>
              </a:rPr>
              <a:t>ятник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Дмитру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uk-UA" sz="1900" dirty="0" smtClean="0">
                <a:latin typeface="Georgia" pitchFamily="18" charset="0"/>
              </a:rPr>
              <a:t>Івановичу Менделєєву і періодичній системі,</a:t>
            </a:r>
          </a:p>
          <a:p>
            <a:pPr algn="ctr">
              <a:lnSpc>
                <a:spcPct val="150000"/>
              </a:lnSpc>
            </a:pPr>
            <a:r>
              <a:rPr lang="uk-UA" sz="1900" dirty="0" smtClean="0">
                <a:latin typeface="Georgia" pitchFamily="18" charset="0"/>
              </a:rPr>
              <a:t>Знаходиться перед хімічним факультетом Словацького технологічного</a:t>
            </a:r>
          </a:p>
          <a:p>
            <a:pPr algn="ctr">
              <a:lnSpc>
                <a:spcPct val="150000"/>
              </a:lnSpc>
            </a:pPr>
            <a:r>
              <a:rPr lang="uk-UA" sz="1900" dirty="0" smtClean="0">
                <a:latin typeface="Georgia" pitchFamily="18" charset="0"/>
              </a:rPr>
              <a:t>університету в Братиславі</a:t>
            </a:r>
            <a:endParaRPr lang="ru-RU" sz="1900" dirty="0">
              <a:latin typeface="Georgia" pitchFamily="18" charset="0"/>
            </a:endParaRPr>
          </a:p>
        </p:txBody>
      </p:sp>
    </p:spTree>
  </p:cSld>
  <p:clrMapOvr>
    <a:masterClrMapping/>
  </p:clrMapOvr>
  <p:transition spd="med"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51924" cy="6858000"/>
          </a:xfrm>
        </p:spPr>
      </p:pic>
    </p:spTree>
  </p:cSld>
  <p:clrMapOvr>
    <a:masterClrMapping/>
  </p:clrMapOvr>
  <p:transition spd="med">
    <p:zoom/>
    <p:sndAc>
      <p:stSnd>
        <p:snd r:embed="rId2" name="explod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Дмитро</a:t>
            </a:r>
            <a:r>
              <a:rPr lang="ru-RU" dirty="0" smtClean="0"/>
              <a:t> </a:t>
            </a:r>
            <a:r>
              <a:rPr lang="ru-RU" dirty="0" err="1" smtClean="0"/>
              <a:t>Іванович</a:t>
            </a:r>
            <a:r>
              <a:rPr lang="ru-RU" dirty="0" smtClean="0"/>
              <a:t> </a:t>
            </a:r>
            <a:r>
              <a:rPr lang="ru-RU" dirty="0" err="1" smtClean="0"/>
              <a:t>Менделєєв</a:t>
            </a:r>
            <a:r>
              <a:rPr lang="ru-RU" dirty="0" smtClean="0"/>
              <a:t> </a:t>
            </a:r>
            <a:r>
              <a:rPr lang="ru-RU" dirty="0" err="1" smtClean="0"/>
              <a:t>народився</a:t>
            </a:r>
            <a:r>
              <a:rPr lang="ru-RU" dirty="0" smtClean="0"/>
              <a:t> </a:t>
            </a:r>
            <a:r>
              <a:rPr lang="ru-RU" dirty="0" smtClean="0">
                <a:hlinkClick r:id="rId3" tooltip="8 лютого"/>
              </a:rPr>
              <a:t>8 лютого</a:t>
            </a:r>
            <a:r>
              <a:rPr lang="ru-RU" dirty="0" smtClean="0"/>
              <a:t> </a:t>
            </a:r>
            <a:r>
              <a:rPr lang="ru-RU" dirty="0" smtClean="0">
                <a:hlinkClick r:id="rId4" tooltip="1834"/>
              </a:rPr>
              <a:t>1834</a:t>
            </a:r>
            <a:r>
              <a:rPr lang="ru-RU" dirty="0" smtClean="0"/>
              <a:t> року </a:t>
            </a:r>
            <a:r>
              <a:rPr lang="ru-RU" dirty="0" err="1" smtClean="0"/>
              <a:t>у</a:t>
            </a:r>
            <a:r>
              <a:rPr lang="ru-RU" dirty="0" err="1" smtClean="0">
                <a:hlinkClick r:id="rId5" tooltip="Тобольськ"/>
              </a:rPr>
              <a:t>Тобольську</a:t>
            </a:r>
            <a:r>
              <a:rPr lang="ru-RU" dirty="0" smtClean="0"/>
              <a:t>, у </a:t>
            </a:r>
            <a:r>
              <a:rPr lang="ru-RU" dirty="0" err="1" smtClean="0"/>
              <a:t>родині</a:t>
            </a:r>
            <a:r>
              <a:rPr lang="ru-RU" dirty="0" smtClean="0"/>
              <a:t> директора </a:t>
            </a:r>
            <a:r>
              <a:rPr lang="ru-RU" dirty="0" err="1" smtClean="0"/>
              <a:t>місцевої</a:t>
            </a:r>
            <a:r>
              <a:rPr lang="ru-RU" dirty="0" smtClean="0"/>
              <a:t> </a:t>
            </a:r>
            <a:r>
              <a:rPr lang="ru-RU" dirty="0" err="1" smtClean="0"/>
              <a:t>гімназії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stolypin_bio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2875813" y="2518200"/>
            <a:ext cx="3856427" cy="3607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7\Downloads\Новая папка\243146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Win7\Downloads\Новая папка\8097s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4866" y="168794"/>
            <a:ext cx="5007728" cy="64749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32" y="193957"/>
            <a:ext cx="4136069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Дмитро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був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сімнадцятою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дитиною</a:t>
            </a:r>
            <a:endParaRPr lang="ru-RU" sz="19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у </a:t>
            </a:r>
            <a:r>
              <a:rPr lang="ru-RU" sz="1900" dirty="0" err="1" smtClean="0">
                <a:latin typeface="Georgia" pitchFamily="18" charset="0"/>
              </a:rPr>
              <a:t>сім’ї</a:t>
            </a:r>
            <a:r>
              <a:rPr lang="ru-RU" sz="1900" dirty="0" smtClean="0">
                <a:latin typeface="Georgia" pitchFamily="18" charset="0"/>
              </a:rPr>
              <a:t>. </a:t>
            </a:r>
            <a:r>
              <a:rPr lang="uk-UA" sz="1900" dirty="0" smtClean="0">
                <a:latin typeface="Georgia" pitchFamily="18" charset="0"/>
              </a:rPr>
              <a:t>Д</a:t>
            </a:r>
            <a:r>
              <a:rPr lang="ru-RU" sz="1900" dirty="0" smtClean="0">
                <a:latin typeface="Georgia" pitchFamily="18" charset="0"/>
              </a:rPr>
              <a:t>о часу </a:t>
            </a:r>
            <a:r>
              <a:rPr lang="ru-RU" sz="1900" dirty="0" err="1" smtClean="0">
                <a:latin typeface="Georgia" pitchFamily="18" charset="0"/>
              </a:rPr>
              <a:t>його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народження</a:t>
            </a:r>
            <a:r>
              <a:rPr lang="ru-RU" sz="1900" dirty="0" smtClean="0">
                <a:latin typeface="Georgia" pitchFamily="18" charset="0"/>
              </a:rPr>
              <a:t> в</a:t>
            </a: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сім'ї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Менделєєвих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з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дітей</a:t>
            </a:r>
            <a:endParaRPr lang="ru-RU" sz="19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залишилися</a:t>
            </a:r>
            <a:r>
              <a:rPr lang="ru-RU" sz="1900" dirty="0" smtClean="0">
                <a:latin typeface="Georgia" pitchFamily="18" charset="0"/>
              </a:rPr>
              <a:t> в </a:t>
            </a:r>
            <a:r>
              <a:rPr lang="ru-RU" sz="1900" dirty="0" err="1" smtClean="0">
                <a:latin typeface="Georgia" pitchFamily="18" charset="0"/>
              </a:rPr>
              <a:t>живих</a:t>
            </a:r>
            <a:r>
              <a:rPr lang="ru-RU" sz="1900" dirty="0" smtClean="0">
                <a:latin typeface="Georgia" pitchFamily="18" charset="0"/>
              </a:rPr>
              <a:t> два </a:t>
            </a:r>
            <a:r>
              <a:rPr lang="ru-RU" sz="1900" dirty="0" err="1" smtClean="0">
                <a:latin typeface="Georgia" pitchFamily="18" charset="0"/>
              </a:rPr>
              <a:t>брати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і</a:t>
            </a:r>
            <a:endParaRPr lang="ru-RU" sz="19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п'ять</a:t>
            </a:r>
            <a:r>
              <a:rPr lang="ru-RU" sz="1900" dirty="0" smtClean="0">
                <a:latin typeface="Georgia" pitchFamily="18" charset="0"/>
              </a:rPr>
              <a:t> сестер. </a:t>
            </a:r>
            <a:r>
              <a:rPr lang="ru-RU" sz="1900" dirty="0" err="1" smtClean="0">
                <a:latin typeface="Georgia" pitchFamily="18" charset="0"/>
              </a:rPr>
              <a:t>Дев'ятеро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дітей</a:t>
            </a:r>
            <a:endParaRPr lang="ru-RU" sz="19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померли </a:t>
            </a:r>
            <a:r>
              <a:rPr lang="ru-RU" sz="1900" dirty="0" err="1" smtClean="0">
                <a:latin typeface="Georgia" pitchFamily="18" charset="0"/>
              </a:rPr>
              <a:t>ще</a:t>
            </a:r>
            <a:r>
              <a:rPr lang="ru-RU" sz="1900" dirty="0" smtClean="0">
                <a:latin typeface="Georgia" pitchFamily="18" charset="0"/>
              </a:rPr>
              <a:t> в </a:t>
            </a:r>
            <a:r>
              <a:rPr lang="ru-RU" sz="1900" dirty="0" err="1" smtClean="0">
                <a:latin typeface="Georgia" pitchFamily="18" charset="0"/>
              </a:rPr>
              <a:t>дитячому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віці</a:t>
            </a:r>
            <a:r>
              <a:rPr lang="ru-RU" sz="1900" dirty="0" smtClean="0">
                <a:latin typeface="Georgia" pitchFamily="18" charset="0"/>
              </a:rPr>
              <a:t>, а</a:t>
            </a: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трьом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з</a:t>
            </a:r>
            <a:r>
              <a:rPr lang="ru-RU" sz="1900" dirty="0" smtClean="0">
                <a:latin typeface="Georgia" pitchFamily="18" charset="0"/>
              </a:rPr>
              <a:t> них батьки </a:t>
            </a:r>
            <a:r>
              <a:rPr lang="ru-RU" sz="1900" dirty="0" err="1" smtClean="0">
                <a:latin typeface="Georgia" pitchFamily="18" charset="0"/>
              </a:rPr>
              <a:t>навіть</a:t>
            </a:r>
            <a:r>
              <a:rPr lang="ru-RU" sz="1900" dirty="0" smtClean="0">
                <a:latin typeface="Georgia" pitchFamily="18" charset="0"/>
              </a:rPr>
              <a:t> не</a:t>
            </a: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встигли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дати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імена</a:t>
            </a:r>
            <a:r>
              <a:rPr lang="ru-RU" sz="1900" dirty="0" smtClean="0"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Win7\Downloads\Новая папка\243146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42852"/>
            <a:ext cx="4467890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Хлопець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навчався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старанно</a:t>
            </a:r>
            <a:r>
              <a:rPr lang="ru-RU" sz="1900" dirty="0" smtClean="0">
                <a:latin typeface="Georgia" pitchFamily="18" charset="0"/>
              </a:rPr>
              <a:t>, </a:t>
            </a:r>
            <a:r>
              <a:rPr lang="ru-RU" sz="1900" dirty="0" err="1" smtClean="0">
                <a:latin typeface="Georgia" pitchFamily="18" charset="0"/>
              </a:rPr>
              <a:t>але</a:t>
            </a:r>
            <a:endParaRPr lang="ru-RU" sz="19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гарно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вчився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лише</a:t>
            </a:r>
            <a:r>
              <a:rPr lang="ru-RU" sz="1900" dirty="0" smtClean="0">
                <a:latin typeface="Georgia" pitchFamily="18" charset="0"/>
              </a:rPr>
              <a:t> в </a:t>
            </a:r>
            <a:r>
              <a:rPr lang="ru-RU" sz="1900" dirty="0" err="1" smtClean="0">
                <a:latin typeface="Georgia" pitchFamily="18" charset="0"/>
              </a:rPr>
              <a:t>початкових</a:t>
            </a:r>
            <a:endParaRPr lang="ru-RU" sz="19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класах</a:t>
            </a:r>
            <a:r>
              <a:rPr lang="ru-RU" sz="1900" dirty="0" smtClean="0">
                <a:latin typeface="Georgia" pitchFamily="18" charset="0"/>
              </a:rPr>
              <a:t>. </a:t>
            </a:r>
            <a:r>
              <a:rPr lang="ru-RU" sz="1900" dirty="0" err="1" smtClean="0">
                <a:latin typeface="Georgia" pitchFamily="18" charset="0"/>
              </a:rPr>
              <a:t>Потім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навчання</a:t>
            </a:r>
            <a:r>
              <a:rPr lang="ru-RU" sz="1900" dirty="0" smtClean="0">
                <a:latin typeface="Georgia" pitchFamily="18" charset="0"/>
              </a:rPr>
              <a:t> перестало</a:t>
            </a: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його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цікавити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й</a:t>
            </a:r>
            <a:r>
              <a:rPr lang="ru-RU" sz="1900" dirty="0" smtClean="0">
                <a:latin typeface="Georgia" pitchFamily="18" charset="0"/>
              </a:rPr>
              <a:t> добре </a:t>
            </a:r>
            <a:r>
              <a:rPr lang="ru-RU" sz="1900" dirty="0" err="1" smtClean="0">
                <a:latin typeface="Georgia" pitchFamily="18" charset="0"/>
              </a:rPr>
              <a:t>він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навчався</a:t>
            </a:r>
            <a:r>
              <a:rPr lang="ru-RU" sz="1900" dirty="0" smtClean="0">
                <a:latin typeface="Georgia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лише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smtClean="0">
                <a:latin typeface="Georgia" pitchFamily="18" charset="0"/>
              </a:rPr>
              <a:t>з </a:t>
            </a:r>
            <a:r>
              <a:rPr lang="ru-RU" sz="1900" dirty="0" err="1" smtClean="0">
                <a:latin typeface="Georgia" pitchFamily="18" charset="0"/>
              </a:rPr>
              <a:t>деяких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предметів</a:t>
            </a:r>
            <a:r>
              <a:rPr lang="ru-RU" sz="1900" dirty="0" smtClean="0">
                <a:latin typeface="Georgia" pitchFamily="18" charset="0"/>
              </a:rPr>
              <a:t>. </a:t>
            </a:r>
            <a:r>
              <a:rPr lang="ru-RU" sz="1900" dirty="0" err="1" smtClean="0">
                <a:latin typeface="Georgia" pitchFamily="18" charset="0"/>
              </a:rPr>
              <a:t>Йому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дуже</a:t>
            </a:r>
            <a:r>
              <a:rPr lang="ru-RU" sz="1900" dirty="0" smtClean="0">
                <a:latin typeface="Georgia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подобалися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smtClean="0">
                <a:latin typeface="Georgia" pitchFamily="18" charset="0"/>
              </a:rPr>
              <a:t>математика, </a:t>
            </a:r>
            <a:r>
              <a:rPr lang="ru-RU" sz="1900" dirty="0" err="1" smtClean="0">
                <a:latin typeface="Georgia" pitchFamily="18" charset="0"/>
              </a:rPr>
              <a:t>фізика</a:t>
            </a:r>
            <a:r>
              <a:rPr lang="ru-RU" sz="1900" dirty="0" smtClean="0">
                <a:latin typeface="Georgia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історія</a:t>
            </a:r>
            <a:r>
              <a:rPr lang="ru-RU" sz="1900" dirty="0" smtClean="0">
                <a:latin typeface="Georgia" pitchFamily="18" charset="0"/>
              </a:rPr>
              <a:t>. І </a:t>
            </a:r>
            <a:r>
              <a:rPr lang="ru-RU" sz="1900" dirty="0" err="1" smtClean="0">
                <a:latin typeface="Georgia" pitchFamily="18" charset="0"/>
              </a:rPr>
              <a:t>лише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загроза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залишитися</a:t>
            </a:r>
            <a:endParaRPr lang="ru-RU" sz="19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на </a:t>
            </a:r>
            <a:r>
              <a:rPr lang="ru-RU" sz="1900" dirty="0" err="1" smtClean="0">
                <a:latin typeface="Georgia" pitchFamily="18" charset="0"/>
              </a:rPr>
              <a:t>повторний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рік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навчання</a:t>
            </a:r>
            <a:endParaRPr lang="ru-RU" sz="19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змушували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його</a:t>
            </a:r>
            <a:r>
              <a:rPr lang="ru-RU" sz="1900" dirty="0" smtClean="0">
                <a:latin typeface="Georgia" pitchFamily="18" charset="0"/>
              </a:rPr>
              <a:t> «</a:t>
            </a:r>
            <a:r>
              <a:rPr lang="ru-RU" sz="1900" dirty="0" err="1" smtClean="0">
                <a:latin typeface="Georgia" pitchFamily="18" charset="0"/>
              </a:rPr>
              <a:t>підтягуватися</a:t>
            </a:r>
            <a:r>
              <a:rPr lang="ru-RU" sz="1900" dirty="0" smtClean="0">
                <a:latin typeface="Georgia" pitchFamily="18" charset="0"/>
              </a:rPr>
              <a:t>» </a:t>
            </a:r>
            <a:r>
              <a:rPr lang="ru-RU" sz="1900" dirty="0" err="1" smtClean="0">
                <a:latin typeface="Georgia" pitchFamily="18" charset="0"/>
              </a:rPr>
              <a:t>з</a:t>
            </a:r>
            <a:endParaRPr lang="ru-RU" sz="19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                                   </a:t>
            </a:r>
            <a:r>
              <a:rPr lang="ru-RU" sz="1900" dirty="0" err="1" smtClean="0">
                <a:latin typeface="Georgia" pitchFamily="18" charset="0"/>
              </a:rPr>
              <a:t>інших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предметів</a:t>
            </a:r>
            <a:r>
              <a:rPr lang="ru-RU" sz="1900" dirty="0" smtClean="0">
                <a:latin typeface="Georgia" pitchFamily="18" charset="0"/>
              </a:rPr>
              <a:t>.</a:t>
            </a:r>
          </a:p>
          <a:p>
            <a:endParaRPr lang="ru-RU" sz="1900" dirty="0">
              <a:latin typeface="Georgia" pitchFamily="18" charset="0"/>
            </a:endParaRPr>
          </a:p>
        </p:txBody>
      </p:sp>
      <p:pic>
        <p:nvPicPr>
          <p:cNvPr id="3075" name="Picture 3" descr="C:\Users\Win7\Downloads\Новая папка\6765.zagadka.jpg-640x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42852"/>
            <a:ext cx="4524380" cy="64472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in7\Downloads\Новая папка\243146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42852"/>
            <a:ext cx="3865161" cy="6070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Учений, </a:t>
            </a:r>
            <a:r>
              <a:rPr lang="ru-RU" sz="1900" dirty="0" err="1" smtClean="0">
                <a:latin typeface="Georgia" pitchFamily="18" charset="0"/>
              </a:rPr>
              <a:t>науковець</a:t>
            </a:r>
            <a:r>
              <a:rPr lang="ru-RU" sz="1900" dirty="0" smtClean="0">
                <a:latin typeface="Georgia" pitchFamily="18" charset="0"/>
              </a:rPr>
              <a:t>, </a:t>
            </a:r>
            <a:r>
              <a:rPr lang="ru-RU" sz="1900" dirty="0" err="1" smtClean="0">
                <a:latin typeface="Georgia" pitchFamily="18" charset="0"/>
              </a:rPr>
              <a:t>філософ</a:t>
            </a:r>
            <a:r>
              <a:rPr lang="ru-RU" sz="1900" dirty="0" smtClean="0">
                <a:latin typeface="Georgia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енциклопедист</a:t>
            </a:r>
            <a:r>
              <a:rPr lang="ru-RU" sz="1900" dirty="0" smtClean="0">
                <a:latin typeface="Georgia" pitchFamily="18" charset="0"/>
              </a:rPr>
              <a:t>, </a:t>
            </a:r>
            <a:r>
              <a:rPr lang="ru-RU" sz="1900" dirty="0" err="1" smtClean="0">
                <a:latin typeface="Georgia" pitchFamily="18" charset="0"/>
              </a:rPr>
              <a:t>модельєр</a:t>
            </a:r>
            <a:r>
              <a:rPr lang="ru-RU" sz="1900" dirty="0" smtClean="0">
                <a:latin typeface="Georgia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знавець</a:t>
            </a:r>
            <a:r>
              <a:rPr lang="ru-RU" sz="1900" dirty="0" smtClean="0">
                <a:latin typeface="Georgia" pitchFamily="18" charset="0"/>
              </a:rPr>
              <a:t> науки </a:t>
            </a:r>
            <a:r>
              <a:rPr lang="ru-RU" sz="1900" dirty="0" err="1" smtClean="0">
                <a:latin typeface="Georgia" pitchFamily="18" charset="0"/>
              </a:rPr>
              <a:t>й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мистецтва</a:t>
            </a:r>
            <a:r>
              <a:rPr lang="ru-RU" sz="1900" dirty="0" smtClean="0">
                <a:latin typeface="Georgia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просто ВЕЛИКА ЛЮДИНА.</a:t>
            </a:r>
          </a:p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За </a:t>
            </a:r>
            <a:r>
              <a:rPr lang="ru-RU" sz="1900" dirty="0" err="1" smtClean="0">
                <a:latin typeface="Georgia" pitchFamily="18" charset="0"/>
              </a:rPr>
              <a:t>життя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Менделєєва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називали</a:t>
            </a:r>
            <a:r>
              <a:rPr lang="ru-RU" sz="1900" dirty="0" smtClean="0">
                <a:latin typeface="Georgia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енциклопедистом</a:t>
            </a:r>
            <a:r>
              <a:rPr lang="ru-RU" sz="1900" dirty="0" smtClean="0">
                <a:latin typeface="Georgia" pitchFamily="18" charset="0"/>
              </a:rPr>
              <a:t>, за </a:t>
            </a:r>
            <a:r>
              <a:rPr lang="ru-RU" sz="1900" dirty="0" err="1" smtClean="0">
                <a:latin typeface="Georgia" pitchFamily="18" charset="0"/>
              </a:rPr>
              <a:t>його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знан</a:t>
            </a:r>
            <a:r>
              <a:rPr lang="ru-RU" sz="1900" dirty="0" smtClean="0">
                <a:latin typeface="Georgia" pitchFamily="18" charset="0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ня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з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різних</a:t>
            </a:r>
            <a:r>
              <a:rPr lang="ru-RU" sz="1900" dirty="0" smtClean="0">
                <a:latin typeface="Georgia" pitchFamily="18" charset="0"/>
              </a:rPr>
              <a:t> наук. </a:t>
            </a:r>
            <a:r>
              <a:rPr lang="ru-RU" sz="1900" dirty="0" err="1" smtClean="0">
                <a:latin typeface="Georgia" pitchFamily="18" charset="0"/>
              </a:rPr>
              <a:t>Він</a:t>
            </a:r>
            <a:r>
              <a:rPr lang="ru-RU" sz="1900" dirty="0" smtClean="0">
                <a:latin typeface="Georgia" pitchFamily="18" charset="0"/>
              </a:rPr>
              <a:t> перший</a:t>
            </a: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сконструював</a:t>
            </a:r>
            <a:r>
              <a:rPr lang="ru-RU" sz="1900" dirty="0" smtClean="0">
                <a:latin typeface="Georgia" pitchFamily="18" charset="0"/>
              </a:rPr>
              <a:t> модель </a:t>
            </a:r>
            <a:r>
              <a:rPr lang="ru-RU" sz="1900" dirty="0" err="1" smtClean="0">
                <a:latin typeface="Georgia" pitchFamily="18" charset="0"/>
              </a:rPr>
              <a:t>сучасного</a:t>
            </a:r>
            <a:endParaRPr lang="ru-RU" sz="19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холодильника. У 1885 </a:t>
            </a:r>
            <a:r>
              <a:rPr lang="ru-RU" sz="1900" dirty="0" err="1" smtClean="0">
                <a:latin typeface="Georgia" pitchFamily="18" charset="0"/>
              </a:rPr>
              <a:t>році</a:t>
            </a:r>
            <a:endParaRPr lang="ru-RU" sz="19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                                </a:t>
            </a:r>
            <a:r>
              <a:rPr lang="ru-RU" sz="1900" dirty="0" err="1" smtClean="0">
                <a:latin typeface="Georgia" pitchFamily="18" charset="0"/>
              </a:rPr>
              <a:t>винайшов</a:t>
            </a:r>
            <a:r>
              <a:rPr lang="ru-RU" sz="1900" dirty="0" smtClean="0">
                <a:latin typeface="Georgia" pitchFamily="18" charset="0"/>
              </a:rPr>
              <a:t> фор-</a:t>
            </a:r>
          </a:p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                                      мулу </a:t>
            </a:r>
            <a:r>
              <a:rPr lang="ru-RU" sz="1900" dirty="0" err="1" smtClean="0">
                <a:latin typeface="Georgia" pitchFamily="18" charset="0"/>
              </a:rPr>
              <a:t>цемен</a:t>
            </a:r>
            <a:r>
              <a:rPr lang="ru-RU" sz="1900" dirty="0" smtClean="0">
                <a:latin typeface="Georgia" pitchFamily="18" charset="0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                                       ту.</a:t>
            </a:r>
          </a:p>
          <a:p>
            <a:pPr>
              <a:lnSpc>
                <a:spcPct val="150000"/>
              </a:lnSpc>
            </a:pPr>
            <a:endParaRPr lang="ru-RU" sz="1900" dirty="0" smtClean="0"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18435" name="Picture 3" descr="C:\Users\Win7\Downloads\Новая папка\ilya-repin-portrait-of-dmitry-ivanovich-mendeleev-wearing-the-edinburgh-university-professor-rob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71414"/>
            <a:ext cx="5153331" cy="65008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in7\Downloads\Новая папка\243146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C:\Users\Win7\Downloads\Новая папка\i_3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2852"/>
            <a:ext cx="4395797" cy="64490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42852"/>
            <a:ext cx="4703532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У 1895 </a:t>
            </a:r>
            <a:r>
              <a:rPr lang="ru-RU" sz="1900" dirty="0" err="1" smtClean="0">
                <a:latin typeface="Georgia" pitchFamily="18" charset="0"/>
              </a:rPr>
              <a:t>році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Менделєєв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осліпнув</a:t>
            </a:r>
            <a:r>
              <a:rPr lang="ru-RU" sz="1900" dirty="0" smtClean="0">
                <a:latin typeface="Georgia" pitchFamily="18" charset="0"/>
              </a:rPr>
              <a:t>, </a:t>
            </a:r>
            <a:r>
              <a:rPr lang="ru-RU" sz="1900" dirty="0" err="1" smtClean="0">
                <a:latin typeface="Georgia" pitchFamily="18" charset="0"/>
              </a:rPr>
              <a:t>але</a:t>
            </a:r>
            <a:endParaRPr lang="ru-RU" sz="19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продовжував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керувати</a:t>
            </a:r>
            <a:r>
              <a:rPr lang="ru-RU" sz="1900" dirty="0" smtClean="0">
                <a:latin typeface="Georgia" pitchFamily="18" charset="0"/>
              </a:rPr>
              <a:t> Палатою </a:t>
            </a:r>
            <a:r>
              <a:rPr lang="ru-RU" sz="1900" dirty="0" err="1" smtClean="0">
                <a:latin typeface="Georgia" pitchFamily="18" charset="0"/>
              </a:rPr>
              <a:t>мір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і</a:t>
            </a:r>
            <a:endParaRPr lang="ru-RU" sz="19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вагів</a:t>
            </a:r>
            <a:r>
              <a:rPr lang="ru-RU" sz="1900" dirty="0" smtClean="0">
                <a:latin typeface="Georgia" pitchFamily="18" charset="0"/>
              </a:rPr>
              <a:t>. </a:t>
            </a:r>
            <a:r>
              <a:rPr lang="ru-RU" sz="1900" dirty="0" err="1" smtClean="0">
                <a:latin typeface="Georgia" pitchFamily="18" charset="0"/>
              </a:rPr>
              <a:t>Ділові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папери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йому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зачитували</a:t>
            </a:r>
            <a:endParaRPr lang="ru-RU" sz="19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вголос</a:t>
            </a:r>
            <a:r>
              <a:rPr lang="ru-RU" sz="1900" dirty="0" smtClean="0">
                <a:latin typeface="Georgia" pitchFamily="18" charset="0"/>
              </a:rPr>
              <a:t>, </a:t>
            </a:r>
            <a:r>
              <a:rPr lang="ru-RU" sz="1900" dirty="0" err="1" smtClean="0">
                <a:latin typeface="Georgia" pitchFamily="18" charset="0"/>
              </a:rPr>
              <a:t>розпорядження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він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диктував</a:t>
            </a:r>
            <a:endParaRPr lang="ru-RU" sz="19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секретарю, а </a:t>
            </a:r>
            <a:r>
              <a:rPr lang="ru-RU" sz="1900" dirty="0" err="1" smtClean="0">
                <a:latin typeface="Georgia" pitchFamily="18" charset="0"/>
              </a:rPr>
              <a:t>удома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всліпу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продовжував</a:t>
            </a:r>
            <a:endParaRPr lang="ru-RU" sz="19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клеїти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чемодани</a:t>
            </a:r>
            <a:r>
              <a:rPr lang="ru-RU" sz="1900" dirty="0" smtClean="0">
                <a:latin typeface="Georgia" pitchFamily="18" charset="0"/>
              </a:rPr>
              <a:t>. </a:t>
            </a:r>
            <a:r>
              <a:rPr lang="ru-RU" sz="1900" dirty="0" err="1" smtClean="0">
                <a:latin typeface="Georgia" pitchFamily="18" charset="0"/>
              </a:rPr>
              <a:t>Професор</a:t>
            </a:r>
            <a:r>
              <a:rPr lang="ru-RU" sz="1900" dirty="0" smtClean="0">
                <a:latin typeface="Georgia" pitchFamily="18" charset="0"/>
              </a:rPr>
              <a:t> І. В. Косте-</a:t>
            </a: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ніч</a:t>
            </a:r>
            <a:r>
              <a:rPr lang="ru-RU" sz="1900" dirty="0" smtClean="0">
                <a:latin typeface="Georgia" pitchFamily="18" charset="0"/>
              </a:rPr>
              <a:t> за </a:t>
            </a:r>
            <a:r>
              <a:rPr lang="ru-RU" sz="1900" dirty="0" err="1" smtClean="0">
                <a:latin typeface="Georgia" pitchFamily="18" charset="0"/>
              </a:rPr>
              <a:t>дві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операції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видалив</a:t>
            </a:r>
            <a:r>
              <a:rPr lang="ru-RU" sz="1900" dirty="0" smtClean="0">
                <a:latin typeface="Georgia" pitchFamily="18" charset="0"/>
              </a:rPr>
              <a:t> катаракту,</a:t>
            </a: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і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незабаром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зір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повернувся</a:t>
            </a:r>
            <a:r>
              <a:rPr lang="ru-RU" sz="1900" dirty="0" smtClean="0"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in7\Downloads\Новая папка\243146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5" name="Picture 5" descr="C:\Users\Win7\Downloads\Новая папка\94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8139" y="71414"/>
            <a:ext cx="5284455" cy="657229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-32" y="142852"/>
            <a:ext cx="3978974" cy="50629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dirty="0" err="1" smtClean="0">
                <a:latin typeface="Georgia" pitchFamily="18" charset="0"/>
              </a:rPr>
              <a:t>Менделєєв</a:t>
            </a:r>
            <a:r>
              <a:rPr lang="ru-RU" sz="1900" dirty="0" smtClean="0">
                <a:latin typeface="Georgia" pitchFamily="18" charset="0"/>
              </a:rPr>
              <a:t>, як </a:t>
            </a:r>
            <a:r>
              <a:rPr lang="ru-RU" sz="1900" dirty="0" err="1" smtClean="0">
                <a:latin typeface="Georgia" pitchFamily="18" charset="0"/>
              </a:rPr>
              <a:t>звичайна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людина</a:t>
            </a:r>
            <a:r>
              <a:rPr lang="ru-RU" sz="1900" dirty="0" smtClean="0">
                <a:latin typeface="Georgia" pitchFamily="18" charset="0"/>
              </a:rPr>
              <a:t>,</a:t>
            </a:r>
          </a:p>
          <a:p>
            <a:r>
              <a:rPr lang="ru-RU" sz="1900" dirty="0" err="1" smtClean="0">
                <a:latin typeface="Georgia" pitchFamily="18" charset="0"/>
              </a:rPr>
              <a:t>дуже</a:t>
            </a:r>
            <a:r>
              <a:rPr lang="ru-RU" sz="1900" dirty="0" smtClean="0">
                <a:latin typeface="Georgia" pitchFamily="18" charset="0"/>
              </a:rPr>
              <a:t> любив </a:t>
            </a:r>
            <a:r>
              <a:rPr lang="ru-RU" sz="1900" dirty="0" err="1" smtClean="0">
                <a:latin typeface="Georgia" pitchFamily="18" charset="0"/>
              </a:rPr>
              <a:t>млинці</a:t>
            </a:r>
            <a:r>
              <a:rPr lang="ru-RU" sz="1900" dirty="0" smtClean="0">
                <a:latin typeface="Georgia" pitchFamily="18" charset="0"/>
              </a:rPr>
              <a:t>. «Люблю я</a:t>
            </a:r>
          </a:p>
          <a:p>
            <a:r>
              <a:rPr lang="ru-RU" sz="1900" dirty="0" smtClean="0">
                <a:latin typeface="Georgia" pitchFamily="18" charset="0"/>
              </a:rPr>
              <a:t>их, проклятых, хоть они мне и</a:t>
            </a:r>
          </a:p>
          <a:p>
            <a:r>
              <a:rPr lang="ru-RU" sz="1900" dirty="0" smtClean="0">
                <a:latin typeface="Georgia" pitchFamily="18" charset="0"/>
              </a:rPr>
              <a:t>вредны». Але </a:t>
            </a:r>
            <a:r>
              <a:rPr lang="ru-RU" sz="1900" dirty="0" err="1" smtClean="0">
                <a:latin typeface="Georgia" pitchFamily="18" charset="0"/>
              </a:rPr>
              <a:t>найбільшою</a:t>
            </a:r>
            <a:endParaRPr lang="ru-RU" sz="1900" dirty="0" smtClean="0">
              <a:latin typeface="Georgia" pitchFamily="18" charset="0"/>
            </a:endParaRPr>
          </a:p>
          <a:p>
            <a:r>
              <a:rPr lang="ru-RU" sz="1900" dirty="0" err="1" smtClean="0">
                <a:latin typeface="Georgia" pitchFamily="18" charset="0"/>
              </a:rPr>
              <a:t>слабкістю</a:t>
            </a:r>
            <a:r>
              <a:rPr lang="ru-RU" sz="1900" dirty="0" smtClean="0">
                <a:latin typeface="Georgia" pitchFamily="18" charset="0"/>
              </a:rPr>
              <a:t> в </a:t>
            </a:r>
            <a:r>
              <a:rPr lang="ru-RU" sz="1900" dirty="0" err="1" smtClean="0">
                <a:latin typeface="Georgia" pitchFamily="18" charset="0"/>
              </a:rPr>
              <a:t>нього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були</a:t>
            </a:r>
            <a:r>
              <a:rPr lang="ru-RU" sz="1900" dirty="0" smtClean="0">
                <a:latin typeface="Georgia" pitchFamily="18" charset="0"/>
              </a:rPr>
              <a:t> чай </a:t>
            </a:r>
            <a:r>
              <a:rPr lang="ru-RU" sz="1900" dirty="0" err="1" smtClean="0">
                <a:latin typeface="Georgia" pitchFamily="18" charset="0"/>
              </a:rPr>
              <a:t>і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тю</a:t>
            </a:r>
            <a:r>
              <a:rPr lang="ru-RU" sz="1900" dirty="0" smtClean="0">
                <a:latin typeface="Georgia" pitchFamily="18" charset="0"/>
              </a:rPr>
              <a:t>-</a:t>
            </a:r>
          </a:p>
          <a:p>
            <a:r>
              <a:rPr lang="ru-RU" sz="1900" dirty="0" err="1" smtClean="0">
                <a:latin typeface="Georgia" pitchFamily="18" charset="0"/>
              </a:rPr>
              <a:t>тюн</a:t>
            </a:r>
            <a:r>
              <a:rPr lang="ru-RU" sz="1900" dirty="0" smtClean="0">
                <a:latin typeface="Georgia" pitchFamily="18" charset="0"/>
              </a:rPr>
              <a:t>. </a:t>
            </a:r>
            <a:r>
              <a:rPr lang="ru-RU" sz="1900" dirty="0" err="1" smtClean="0">
                <a:latin typeface="Georgia" pitchFamily="18" charset="0"/>
              </a:rPr>
              <a:t>Менделєєв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виписував</a:t>
            </a:r>
            <a:r>
              <a:rPr lang="ru-RU" sz="1900" dirty="0" smtClean="0">
                <a:latin typeface="Georgia" pitchFamily="18" charset="0"/>
              </a:rPr>
              <a:t> чай </a:t>
            </a:r>
            <a:r>
              <a:rPr lang="ru-RU" sz="1900" dirty="0" err="1" smtClean="0">
                <a:latin typeface="Georgia" pitchFamily="18" charset="0"/>
              </a:rPr>
              <a:t>з</a:t>
            </a:r>
            <a:endParaRPr lang="ru-RU" sz="1900" dirty="0" smtClean="0">
              <a:latin typeface="Georgia" pitchFamily="18" charset="0"/>
            </a:endParaRPr>
          </a:p>
          <a:p>
            <a:r>
              <a:rPr lang="ru-RU" sz="1900" dirty="0" smtClean="0">
                <a:latin typeface="Georgia" pitchFamily="18" charset="0"/>
              </a:rPr>
              <a:t>Китаю на </a:t>
            </a:r>
            <a:r>
              <a:rPr lang="ru-RU" sz="1900" dirty="0" err="1" smtClean="0">
                <a:latin typeface="Georgia" pitchFamily="18" charset="0"/>
              </a:rPr>
              <a:t>багато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років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уперед</a:t>
            </a:r>
            <a:r>
              <a:rPr lang="ru-RU" sz="1900" dirty="0" smtClean="0">
                <a:latin typeface="Georgia" pitchFamily="18" charset="0"/>
              </a:rPr>
              <a:t>.</a:t>
            </a:r>
          </a:p>
          <a:p>
            <a:r>
              <a:rPr lang="ru-RU" sz="1900" dirty="0" smtClean="0">
                <a:latin typeface="Georgia" pitchFamily="18" charset="0"/>
              </a:rPr>
              <a:t>Коли </a:t>
            </a:r>
            <a:r>
              <a:rPr lang="ru-RU" sz="1900" dirty="0" err="1" smtClean="0">
                <a:latin typeface="Georgia" pitchFamily="18" charset="0"/>
              </a:rPr>
              <a:t>отримували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посилку</a:t>
            </a:r>
            <a:r>
              <a:rPr lang="ru-RU" sz="1900" dirty="0" smtClean="0">
                <a:latin typeface="Georgia" pitchFamily="18" charset="0"/>
              </a:rPr>
              <a:t>, </a:t>
            </a:r>
            <a:r>
              <a:rPr lang="ru-RU" sz="1900" dirty="0" err="1" smtClean="0">
                <a:latin typeface="Georgia" pitchFamily="18" charset="0"/>
              </a:rPr>
              <a:t>уся</a:t>
            </a:r>
            <a:endParaRPr lang="ru-RU" sz="1900" dirty="0" smtClean="0">
              <a:latin typeface="Georgia" pitchFamily="18" charset="0"/>
            </a:endParaRPr>
          </a:p>
          <a:p>
            <a:r>
              <a:rPr lang="ru-RU" sz="1900" dirty="0" err="1" smtClean="0">
                <a:latin typeface="Georgia" pitchFamily="18" charset="0"/>
              </a:rPr>
              <a:t>сім'я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займалася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його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перероб</a:t>
            </a:r>
            <a:r>
              <a:rPr lang="ru-RU" sz="1900" dirty="0" smtClean="0">
                <a:latin typeface="Georgia" pitchFamily="18" charset="0"/>
              </a:rPr>
              <a:t>-</a:t>
            </a:r>
          </a:p>
          <a:p>
            <a:r>
              <a:rPr lang="ru-RU" sz="1900" dirty="0" smtClean="0">
                <a:latin typeface="Georgia" pitchFamily="18" charset="0"/>
              </a:rPr>
              <a:t>кою </a:t>
            </a:r>
            <a:r>
              <a:rPr lang="ru-RU" sz="1900" dirty="0" err="1" smtClean="0">
                <a:latin typeface="Georgia" pitchFamily="18" charset="0"/>
              </a:rPr>
              <a:t>й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упакуванням</a:t>
            </a:r>
            <a:r>
              <a:rPr lang="ru-RU" sz="1900" dirty="0" smtClean="0">
                <a:latin typeface="Georgia" pitchFamily="18" charset="0"/>
              </a:rPr>
              <a:t>. На </a:t>
            </a:r>
            <a:r>
              <a:rPr lang="ru-RU" sz="1900" dirty="0" err="1" smtClean="0">
                <a:latin typeface="Georgia" pitchFamily="18" charset="0"/>
              </a:rPr>
              <a:t>підлогу</a:t>
            </a:r>
            <a:endParaRPr lang="ru-RU" sz="1900" dirty="0" smtClean="0">
              <a:latin typeface="Georgia" pitchFamily="18" charset="0"/>
            </a:endParaRPr>
          </a:p>
          <a:p>
            <a:r>
              <a:rPr lang="ru-RU" sz="1900" dirty="0" smtClean="0">
                <a:latin typeface="Georgia" pitchFamily="18" charset="0"/>
              </a:rPr>
              <a:t>клали </a:t>
            </a:r>
            <a:r>
              <a:rPr lang="ru-RU" sz="1900" dirty="0" err="1" smtClean="0">
                <a:latin typeface="Georgia" pitchFamily="18" charset="0"/>
              </a:rPr>
              <a:t>чисті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скатертини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і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змішу</a:t>
            </a:r>
            <a:r>
              <a:rPr lang="ru-RU" sz="1900" dirty="0" smtClean="0">
                <a:latin typeface="Georgia" pitchFamily="18" charset="0"/>
              </a:rPr>
              <a:t>-</a:t>
            </a:r>
          </a:p>
          <a:p>
            <a:r>
              <a:rPr lang="ru-RU" sz="1900" dirty="0" smtClean="0">
                <a:latin typeface="Georgia" pitchFamily="18" charset="0"/>
              </a:rPr>
              <a:t>вали чай за </a:t>
            </a:r>
            <a:r>
              <a:rPr lang="ru-RU" sz="1900" dirty="0" err="1" smtClean="0">
                <a:latin typeface="Georgia" pitchFamily="18" charset="0"/>
              </a:rPr>
              <a:t>особливим</a:t>
            </a:r>
            <a:r>
              <a:rPr lang="ru-RU" sz="1900" dirty="0" smtClean="0">
                <a:latin typeface="Georgia" pitchFamily="18" charset="0"/>
              </a:rPr>
              <a:t> рецептом</a:t>
            </a:r>
          </a:p>
          <a:p>
            <a:r>
              <a:rPr lang="ru-RU" sz="1900" dirty="0" err="1" smtClean="0">
                <a:latin typeface="Georgia" pitchFamily="18" charset="0"/>
              </a:rPr>
              <a:t>Менделєєва</a:t>
            </a:r>
            <a:r>
              <a:rPr lang="ru-RU" sz="1900" dirty="0" smtClean="0">
                <a:latin typeface="Georgia" pitchFamily="18" charset="0"/>
              </a:rPr>
              <a:t>. </a:t>
            </a:r>
            <a:r>
              <a:rPr lang="ru-RU" sz="1900" dirty="0" err="1" smtClean="0">
                <a:latin typeface="Georgia" pitchFamily="18" charset="0"/>
              </a:rPr>
              <a:t>Він</a:t>
            </a:r>
            <a:r>
              <a:rPr lang="ru-RU" sz="1900" dirty="0" smtClean="0">
                <a:latin typeface="Georgia" pitchFamily="18" charset="0"/>
              </a:rPr>
              <a:t> пив чай </a:t>
            </a:r>
            <a:r>
              <a:rPr lang="ru-RU" sz="1900" dirty="0" err="1" smtClean="0">
                <a:latin typeface="Georgia" pitchFamily="18" charset="0"/>
              </a:rPr>
              <a:t>тільки</a:t>
            </a:r>
            <a:endParaRPr lang="ru-RU" sz="1900" dirty="0" smtClean="0">
              <a:latin typeface="Georgia" pitchFamily="18" charset="0"/>
            </a:endParaRPr>
          </a:p>
          <a:p>
            <a:r>
              <a:rPr lang="ru-RU" sz="1900" dirty="0" smtClean="0">
                <a:latin typeface="Georgia" pitchFamily="18" charset="0"/>
              </a:rPr>
              <a:t>                             </a:t>
            </a:r>
            <a:r>
              <a:rPr lang="ru-RU" sz="1900" dirty="0" err="1" smtClean="0">
                <a:latin typeface="Georgia" pitchFamily="18" charset="0"/>
              </a:rPr>
              <a:t>своєї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рецептури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й</a:t>
            </a:r>
            <a:endParaRPr lang="ru-RU" sz="1900" dirty="0" smtClean="0">
              <a:latin typeface="Georgia" pitchFamily="18" charset="0"/>
            </a:endParaRPr>
          </a:p>
          <a:p>
            <a:r>
              <a:rPr lang="ru-RU" sz="1900" dirty="0" smtClean="0">
                <a:latin typeface="Georgia" pitchFamily="18" charset="0"/>
              </a:rPr>
              <a:t>                                </a:t>
            </a:r>
            <a:r>
              <a:rPr lang="ru-RU" sz="1900" dirty="0" err="1" smtClean="0">
                <a:latin typeface="Georgia" pitchFamily="18" charset="0"/>
              </a:rPr>
              <a:t>ніякого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іншого</a:t>
            </a:r>
            <a:endParaRPr lang="ru-RU" sz="1900" dirty="0" smtClean="0">
              <a:latin typeface="Georgia" pitchFamily="18" charset="0"/>
            </a:endParaRPr>
          </a:p>
          <a:p>
            <a:r>
              <a:rPr lang="ru-RU" sz="1900" dirty="0" smtClean="0">
                <a:latin typeface="Georgia" pitchFamily="18" charset="0"/>
              </a:rPr>
              <a:t>                                     не </a:t>
            </a:r>
            <a:r>
              <a:rPr lang="ru-RU" sz="1900" dirty="0" err="1" smtClean="0">
                <a:latin typeface="Georgia" pitchFamily="18" charset="0"/>
              </a:rPr>
              <a:t>визнавав</a:t>
            </a:r>
            <a:r>
              <a:rPr lang="ru-RU" sz="1900" dirty="0" smtClean="0">
                <a:latin typeface="Georgia" pitchFamily="18" charset="0"/>
              </a:rPr>
              <a:t>.</a:t>
            </a:r>
          </a:p>
          <a:p>
            <a:endParaRPr lang="ru-RU" sz="1900" dirty="0">
              <a:latin typeface="Georgia" pitchFamily="18" charset="0"/>
            </a:endParaRPr>
          </a:p>
        </p:txBody>
      </p:sp>
    </p:spTree>
  </p:cSld>
  <p:clrMapOvr>
    <a:masterClrMapping/>
  </p:clrMapOvr>
  <p:transition spd="med"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in7\Downloads\Новая папка\243146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C:\Users\Win7\Downloads\Новая папка\d_i_mendil_i_ku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2000240"/>
            <a:ext cx="6500858" cy="45815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42852"/>
            <a:ext cx="902695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Знайомі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вченого</a:t>
            </a:r>
            <a:r>
              <a:rPr lang="ru-RU" sz="1900" dirty="0" smtClean="0">
                <a:latin typeface="Georgia" pitchFamily="18" charset="0"/>
              </a:rPr>
              <a:t> знали, як </a:t>
            </a:r>
            <a:r>
              <a:rPr lang="ru-RU" sz="1900" dirty="0" err="1" smtClean="0">
                <a:latin typeface="Georgia" pitchFamily="18" charset="0"/>
              </a:rPr>
              <a:t>Дмитро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Іванович</a:t>
            </a:r>
            <a:r>
              <a:rPr lang="ru-RU" sz="1900" dirty="0" smtClean="0">
                <a:latin typeface="Georgia" pitchFamily="18" charset="0"/>
              </a:rPr>
              <a:t> любить шахи. </a:t>
            </a:r>
            <a:r>
              <a:rPr lang="ru-RU" sz="1900" dirty="0" err="1" smtClean="0">
                <a:latin typeface="Georgia" pitchFamily="18" charset="0"/>
              </a:rPr>
              <a:t>Із</a:t>
            </a:r>
            <a:r>
              <a:rPr lang="ru-RU" sz="1900" dirty="0" smtClean="0">
                <a:latin typeface="Georgia" pitchFamily="18" charset="0"/>
              </a:rPr>
              <a:t> самим </a:t>
            </a:r>
            <a:r>
              <a:rPr lang="ru-RU" sz="1900" dirty="0" err="1" smtClean="0">
                <a:latin typeface="Georgia" pitchFamily="18" charset="0"/>
              </a:rPr>
              <a:t>Чигори</a:t>
            </a:r>
            <a:r>
              <a:rPr lang="ru-RU" sz="1900" dirty="0" smtClean="0">
                <a:latin typeface="Georgia" pitchFamily="18" charset="0"/>
              </a:rPr>
              <a:t>-</a:t>
            </a:r>
          </a:p>
          <a:p>
            <a:pPr algn="ctr"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ним </a:t>
            </a:r>
            <a:r>
              <a:rPr lang="ru-RU" sz="1900" dirty="0" err="1" smtClean="0">
                <a:latin typeface="Georgia" pitchFamily="18" charset="0"/>
              </a:rPr>
              <a:t>він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зіграв</a:t>
            </a:r>
            <a:r>
              <a:rPr lang="ru-RU" sz="1900" dirty="0" smtClean="0">
                <a:latin typeface="Georgia" pitchFamily="18" charset="0"/>
              </a:rPr>
              <a:t> 13 </a:t>
            </a:r>
            <a:r>
              <a:rPr lang="ru-RU" sz="1900" dirty="0" err="1" smtClean="0">
                <a:latin typeface="Georgia" pitchFamily="18" charset="0"/>
              </a:rPr>
              <a:t>партій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і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виграв</a:t>
            </a:r>
            <a:r>
              <a:rPr lang="ru-RU" sz="1900" dirty="0" smtClean="0">
                <a:latin typeface="Georgia" pitchFamily="18" charset="0"/>
              </a:rPr>
              <a:t>. У </a:t>
            </a:r>
            <a:r>
              <a:rPr lang="ru-RU" sz="1900" dirty="0" err="1" smtClean="0">
                <a:latin typeface="Georgia" pitchFamily="18" charset="0"/>
              </a:rPr>
              <a:t>вченого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були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й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інші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захоплення</a:t>
            </a:r>
            <a:r>
              <a:rPr lang="ru-RU" sz="1900" dirty="0" smtClean="0">
                <a:latin typeface="Georgia" pitchFamily="18" charset="0"/>
              </a:rPr>
              <a:t>: </a:t>
            </a:r>
            <a:r>
              <a:rPr lang="ru-RU" sz="1900" dirty="0" err="1" smtClean="0">
                <a:latin typeface="Georgia" pitchFamily="18" charset="0"/>
              </a:rPr>
              <a:t>сільське</a:t>
            </a:r>
            <a:endParaRPr lang="ru-RU" sz="1900" dirty="0" smtClean="0">
              <a:latin typeface="Georg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господарство</a:t>
            </a:r>
            <a:r>
              <a:rPr lang="ru-RU" sz="1900" dirty="0" smtClean="0">
                <a:latin typeface="Georgia" pitchFamily="18" charset="0"/>
              </a:rPr>
              <a:t>, </a:t>
            </a:r>
            <a:r>
              <a:rPr lang="ru-RU" sz="1900" dirty="0" err="1" smtClean="0">
                <a:latin typeface="Georgia" pitchFamily="18" charset="0"/>
              </a:rPr>
              <a:t>виготовлення</a:t>
            </a:r>
            <a:r>
              <a:rPr lang="ru-RU" sz="1900" dirty="0" smtClean="0">
                <a:latin typeface="Georgia" pitchFamily="18" charset="0"/>
              </a:rPr>
              <a:t> добрив для </a:t>
            </a:r>
            <a:r>
              <a:rPr lang="ru-RU" sz="1900" dirty="0" err="1" smtClean="0">
                <a:latin typeface="Georgia" pitchFamily="18" charset="0"/>
              </a:rPr>
              <a:t>нього</a:t>
            </a:r>
            <a:r>
              <a:rPr lang="ru-RU" sz="1900" dirty="0" smtClean="0">
                <a:latin typeface="Georgia" pitchFamily="18" charset="0"/>
              </a:rPr>
              <a:t>, </a:t>
            </a:r>
            <a:r>
              <a:rPr lang="ru-RU" sz="1900" dirty="0" err="1" smtClean="0">
                <a:latin typeface="Georgia" pitchFamily="18" charset="0"/>
              </a:rPr>
              <a:t>архітектура</a:t>
            </a:r>
            <a:r>
              <a:rPr lang="ru-RU" sz="1900" dirty="0" smtClean="0">
                <a:latin typeface="Georgia" pitchFamily="18" charset="0"/>
              </a:rPr>
              <a:t>, </a:t>
            </a:r>
            <a:r>
              <a:rPr lang="ru-RU" sz="1900" dirty="0" err="1" smtClean="0">
                <a:latin typeface="Georgia" pitchFamily="18" charset="0"/>
              </a:rPr>
              <a:t>благоустрій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бу</a:t>
            </a:r>
            <a:r>
              <a:rPr lang="ru-RU" sz="1900" dirty="0" smtClean="0">
                <a:latin typeface="Georgia" pitchFamily="18" charset="0"/>
              </a:rPr>
              <a:t>-</a:t>
            </a:r>
          </a:p>
          <a:p>
            <a:pPr algn="ctr"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динку</a:t>
            </a:r>
            <a:r>
              <a:rPr lang="ru-RU" sz="1900" dirty="0" smtClean="0">
                <a:latin typeface="Georgia" pitchFamily="18" charset="0"/>
              </a:rPr>
              <a:t> та </a:t>
            </a:r>
            <a:r>
              <a:rPr lang="ru-RU" sz="1900" dirty="0" err="1" smtClean="0">
                <a:latin typeface="Georgia" pitchFamily="18" charset="0"/>
              </a:rPr>
              <a:t>інші</a:t>
            </a:r>
            <a:r>
              <a:rPr lang="ru-RU" sz="1900" dirty="0" smtClean="0"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21508" name="Picture 4" descr="C:\Users\Win7\Downloads\Новая папка\nas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515306"/>
            <a:ext cx="2135946" cy="19851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in7\Downloads\Новая папка\243146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C:\Users\Win7\Downloads\Новая папка\mendelee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42852"/>
            <a:ext cx="4681547" cy="643880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142852"/>
            <a:ext cx="4349268" cy="3893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У 1863 </a:t>
            </a:r>
            <a:r>
              <a:rPr lang="ru-RU" sz="1900" dirty="0" err="1" smtClean="0">
                <a:latin typeface="Georgia" pitchFamily="18" charset="0"/>
              </a:rPr>
              <a:t>році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Менделєєв</a:t>
            </a:r>
            <a:r>
              <a:rPr lang="ru-RU" sz="1900" dirty="0" smtClean="0">
                <a:latin typeface="Georgia" pitchFamily="18" charset="0"/>
              </a:rPr>
              <a:t> на </a:t>
            </a:r>
            <a:r>
              <a:rPr lang="ru-RU" sz="1900" dirty="0" err="1" smtClean="0">
                <a:latin typeface="Georgia" pitchFamily="18" charset="0"/>
              </a:rPr>
              <a:t>шість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мі</a:t>
            </a:r>
            <a:r>
              <a:rPr lang="ru-RU" sz="1900" dirty="0" smtClean="0">
                <a:latin typeface="Georgia" pitchFamily="18" charset="0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сяців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їде</a:t>
            </a:r>
            <a:r>
              <a:rPr lang="ru-RU" sz="1900" dirty="0" smtClean="0">
                <a:latin typeface="Georgia" pitchFamily="18" charset="0"/>
              </a:rPr>
              <a:t> в Баку, на </a:t>
            </a:r>
            <a:r>
              <a:rPr lang="ru-RU" sz="1900" dirty="0" err="1" smtClean="0">
                <a:latin typeface="Georgia" pitchFamily="18" charset="0"/>
              </a:rPr>
              <a:t>нафтопереробні</a:t>
            </a:r>
            <a:endParaRPr lang="ru-RU" sz="19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заводи. Там </a:t>
            </a:r>
            <a:r>
              <a:rPr lang="ru-RU" sz="1900" dirty="0" err="1" smtClean="0">
                <a:latin typeface="Georgia" pitchFamily="18" charset="0"/>
              </a:rPr>
              <a:t>він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розробив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і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впрова</a:t>
            </a:r>
            <a:r>
              <a:rPr lang="ru-RU" sz="1900" dirty="0" smtClean="0">
                <a:latin typeface="Georgia" pitchFamily="18" charset="0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див у </a:t>
            </a:r>
            <a:r>
              <a:rPr lang="ru-RU" sz="1900" dirty="0" err="1" smtClean="0">
                <a:latin typeface="Georgia" pitchFamily="18" charset="0"/>
              </a:rPr>
              <a:t>життя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свій</a:t>
            </a:r>
            <a:r>
              <a:rPr lang="ru-RU" sz="1900" dirty="0" smtClean="0">
                <a:latin typeface="Georgia" pitchFamily="18" charset="0"/>
              </a:rPr>
              <a:t> проект </a:t>
            </a:r>
            <a:r>
              <a:rPr lang="ru-RU" sz="1900" dirty="0" err="1" smtClean="0">
                <a:latin typeface="Georgia" pitchFamily="18" charset="0"/>
              </a:rPr>
              <a:t>добування</a:t>
            </a:r>
            <a:endParaRPr lang="ru-RU" sz="19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dirty="0" smtClean="0">
                <a:latin typeface="Georgia" pitchFamily="18" charset="0"/>
              </a:rPr>
              <a:t>та </a:t>
            </a:r>
            <a:r>
              <a:rPr lang="ru-RU" sz="1900" dirty="0" err="1" smtClean="0">
                <a:latin typeface="Georgia" pitchFamily="18" charset="0"/>
              </a:rPr>
              <a:t>переробки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нафти</a:t>
            </a:r>
            <a:r>
              <a:rPr lang="ru-RU" sz="1900" dirty="0" smtClean="0">
                <a:latin typeface="Georgia" pitchFamily="18" charset="0"/>
              </a:rPr>
              <a:t>. </a:t>
            </a:r>
            <a:r>
              <a:rPr lang="ru-RU" sz="1900" dirty="0" err="1" smtClean="0">
                <a:latin typeface="Georgia" pitchFamily="18" charset="0"/>
              </a:rPr>
              <a:t>Дмитро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Івано</a:t>
            </a:r>
            <a:r>
              <a:rPr lang="ru-RU" sz="1900" dirty="0" smtClean="0">
                <a:latin typeface="Georgia" pitchFamily="18" charset="0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вич</a:t>
            </a:r>
            <a:r>
              <a:rPr lang="ru-RU" sz="1900" dirty="0" smtClean="0">
                <a:latin typeface="Georgia" pitchFamily="18" charset="0"/>
              </a:rPr>
              <a:t> заклав </a:t>
            </a:r>
            <a:r>
              <a:rPr lang="ru-RU" sz="1900" dirty="0" err="1" smtClean="0">
                <a:latin typeface="Georgia" pitchFamily="18" charset="0"/>
              </a:rPr>
              <a:t>основи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крекінгу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нафти</a:t>
            </a:r>
            <a:r>
              <a:rPr lang="ru-RU" sz="1900" dirty="0" smtClean="0">
                <a:latin typeface="Georgia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яким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й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досі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користуються</a:t>
            </a:r>
            <a:r>
              <a:rPr lang="ru-RU" sz="1900" dirty="0" smtClean="0">
                <a:latin typeface="Georgia" pitchFamily="18" charset="0"/>
              </a:rPr>
              <a:t> в </a:t>
            </a:r>
            <a:r>
              <a:rPr lang="ru-RU" sz="1900" dirty="0" err="1" smtClean="0">
                <a:latin typeface="Georgia" pitchFamily="18" charset="0"/>
              </a:rPr>
              <a:t>сучасно</a:t>
            </a:r>
            <a:r>
              <a:rPr lang="ru-RU" sz="1900" dirty="0" smtClean="0">
                <a:latin typeface="Georgia" pitchFamily="18" charset="0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ru-RU" sz="1900" dirty="0" err="1" smtClean="0">
                <a:latin typeface="Georgia" pitchFamily="18" charset="0"/>
              </a:rPr>
              <a:t>му</a:t>
            </a:r>
            <a:r>
              <a:rPr lang="ru-RU" sz="1900" dirty="0" smtClean="0">
                <a:latin typeface="Georgia" pitchFamily="18" charset="0"/>
              </a:rPr>
              <a:t> </a:t>
            </a:r>
            <a:r>
              <a:rPr lang="ru-RU" sz="1900" dirty="0" err="1" smtClean="0">
                <a:latin typeface="Georgia" pitchFamily="18" charset="0"/>
              </a:rPr>
              <a:t>світі</a:t>
            </a:r>
            <a:r>
              <a:rPr lang="ru-RU" sz="1900" dirty="0" smtClean="0">
                <a:latin typeface="Georgia" pitchFamily="18" charset="0"/>
              </a:rPr>
              <a:t>.</a:t>
            </a:r>
          </a:p>
          <a:p>
            <a:endParaRPr lang="ru-RU" sz="1900" dirty="0">
              <a:latin typeface="Georgia" pitchFamily="18" charset="0"/>
            </a:endParaRPr>
          </a:p>
        </p:txBody>
      </p:sp>
    </p:spTree>
  </p:cSld>
  <p:clrMapOvr>
    <a:masterClrMapping/>
  </p:clrMapOvr>
  <p:transition spd="med"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586</Words>
  <Application>Microsoft Office PowerPoint</Application>
  <PresentationFormat>Экран (4:3)</PresentationFormat>
  <Paragraphs>103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Дмитро Іванович Менделєєв народився 8 лютого 1834 року уТобольську, у родині директора місцевої гімназії.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4</cp:lastModifiedBy>
  <cp:revision>22</cp:revision>
  <dcterms:modified xsi:type="dcterms:W3CDTF">2015-10-11T18:13:54Z</dcterms:modified>
</cp:coreProperties>
</file>