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6" r:id="rId4"/>
    <p:sldId id="276" r:id="rId5"/>
    <p:sldId id="277" r:id="rId6"/>
    <p:sldId id="289" r:id="rId7"/>
    <p:sldId id="278" r:id="rId8"/>
    <p:sldId id="279" r:id="rId9"/>
    <p:sldId id="282" r:id="rId10"/>
    <p:sldId id="283" r:id="rId11"/>
    <p:sldId id="284" r:id="rId12"/>
    <p:sldId id="285" r:id="rId13"/>
    <p:sldId id="287" r:id="rId14"/>
    <p:sldId id="281" r:id="rId15"/>
    <p:sldId id="264" r:id="rId16"/>
    <p:sldId id="266" r:id="rId17"/>
    <p:sldId id="260" r:id="rId18"/>
    <p:sldId id="271" r:id="rId19"/>
    <p:sldId id="273" r:id="rId20"/>
    <p:sldId id="274" r:id="rId21"/>
    <p:sldId id="288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755650" y="785794"/>
            <a:ext cx="7772400" cy="4714908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FF00"/>
                </a:solidFill>
              </a:rPr>
              <a:t>Балада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Й.Гете</a:t>
            </a:r>
            <a:r>
              <a:rPr lang="ru-RU" i="1" dirty="0" smtClean="0">
                <a:solidFill>
                  <a:srgbClr val="FFFF00"/>
                </a:solidFill>
              </a:rPr>
              <a:t/>
            </a:r>
            <a:br>
              <a:rPr lang="ru-RU" i="1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</a:rPr>
              <a:t> «</a:t>
            </a:r>
            <a:r>
              <a:rPr lang="ru-RU" i="1" dirty="0" err="1" smtClean="0">
                <a:solidFill>
                  <a:srgbClr val="FFFF00"/>
                </a:solidFill>
              </a:rPr>
              <a:t>Вільшаний</a:t>
            </a:r>
            <a:r>
              <a:rPr lang="ru-RU" i="1" dirty="0" smtClean="0">
                <a:solidFill>
                  <a:srgbClr val="FFFF00"/>
                </a:solidFill>
              </a:rPr>
              <a:t> король». </a:t>
            </a:r>
            <a:r>
              <a:rPr lang="ru-RU" i="1" dirty="0" err="1" smtClean="0">
                <a:solidFill>
                  <a:srgbClr val="FFFF00"/>
                </a:solidFill>
              </a:rPr>
              <a:t>Переплетіння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</a:rPr>
              <a:t>психологічного</a:t>
            </a:r>
            <a:r>
              <a:rPr lang="ru-RU" i="1" dirty="0" smtClean="0">
                <a:solidFill>
                  <a:srgbClr val="FFFF00"/>
                </a:solidFill>
              </a:rPr>
              <a:t>, фантастичного та реального в </a:t>
            </a:r>
            <a:r>
              <a:rPr lang="ru-RU" i="1" dirty="0" err="1" smtClean="0">
                <a:solidFill>
                  <a:srgbClr val="FFFF00"/>
                </a:solidFill>
              </a:rPr>
              <a:t>баладі</a:t>
            </a:r>
            <a:r>
              <a:rPr lang="ru-RU" i="1" dirty="0" smtClean="0">
                <a:solidFill>
                  <a:srgbClr val="FFFF00"/>
                </a:solidFill>
              </a:rPr>
              <a:t>.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4071966" cy="49292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спостерігається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драматичне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зіткнення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двох</a:t>
            </a:r>
            <a:r>
              <a:rPr lang="ru-RU" sz="2800" b="1" dirty="0" smtClean="0">
                <a:solidFill>
                  <a:srgbClr val="7030A0"/>
                </a:solidFill>
              </a:rPr>
              <a:t> начал: реального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фантастичного, </a:t>
            </a:r>
            <a:r>
              <a:rPr lang="ru-RU" sz="2800" b="1" dirty="0" err="1" smtClean="0">
                <a:solidFill>
                  <a:srgbClr val="7030A0"/>
                </a:solidFill>
              </a:rPr>
              <a:t>життя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смерті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відчаю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надії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буденного</a:t>
            </a:r>
            <a:r>
              <a:rPr lang="ru-RU" sz="2800" b="1" dirty="0" smtClean="0">
                <a:solidFill>
                  <a:srgbClr val="7030A0"/>
                </a:solidFill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</a:rPr>
              <a:t>інтуїтивного</a:t>
            </a:r>
            <a:r>
              <a:rPr lang="ru-RU" sz="2800" b="1" dirty="0" smtClean="0">
                <a:solidFill>
                  <a:srgbClr val="7030A0"/>
                </a:solidFill>
              </a:rPr>
              <a:t>. У </a:t>
            </a:r>
            <a:r>
              <a:rPr lang="ru-RU" sz="2800" b="1" dirty="0" err="1" smtClean="0">
                <a:solidFill>
                  <a:srgbClr val="7030A0"/>
                </a:solidFill>
              </a:rPr>
              <a:t>цьому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конфлікті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беруть</a:t>
            </a:r>
            <a:r>
              <a:rPr lang="ru-RU" sz="2800" b="1" dirty="0" smtClean="0">
                <a:solidFill>
                  <a:srgbClr val="7030A0"/>
                </a:solidFill>
              </a:rPr>
              <a:t> участь </a:t>
            </a:r>
            <a:r>
              <a:rPr lang="ru-RU" sz="2800" b="1" dirty="0" err="1" smtClean="0">
                <a:solidFill>
                  <a:srgbClr val="7030A0"/>
                </a:solidFill>
              </a:rPr>
              <a:t>дитина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дорослий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1742" y="1500174"/>
            <a:ext cx="40481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5143536" cy="3143272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Батько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син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по-різному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сприймають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світ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Дорослий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чоловік</a:t>
            </a:r>
            <a:r>
              <a:rPr lang="ru-RU" sz="2800" b="1" dirty="0" smtClean="0">
                <a:solidFill>
                  <a:srgbClr val="7030A0"/>
                </a:solidFill>
              </a:rPr>
              <a:t> не </a:t>
            </a:r>
            <a:r>
              <a:rPr lang="ru-RU" sz="2800" b="1" dirty="0" err="1" smtClean="0">
                <a:solidFill>
                  <a:srgbClr val="7030A0"/>
                </a:solidFill>
              </a:rPr>
              <a:t>вірить</a:t>
            </a:r>
            <a:r>
              <a:rPr lang="ru-RU" sz="2800" b="1" dirty="0" smtClean="0">
                <a:solidFill>
                  <a:srgbClr val="7030A0"/>
                </a:solidFill>
              </a:rPr>
              <a:t> у чудеса, </a:t>
            </a:r>
            <a:r>
              <a:rPr lang="ru-RU" sz="2800" b="1" dirty="0" err="1" smtClean="0">
                <a:solidFill>
                  <a:srgbClr val="7030A0"/>
                </a:solidFill>
              </a:rPr>
              <a:t>його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світосприйняття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відзначається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врівноваженістю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поміркованістю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раціоналізмом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Він</a:t>
            </a:r>
            <a:r>
              <a:rPr lang="ru-RU" sz="2800" b="1" dirty="0" smtClean="0">
                <a:solidFill>
                  <a:srgbClr val="7030A0"/>
                </a:solidFill>
              </a:rPr>
              <a:t> любить </a:t>
            </a:r>
            <a:r>
              <a:rPr lang="ru-RU" sz="2800" b="1" dirty="0" err="1" smtClean="0">
                <a:solidFill>
                  <a:srgbClr val="7030A0"/>
                </a:solidFill>
              </a:rPr>
              <a:t>сина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усіляко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намагається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розвіяти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його</a:t>
            </a:r>
            <a:r>
              <a:rPr lang="ru-RU" sz="2800" b="1" dirty="0" smtClean="0">
                <a:solidFill>
                  <a:srgbClr val="7030A0"/>
                </a:solidFill>
              </a:rPr>
              <a:t> страхи. 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4402" y="1357298"/>
            <a:ext cx="292189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3929090" cy="492922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 </a:t>
            </a:r>
            <a:r>
              <a:rPr lang="ru-RU" sz="2800" b="1" dirty="0" err="1" smtClean="0">
                <a:solidFill>
                  <a:srgbClr val="7030A0"/>
                </a:solidFill>
              </a:rPr>
              <a:t>іншого</a:t>
            </a:r>
            <a:r>
              <a:rPr lang="ru-RU" sz="2800" b="1" dirty="0" smtClean="0">
                <a:solidFill>
                  <a:srgbClr val="7030A0"/>
                </a:solidFill>
              </a:rPr>
              <a:t> боку, у </a:t>
            </a:r>
            <a:r>
              <a:rPr lang="ru-RU" sz="2800" b="1" dirty="0" err="1" smtClean="0">
                <a:solidFill>
                  <a:srgbClr val="7030A0"/>
                </a:solidFill>
              </a:rPr>
              <a:t>творі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відбувається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конфлікт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малюка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Мова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лісового</a:t>
            </a:r>
            <a:r>
              <a:rPr lang="ru-RU" sz="2800" b="1" dirty="0" smtClean="0">
                <a:solidFill>
                  <a:srgbClr val="7030A0"/>
                </a:solidFill>
              </a:rPr>
              <a:t> царя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сповнена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містичної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сили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неначе</a:t>
            </a:r>
            <a:r>
              <a:rPr lang="ru-RU" sz="2800" b="1" dirty="0" smtClean="0">
                <a:solidFill>
                  <a:srgbClr val="7030A0"/>
                </a:solidFill>
              </a:rPr>
              <a:t> голос </a:t>
            </a:r>
            <a:r>
              <a:rPr lang="ru-RU" sz="2800" b="1" dirty="0" err="1" smtClean="0">
                <a:solidFill>
                  <a:srgbClr val="7030A0"/>
                </a:solidFill>
              </a:rPr>
              <a:t>самої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, яка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поглинути</a:t>
            </a:r>
            <a:r>
              <a:rPr lang="ru-RU" sz="2800" b="1" dirty="0" smtClean="0">
                <a:solidFill>
                  <a:srgbClr val="7030A0"/>
                </a:solidFill>
              </a:rPr>
              <a:t> все </a:t>
            </a:r>
            <a:r>
              <a:rPr lang="ru-RU" sz="2800" b="1" dirty="0" err="1" smtClean="0">
                <a:solidFill>
                  <a:srgbClr val="7030A0"/>
                </a:solidFill>
              </a:rPr>
              <a:t>навколо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навіть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людину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endParaRPr lang="ru-RU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652" y="1785926"/>
            <a:ext cx="416117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5072098" cy="542928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 </a:t>
            </a:r>
            <a:r>
              <a:rPr lang="ru-RU" sz="2800" b="1" dirty="0" err="1" smtClean="0">
                <a:solidFill>
                  <a:srgbClr val="7030A0"/>
                </a:solidFill>
              </a:rPr>
              <a:t>підтексту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зрозуміти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жорстокість</a:t>
            </a:r>
            <a:r>
              <a:rPr lang="ru-RU" sz="2800" b="1" dirty="0" smtClean="0">
                <a:solidFill>
                  <a:srgbClr val="7030A0"/>
                </a:solidFill>
              </a:rPr>
              <a:t> «хвостатого пана»: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можливо</a:t>
            </a:r>
            <a:r>
              <a:rPr lang="ru-RU" sz="2800" b="1" dirty="0" smtClean="0">
                <a:solidFill>
                  <a:srgbClr val="7030A0"/>
                </a:solidFill>
              </a:rPr>
              <a:t>, люди </a:t>
            </a:r>
            <a:r>
              <a:rPr lang="ru-RU" sz="2800" b="1" dirty="0" err="1" smtClean="0">
                <a:solidFill>
                  <a:srgbClr val="7030A0"/>
                </a:solidFill>
              </a:rPr>
              <a:t>якось</a:t>
            </a:r>
            <a:r>
              <a:rPr lang="ru-RU" sz="2800" b="1" dirty="0" smtClean="0">
                <a:solidFill>
                  <a:srgbClr val="7030A0"/>
                </a:solidFill>
              </a:rPr>
              <a:t> порушили </a:t>
            </a:r>
            <a:r>
              <a:rPr lang="ru-RU" sz="2800" b="1" dirty="0" err="1" smtClean="0">
                <a:solidFill>
                  <a:srgbClr val="7030A0"/>
                </a:solidFill>
              </a:rPr>
              <a:t>його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спокій</a:t>
            </a:r>
            <a:r>
              <a:rPr lang="ru-RU" sz="2800" b="1" dirty="0" smtClean="0">
                <a:solidFill>
                  <a:srgbClr val="7030A0"/>
                </a:solidFill>
              </a:rPr>
              <a:t>, а </a:t>
            </a:r>
            <a:r>
              <a:rPr lang="ru-RU" sz="2800" b="1" dirty="0" err="1" smtClean="0">
                <a:solidFill>
                  <a:srgbClr val="7030A0"/>
                </a:solidFill>
              </a:rPr>
              <a:t>ширше</a:t>
            </a:r>
            <a:r>
              <a:rPr lang="ru-RU" sz="2800" b="1" dirty="0" smtClean="0">
                <a:solidFill>
                  <a:srgbClr val="7030A0"/>
                </a:solidFill>
              </a:rPr>
              <a:t> —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природну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гармонію</a:t>
            </a:r>
            <a:r>
              <a:rPr lang="ru-RU" sz="2800" b="1" dirty="0" smtClean="0">
                <a:solidFill>
                  <a:srgbClr val="7030A0"/>
                </a:solidFill>
              </a:rPr>
              <a:t>. А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може</a:t>
            </a:r>
            <a:r>
              <a:rPr lang="ru-RU" sz="2800" b="1" dirty="0" smtClean="0">
                <a:solidFill>
                  <a:srgbClr val="7030A0"/>
                </a:solidFill>
              </a:rPr>
              <a:t>, у </a:t>
            </a:r>
            <a:r>
              <a:rPr lang="ru-RU" sz="2800" b="1" dirty="0" err="1" smtClean="0">
                <a:solidFill>
                  <a:srgbClr val="7030A0"/>
                </a:solidFill>
              </a:rPr>
              <a:t>символічній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формі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розмова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 </a:t>
            </a:r>
            <a:r>
              <a:rPr lang="ru-RU" sz="2800" b="1" dirty="0" err="1" smtClean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 хлопчиком) автор </a:t>
            </a:r>
            <a:r>
              <a:rPr lang="ru-RU" sz="2800" b="1" dirty="0" err="1" smtClean="0">
                <a:solidFill>
                  <a:srgbClr val="7030A0"/>
                </a:solidFill>
              </a:rPr>
              <a:t>втілив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вічне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протистояння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людства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вод­ночас</a:t>
            </a:r>
            <a:r>
              <a:rPr lang="ru-RU" sz="2800" b="1" dirty="0" smtClean="0">
                <a:solidFill>
                  <a:srgbClr val="7030A0"/>
                </a:solidFill>
              </a:rPr>
              <a:t> потяг </a:t>
            </a:r>
            <a:r>
              <a:rPr lang="ru-RU" sz="2800" b="1" dirty="0" err="1" smtClean="0">
                <a:solidFill>
                  <a:srgbClr val="7030A0"/>
                </a:solidFill>
              </a:rPr>
              <a:t>їх</a:t>
            </a:r>
            <a:r>
              <a:rPr lang="ru-RU" sz="2800" b="1" dirty="0" smtClean="0">
                <a:solidFill>
                  <a:srgbClr val="7030A0"/>
                </a:solidFill>
              </a:rPr>
              <a:t> до </a:t>
            </a:r>
            <a:r>
              <a:rPr lang="ru-RU" sz="2800" b="1" dirty="0" err="1" smtClean="0">
                <a:solidFill>
                  <a:srgbClr val="7030A0"/>
                </a:solidFill>
              </a:rPr>
              <a:t>злиття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134" y="1714488"/>
            <a:ext cx="363386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4000528" cy="5500726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</a:rPr>
              <a:t>Символічним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є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й</a:t>
            </a:r>
            <a:r>
              <a:rPr lang="ru-RU" sz="2400" b="1" dirty="0" smtClean="0">
                <a:solidFill>
                  <a:srgbClr val="7030A0"/>
                </a:solidFill>
              </a:rPr>
              <a:t> образ </a:t>
            </a:r>
            <a:r>
              <a:rPr lang="ru-RU" sz="2400" b="1" dirty="0" err="1" smtClean="0">
                <a:solidFill>
                  <a:srgbClr val="7030A0"/>
                </a:solidFill>
              </a:rPr>
              <a:t>дитини</a:t>
            </a:r>
            <a:r>
              <a:rPr lang="ru-RU" sz="2400" b="1" dirty="0" smtClean="0">
                <a:solidFill>
                  <a:srgbClr val="7030A0"/>
                </a:solidFill>
              </a:rPr>
              <a:t>. З тексту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відомо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в </a:t>
            </a:r>
            <a:r>
              <a:rPr lang="ru-RU" sz="2400" b="1" dirty="0" err="1" smtClean="0">
                <a:solidFill>
                  <a:srgbClr val="7030A0"/>
                </a:solidFill>
              </a:rPr>
              <a:t>душі</a:t>
            </a:r>
            <a:r>
              <a:rPr lang="ru-RU" sz="2400" b="1" dirty="0" smtClean="0">
                <a:solidFill>
                  <a:srgbClr val="7030A0"/>
                </a:solidFill>
              </a:rPr>
              <a:t> хлопчика </a:t>
            </a:r>
            <a:r>
              <a:rPr lang="ru-RU" sz="2400" b="1" dirty="0" err="1" smtClean="0">
                <a:solidFill>
                  <a:srgbClr val="7030A0"/>
                </a:solidFill>
              </a:rPr>
              <a:t>існує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конфлікт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</a:rPr>
              <a:t>невідома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таємнича</a:t>
            </a:r>
            <a:r>
              <a:rPr lang="ru-RU" sz="2400" b="1" dirty="0" smtClean="0">
                <a:solidFill>
                  <a:srgbClr val="7030A0"/>
                </a:solidFill>
              </a:rPr>
              <a:t> сила </a:t>
            </a:r>
            <a:r>
              <a:rPr lang="ru-RU" sz="24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вабить </a:t>
            </a:r>
            <a:r>
              <a:rPr lang="ru-RU" sz="2400" b="1" dirty="0" err="1" smtClean="0">
                <a:solidFill>
                  <a:srgbClr val="7030A0"/>
                </a:solidFill>
              </a:rPr>
              <a:t>його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разом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тим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жахає</a:t>
            </a:r>
            <a:r>
              <a:rPr lang="ru-RU" sz="2400" b="1" dirty="0" smtClean="0">
                <a:solidFill>
                  <a:srgbClr val="7030A0"/>
                </a:solidFill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</a:rPr>
              <a:t>Дитина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уособлює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людство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</a:rPr>
              <a:t> не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знайшло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гармонійних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стосунків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</a:rPr>
              <a:t> природою, </a:t>
            </a:r>
            <a:r>
              <a:rPr lang="ru-RU" sz="2400" b="1" dirty="0" err="1" smtClean="0">
                <a:solidFill>
                  <a:srgbClr val="7030A0"/>
                </a:solidFill>
              </a:rPr>
              <a:t>зі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світом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із</a:t>
            </a:r>
            <a:r>
              <a:rPr lang="ru-RU" sz="2400" b="1" dirty="0" smtClean="0">
                <a:solidFill>
                  <a:srgbClr val="7030A0"/>
                </a:solidFill>
              </a:rPr>
              <a:t> самим собою. </a:t>
            </a:r>
            <a:r>
              <a:rPr lang="ru-RU" sz="2400" b="1" dirty="0" err="1" smtClean="0">
                <a:solidFill>
                  <a:srgbClr val="7030A0"/>
                </a:solidFill>
              </a:rPr>
              <a:t>Цим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пояснюється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трагічний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кінець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балади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7667" y="1785926"/>
            <a:ext cx="383633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4000528" cy="450059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Твір</a:t>
            </a: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ru-RU" b="1" dirty="0" err="1" smtClean="0">
                <a:solidFill>
                  <a:srgbClr val="7030A0"/>
                </a:solidFill>
              </a:rPr>
              <a:t>Вільшаний</a:t>
            </a:r>
            <a:r>
              <a:rPr lang="ru-RU" b="1" dirty="0" smtClean="0">
                <a:solidFill>
                  <a:srgbClr val="7030A0"/>
                </a:solidFill>
              </a:rPr>
              <a:t> король» </a:t>
            </a:r>
            <a:r>
              <a:rPr lang="ru-RU" b="1" dirty="0" err="1" smtClean="0">
                <a:solidFill>
                  <a:srgbClr val="7030A0"/>
                </a:solidFill>
              </a:rPr>
              <a:t>спочатку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був</a:t>
            </a:r>
            <a:r>
              <a:rPr lang="ru-RU" b="1" dirty="0" smtClean="0">
                <a:solidFill>
                  <a:srgbClr val="7030A0"/>
                </a:solidFill>
              </a:rPr>
              <a:t> написаний як </a:t>
            </a:r>
            <a:r>
              <a:rPr lang="ru-RU" b="1" dirty="0" err="1" smtClean="0">
                <a:solidFill>
                  <a:srgbClr val="7030A0"/>
                </a:solidFill>
              </a:rPr>
              <a:t>вступна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пісня</a:t>
            </a:r>
            <a:r>
              <a:rPr lang="ru-RU" b="1" dirty="0" smtClean="0">
                <a:solidFill>
                  <a:srgbClr val="7030A0"/>
                </a:solidFill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</a:rPr>
              <a:t>п’єси</a:t>
            </a:r>
            <a:r>
              <a:rPr lang="ru-RU" b="1" dirty="0" smtClean="0">
                <a:solidFill>
                  <a:srgbClr val="7030A0"/>
                </a:solidFill>
              </a:rPr>
              <a:t> «</a:t>
            </a:r>
            <a:r>
              <a:rPr lang="ru-RU" b="1" dirty="0" err="1" smtClean="0">
                <a:solidFill>
                  <a:srgbClr val="7030A0"/>
                </a:solidFill>
              </a:rPr>
              <a:t>Рибалка</a:t>
            </a:r>
            <a:r>
              <a:rPr lang="ru-RU" b="1" dirty="0" smtClean="0">
                <a:solidFill>
                  <a:srgbClr val="7030A0"/>
                </a:solidFill>
              </a:rPr>
              <a:t>» за мотивами </a:t>
            </a:r>
            <a:r>
              <a:rPr lang="ru-RU" b="1" dirty="0" err="1" smtClean="0">
                <a:solidFill>
                  <a:srgbClr val="7030A0"/>
                </a:solidFill>
              </a:rPr>
              <a:t>однойменної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балади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однак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згодом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отримав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самостійне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значення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6121" y="642918"/>
            <a:ext cx="380970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14356"/>
            <a:ext cx="3643338" cy="521497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Тут у </a:t>
            </a:r>
            <a:r>
              <a:rPr lang="ru-RU" sz="2800" b="1" dirty="0" err="1" smtClean="0">
                <a:solidFill>
                  <a:srgbClr val="7030A0"/>
                </a:solidFill>
              </a:rPr>
              <a:t>фантастичній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формі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знайшов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відображення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забобонний</a:t>
            </a:r>
            <a:r>
              <a:rPr lang="ru-RU" sz="2800" b="1" dirty="0" smtClean="0">
                <a:solidFill>
                  <a:srgbClr val="7030A0"/>
                </a:solidFill>
              </a:rPr>
              <a:t> страх </a:t>
            </a:r>
            <a:r>
              <a:rPr lang="ru-RU" sz="2800" b="1" dirty="0" err="1" smtClean="0">
                <a:solidFill>
                  <a:srgbClr val="7030A0"/>
                </a:solidFill>
              </a:rPr>
              <a:t>середньовічної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людини</a:t>
            </a:r>
            <a:r>
              <a:rPr lang="ru-RU" sz="2800" b="1" dirty="0" smtClean="0">
                <a:solidFill>
                  <a:srgbClr val="7030A0"/>
                </a:solidFill>
              </a:rPr>
              <a:t> перед </a:t>
            </a:r>
            <a:r>
              <a:rPr lang="ru-RU" sz="2800" b="1" dirty="0" err="1" smtClean="0">
                <a:solidFill>
                  <a:srgbClr val="7030A0"/>
                </a:solidFill>
              </a:rPr>
              <a:t>ворожими</a:t>
            </a:r>
            <a:r>
              <a:rPr lang="ru-RU" sz="2800" b="1" dirty="0" smtClean="0">
                <a:solidFill>
                  <a:srgbClr val="7030A0"/>
                </a:solidFill>
              </a:rPr>
              <a:t> силами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таємничими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міфічними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істотами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втіленням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яких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ельфи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1"/>
            <a:ext cx="4572000" cy="262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Ельфи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4429156" cy="450059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err="1" smtClean="0">
                <a:solidFill>
                  <a:srgbClr val="7030A0"/>
                </a:solidFill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</a:rPr>
              <a:t> духи </a:t>
            </a:r>
            <a:r>
              <a:rPr lang="ru-RU" sz="2800" b="1" dirty="0" err="1" smtClean="0">
                <a:solidFill>
                  <a:srgbClr val="7030A0"/>
                </a:solidFill>
              </a:rPr>
              <a:t>повітря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можуть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жити</a:t>
            </a:r>
            <a:r>
              <a:rPr lang="ru-RU" sz="2800" b="1" dirty="0" smtClean="0">
                <a:solidFill>
                  <a:srgbClr val="7030A0"/>
                </a:solidFill>
              </a:rPr>
              <a:t> на деревах, </a:t>
            </a:r>
            <a:r>
              <a:rPr lang="ru-RU" sz="2800" b="1" dirty="0" err="1" smtClean="0">
                <a:solidFill>
                  <a:srgbClr val="7030A0"/>
                </a:solidFill>
              </a:rPr>
              <a:t>люблять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танцювати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заворо­жувати</a:t>
            </a:r>
            <a:r>
              <a:rPr lang="ru-RU" sz="2800" b="1" dirty="0" smtClean="0">
                <a:solidFill>
                  <a:srgbClr val="7030A0"/>
                </a:solidFill>
              </a:rPr>
              <a:t> людей. </a:t>
            </a:r>
            <a:r>
              <a:rPr lang="ru-RU" sz="2800" b="1" dirty="0" err="1" smtClean="0">
                <a:solidFill>
                  <a:srgbClr val="7030A0"/>
                </a:solidFill>
              </a:rPr>
              <a:t>Ельфи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бувають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світлі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добрі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темні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злі</a:t>
            </a:r>
            <a:r>
              <a:rPr lang="ru-RU" sz="2800" b="1" dirty="0" smtClean="0">
                <a:solidFill>
                  <a:srgbClr val="7030A0"/>
                </a:solidFill>
              </a:rPr>
              <a:t>), у них </a:t>
            </a:r>
            <a:r>
              <a:rPr lang="ru-RU" sz="2800" b="1" dirty="0" err="1" smtClean="0">
                <a:solidFill>
                  <a:srgbClr val="7030A0"/>
                </a:solidFill>
              </a:rPr>
              <a:t>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королі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свої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володіння</a:t>
            </a:r>
            <a:r>
              <a:rPr lang="ru-RU" sz="2800" b="1" dirty="0" smtClean="0">
                <a:solidFill>
                  <a:srgbClr val="7030A0"/>
                </a:solidFill>
              </a:rPr>
              <a:t>, межу </a:t>
            </a:r>
            <a:r>
              <a:rPr lang="ru-RU" sz="2800" b="1" dirty="0" err="1" smtClean="0">
                <a:solidFill>
                  <a:srgbClr val="7030A0"/>
                </a:solidFill>
              </a:rPr>
              <a:t>яких</a:t>
            </a:r>
            <a:r>
              <a:rPr lang="ru-RU" sz="2800" b="1" dirty="0" smtClean="0">
                <a:solidFill>
                  <a:srgbClr val="7030A0"/>
                </a:solidFill>
              </a:rPr>
              <a:t> не </a:t>
            </a:r>
            <a:r>
              <a:rPr lang="ru-RU" sz="28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порушувати</a:t>
            </a:r>
            <a:r>
              <a:rPr lang="ru-RU" dirty="0" smtClean="0"/>
              <a:t>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7825" y="1500174"/>
            <a:ext cx="289323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4214842" cy="578647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Головну думку </a:t>
            </a:r>
            <a:r>
              <a:rPr lang="ru-RU" sz="2800" b="1" dirty="0" err="1" smtClean="0">
                <a:solidFill>
                  <a:srgbClr val="002060"/>
                </a:solidFill>
              </a:rPr>
              <a:t>твору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інтерпретувати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по-різному</a:t>
            </a:r>
            <a:r>
              <a:rPr lang="ru-RU" sz="2800" b="1" dirty="0" smtClean="0">
                <a:solidFill>
                  <a:srgbClr val="002060"/>
                </a:solidFill>
              </a:rPr>
              <a:t>. З одного боку, за страхом хлопчика, </a:t>
            </a:r>
            <a:r>
              <a:rPr lang="ru-RU" sz="28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мареннями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криється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одвічна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боротьба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смертю</a:t>
            </a:r>
            <a:r>
              <a:rPr lang="ru-RU" sz="2800" b="1" dirty="0" smtClean="0">
                <a:solidFill>
                  <a:srgbClr val="002060"/>
                </a:solidFill>
              </a:rPr>
              <a:t>. З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іншого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сказати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творі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зображено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зіткнення</a:t>
            </a:r>
            <a:r>
              <a:rPr lang="ru-RU" sz="2800" b="1" dirty="0" smtClean="0">
                <a:solidFill>
                  <a:srgbClr val="002060"/>
                </a:solidFill>
              </a:rPr>
              <a:t> романтичного та </a:t>
            </a:r>
            <a:r>
              <a:rPr lang="ru-RU" sz="2800" b="1" dirty="0" err="1" smtClean="0">
                <a:solidFill>
                  <a:srgbClr val="002060"/>
                </a:solidFill>
              </a:rPr>
              <a:t>реалістичного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світосприйняття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443" y="1071546"/>
            <a:ext cx="33504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85794"/>
            <a:ext cx="6786610" cy="521497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(Верба — символ </a:t>
            </a:r>
            <a:r>
              <a:rPr lang="ru-RU" sz="2400" b="1" dirty="0" err="1" smtClean="0">
                <a:solidFill>
                  <a:srgbClr val="002060"/>
                </a:solidFill>
              </a:rPr>
              <a:t>Космічного</a:t>
            </a:r>
            <a:r>
              <a:rPr lang="ru-RU" sz="2400" b="1" dirty="0" smtClean="0">
                <a:solidFill>
                  <a:srgbClr val="002060"/>
                </a:solidFill>
              </a:rPr>
              <a:t> океану, </a:t>
            </a:r>
            <a:r>
              <a:rPr lang="ru-RU" sz="2400" b="1" dirty="0" err="1" smtClean="0">
                <a:solidFill>
                  <a:srgbClr val="002060"/>
                </a:solidFill>
              </a:rPr>
              <a:t>Всесвіту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Космічної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гармонії</a:t>
            </a:r>
            <a:r>
              <a:rPr lang="ru-RU" sz="2400" b="1" dirty="0" smtClean="0">
                <a:solidFill>
                  <a:srgbClr val="002060"/>
                </a:solidFill>
              </a:rPr>
              <a:t>; </a:t>
            </a:r>
            <a:r>
              <a:rPr lang="ru-RU" sz="2400" b="1" dirty="0" err="1" smtClean="0">
                <a:solidFill>
                  <a:srgbClr val="002060"/>
                </a:solidFill>
              </a:rPr>
              <a:t>окрім</a:t>
            </a:r>
            <a:r>
              <a:rPr lang="ru-RU" sz="2400" b="1" dirty="0" smtClean="0">
                <a:solidFill>
                  <a:srgbClr val="002060"/>
                </a:solidFill>
              </a:rPr>
              <a:t> того, </a:t>
            </a:r>
            <a:r>
              <a:rPr lang="ru-RU" sz="2400" b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ще</a:t>
            </a:r>
            <a:r>
              <a:rPr lang="ru-RU" sz="2400" b="1" dirty="0" smtClean="0">
                <a:solidFill>
                  <a:srgbClr val="002060"/>
                </a:solidFill>
              </a:rPr>
              <a:t> символ туги, </a:t>
            </a:r>
            <a:r>
              <a:rPr lang="ru-RU" sz="2400" b="1" dirty="0" err="1" smtClean="0">
                <a:solidFill>
                  <a:srgbClr val="002060"/>
                </a:solidFill>
              </a:rPr>
              <a:t>печалі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трагічної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долі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Вітер</a:t>
            </a:r>
            <a:r>
              <a:rPr lang="ru-RU" sz="2400" b="1" dirty="0" smtClean="0">
                <a:solidFill>
                  <a:srgbClr val="002060"/>
                </a:solidFill>
              </a:rPr>
              <a:t> — символ духу, </a:t>
            </a:r>
            <a:r>
              <a:rPr lang="ru-RU" sz="2400" b="1" dirty="0" err="1" smtClean="0">
                <a:solidFill>
                  <a:srgbClr val="002060"/>
                </a:solidFill>
              </a:rPr>
              <a:t>дихання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Всесвіту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невловимості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неусвідомленості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швидкості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руйнації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водночас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оновлення</a:t>
            </a:r>
            <a:r>
              <a:rPr lang="ru-RU" sz="2400" b="1" dirty="0" smtClean="0">
                <a:solidFill>
                  <a:srgbClr val="002060"/>
                </a:solidFill>
              </a:rPr>
              <a:t>; </a:t>
            </a:r>
            <a:r>
              <a:rPr lang="ru-RU" sz="2400" b="1" dirty="0" err="1" smtClean="0">
                <a:solidFill>
                  <a:srgbClr val="002060"/>
                </a:solidFill>
              </a:rPr>
              <a:t>вітер</a:t>
            </a:r>
            <a:r>
              <a:rPr lang="ru-RU" sz="2400" b="1" dirty="0" smtClean="0">
                <a:solidFill>
                  <a:srgbClr val="002060"/>
                </a:solidFill>
              </a:rPr>
              <a:t>, за легенда­ми,— </a:t>
            </a:r>
            <a:r>
              <a:rPr lang="ru-RU" sz="2400" b="1" dirty="0" err="1" smtClean="0">
                <a:solidFill>
                  <a:srgbClr val="002060"/>
                </a:solidFill>
              </a:rPr>
              <a:t>місце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перебування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багатьох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духів</a:t>
            </a:r>
            <a:r>
              <a:rPr lang="ru-RU" sz="2400" b="1" dirty="0" smtClean="0">
                <a:solidFill>
                  <a:srgbClr val="002060"/>
                </a:solidFill>
              </a:rPr>
              <a:t>, душ </a:t>
            </a:r>
            <a:r>
              <a:rPr lang="ru-RU" sz="2400" b="1" dirty="0" err="1" smtClean="0">
                <a:solidFill>
                  <a:srgbClr val="002060"/>
                </a:solidFill>
              </a:rPr>
              <a:t>померлих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Ніч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стихія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злих</a:t>
            </a:r>
            <a:r>
              <a:rPr lang="ru-RU" sz="2400" b="1" dirty="0" smtClean="0">
                <a:solidFill>
                  <a:srgbClr val="002060"/>
                </a:solidFill>
              </a:rPr>
              <a:t> сил, символ </a:t>
            </a:r>
            <a:r>
              <a:rPr lang="ru-RU" sz="2400" b="1" dirty="0" err="1" smtClean="0">
                <a:solidFill>
                  <a:srgbClr val="002060"/>
                </a:solidFill>
              </a:rPr>
              <a:t>нерозвинутих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можливостей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інко­ли</a:t>
            </a:r>
            <a:r>
              <a:rPr lang="ru-RU" sz="2400" b="1" dirty="0" smtClean="0">
                <a:solidFill>
                  <a:srgbClr val="002060"/>
                </a:solidFill>
              </a:rPr>
              <a:t> — </a:t>
            </a:r>
            <a:r>
              <a:rPr lang="ru-RU" sz="2400" b="1" dirty="0" err="1" smtClean="0">
                <a:solidFill>
                  <a:srgbClr val="002060"/>
                </a:solidFill>
              </a:rPr>
              <a:t>порятунок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злих</a:t>
            </a:r>
            <a:r>
              <a:rPr lang="ru-RU" sz="2400" b="1" dirty="0" smtClean="0">
                <a:solidFill>
                  <a:srgbClr val="002060"/>
                </a:solidFill>
              </a:rPr>
              <a:t> сил.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Туман — символ </a:t>
            </a:r>
            <a:r>
              <a:rPr lang="ru-RU" sz="2400" b="1" dirty="0" err="1" smtClean="0">
                <a:solidFill>
                  <a:srgbClr val="002060"/>
                </a:solidFill>
              </a:rPr>
              <a:t>невизначеності</a:t>
            </a:r>
            <a:r>
              <a:rPr lang="ru-RU" sz="2400" b="1" dirty="0" smtClean="0">
                <a:solidFill>
                  <a:srgbClr val="002060"/>
                </a:solidFill>
              </a:rPr>
              <a:t> шляху, </a:t>
            </a:r>
            <a:r>
              <a:rPr lang="ru-RU" sz="2400" b="1" dirty="0" err="1" smtClean="0">
                <a:solidFill>
                  <a:srgbClr val="002060"/>
                </a:solidFill>
              </a:rPr>
              <a:t>блукання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3257559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70C0"/>
                </a:solidFill>
              </a:rPr>
              <a:t>Природа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завжди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огортає</a:t>
            </a:r>
            <a:r>
              <a:rPr lang="ru-RU" sz="4400" b="1" i="1" dirty="0" smtClean="0">
                <a:solidFill>
                  <a:srgbClr val="0070C0"/>
                </a:solidFill>
              </a:rPr>
              <a:t> людей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темрявою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і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вічно</a:t>
            </a:r>
            <a:r>
              <a:rPr lang="ru-RU" sz="4400" b="1" i="1" dirty="0" smtClean="0">
                <a:solidFill>
                  <a:srgbClr val="0070C0"/>
                </a:solidFill>
              </a:rPr>
              <a:t>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пориває</a:t>
            </a:r>
            <a:r>
              <a:rPr lang="ru-RU" sz="4400" b="1" i="1" dirty="0" smtClean="0">
                <a:solidFill>
                  <a:srgbClr val="0070C0"/>
                </a:solidFill>
              </a:rPr>
              <a:t> до </a:t>
            </a:r>
            <a:r>
              <a:rPr lang="ru-RU" sz="4400" b="1" i="1" dirty="0" err="1" smtClean="0">
                <a:solidFill>
                  <a:srgbClr val="0070C0"/>
                </a:solidFill>
              </a:rPr>
              <a:t>світла</a:t>
            </a:r>
            <a:r>
              <a:rPr lang="ru-RU" sz="4400" b="1" i="1" dirty="0" smtClean="0">
                <a:solidFill>
                  <a:srgbClr val="0070C0"/>
                </a:solidFill>
              </a:rPr>
              <a:t>.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                                           </a:t>
            </a:r>
            <a:r>
              <a:rPr lang="ru-RU" sz="4400" b="1" dirty="0" err="1" smtClean="0">
                <a:solidFill>
                  <a:srgbClr val="0070C0"/>
                </a:solidFill>
              </a:rPr>
              <a:t>Й.В.Гете</a:t>
            </a:r>
            <a:endParaRPr lang="ru-RU" sz="4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378621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Пан — бог </a:t>
            </a:r>
            <a:r>
              <a:rPr lang="ru-RU" sz="2800" b="1" dirty="0" err="1" smtClean="0">
                <a:solidFill>
                  <a:srgbClr val="002060"/>
                </a:solidFill>
              </a:rPr>
              <a:t>лісів</a:t>
            </a:r>
            <a:r>
              <a:rPr lang="ru-RU" sz="2800" b="1" dirty="0" smtClean="0">
                <a:solidFill>
                  <a:srgbClr val="002060"/>
                </a:solidFill>
              </a:rPr>
              <a:t>, отар, </a:t>
            </a:r>
            <a:r>
              <a:rPr lang="ru-RU" sz="2800" b="1" dirty="0" err="1" smtClean="0">
                <a:solidFill>
                  <a:srgbClr val="002060"/>
                </a:solidFill>
              </a:rPr>
              <a:t>пастухів</a:t>
            </a:r>
            <a:r>
              <a:rPr lang="ru-RU" sz="2800" b="1" dirty="0" smtClean="0">
                <a:solidFill>
                  <a:srgbClr val="002060"/>
                </a:solidFill>
              </a:rPr>
              <a:t>, покровитель </a:t>
            </a:r>
            <a:r>
              <a:rPr lang="ru-RU" sz="2800" b="1" dirty="0" err="1" smtClean="0">
                <a:solidFill>
                  <a:srgbClr val="002060"/>
                </a:solidFill>
              </a:rPr>
              <a:t>усієї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природи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зобра­жувався</a:t>
            </a:r>
            <a:r>
              <a:rPr lang="ru-RU" sz="2800" b="1" dirty="0" smtClean="0">
                <a:solidFill>
                  <a:srgbClr val="002060"/>
                </a:solidFill>
              </a:rPr>
              <a:t> у </a:t>
            </a:r>
            <a:r>
              <a:rPr lang="ru-RU" sz="2800" b="1" dirty="0" err="1" smtClean="0">
                <a:solidFill>
                  <a:srgbClr val="002060"/>
                </a:solidFill>
              </a:rPr>
              <a:t>вигляді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напівлюдини-напівцапа</a:t>
            </a:r>
            <a:r>
              <a:rPr lang="ru-RU" sz="2800" b="1" dirty="0" smtClean="0">
                <a:solidFill>
                  <a:srgbClr val="002060"/>
                </a:solidFill>
              </a:rPr>
              <a:t> — </a:t>
            </a:r>
            <a:r>
              <a:rPr lang="ru-RU" sz="2800" b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dirty="0" smtClean="0">
                <a:solidFill>
                  <a:srgbClr val="002060"/>
                </a:solidFill>
              </a:rPr>
              <a:t> хвостом, </a:t>
            </a:r>
            <a:r>
              <a:rPr lang="ru-RU" sz="2800" b="1" dirty="0" err="1" smtClean="0">
                <a:solidFill>
                  <a:srgbClr val="002060"/>
                </a:solidFill>
              </a:rPr>
              <a:t>ріжками</a:t>
            </a:r>
            <a:r>
              <a:rPr lang="ru-RU" sz="2800" b="1" dirty="0" smtClean="0">
                <a:solidFill>
                  <a:srgbClr val="002060"/>
                </a:solidFill>
              </a:rPr>
              <a:t>, боро­дою; </a:t>
            </a:r>
            <a:r>
              <a:rPr lang="ru-RU" sz="2800" b="1" dirty="0" err="1" smtClean="0">
                <a:solidFill>
                  <a:srgbClr val="002060"/>
                </a:solidFill>
              </a:rPr>
              <a:t>навколо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нього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танцювали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err="1" smtClean="0">
                <a:solidFill>
                  <a:srgbClr val="002060"/>
                </a:solidFill>
              </a:rPr>
              <a:t>німфи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другорядні</a:t>
            </a:r>
            <a:r>
              <a:rPr lang="ru-RU" sz="2800" b="1" dirty="0" smtClean="0">
                <a:solidFill>
                  <a:srgbClr val="002060"/>
                </a:solidFill>
              </a:rPr>
              <a:t> божества, </a:t>
            </a: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жили на деревах, у </a:t>
            </a:r>
            <a:r>
              <a:rPr lang="ru-RU" sz="2800" b="1" dirty="0" err="1" smtClean="0">
                <a:solidFill>
                  <a:srgbClr val="002060"/>
                </a:solidFill>
              </a:rPr>
              <a:t>воді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у</a:t>
            </a:r>
            <a:r>
              <a:rPr lang="ru-RU" sz="2800" b="1" dirty="0" smtClean="0">
                <a:solidFill>
                  <a:srgbClr val="002060"/>
                </a:solidFill>
              </a:rPr>
              <a:t> горах) </a:t>
            </a:r>
            <a:r>
              <a:rPr lang="ru-RU" sz="2800" b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сатири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лісові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гірські</a:t>
            </a:r>
            <a:r>
              <a:rPr lang="ru-RU" sz="2800" b="1" dirty="0" smtClean="0">
                <a:solidFill>
                  <a:srgbClr val="002060"/>
                </a:solidFill>
              </a:rPr>
              <a:t> божества </a:t>
            </a:r>
            <a:r>
              <a:rPr lang="ru-RU" sz="2800" b="1" dirty="0" err="1" smtClean="0">
                <a:solidFill>
                  <a:srgbClr val="002060"/>
                </a:solidFill>
              </a:rPr>
              <a:t>нижчо­го</a:t>
            </a:r>
            <a:r>
              <a:rPr lang="ru-RU" sz="2800" b="1" dirty="0" smtClean="0">
                <a:solidFill>
                  <a:srgbClr val="002060"/>
                </a:solidFill>
              </a:rPr>
              <a:t> рангу, </a:t>
            </a:r>
            <a:r>
              <a:rPr lang="ru-RU" sz="2800" b="1" dirty="0" err="1" smtClean="0">
                <a:solidFill>
                  <a:srgbClr val="002060"/>
                </a:solidFill>
              </a:rPr>
              <a:t>які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уособлювали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первісну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грубу</a:t>
            </a:r>
            <a:r>
              <a:rPr lang="ru-RU" sz="2800" b="1" dirty="0" smtClean="0">
                <a:solidFill>
                  <a:srgbClr val="002060"/>
                </a:solidFill>
              </a:rPr>
              <a:t> силу </a:t>
            </a:r>
            <a:r>
              <a:rPr lang="ru-RU" sz="2800" b="1" dirty="0" err="1" smtClean="0">
                <a:solidFill>
                  <a:srgbClr val="002060"/>
                </a:solidFill>
              </a:rPr>
              <a:t>природи</a:t>
            </a:r>
            <a:r>
              <a:rPr lang="ru-RU" sz="2800" b="1" dirty="0" smtClean="0">
                <a:solidFill>
                  <a:srgbClr val="002060"/>
                </a:solidFill>
              </a:rPr>
              <a:t>). Коли </a:t>
            </a:r>
            <a:r>
              <a:rPr lang="ru-RU" sz="2800" b="1" dirty="0" err="1" smtClean="0">
                <a:solidFill>
                  <a:srgbClr val="002060"/>
                </a:solidFill>
              </a:rPr>
              <a:t>хтось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порушував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спокій</a:t>
            </a:r>
            <a:r>
              <a:rPr lang="ru-RU" sz="2800" b="1" dirty="0" smtClean="0">
                <a:solidFill>
                  <a:srgbClr val="002060"/>
                </a:solidFill>
              </a:rPr>
              <a:t>, Пан </a:t>
            </a:r>
            <a:r>
              <a:rPr lang="ru-RU" sz="2800" b="1" dirty="0" err="1" smtClean="0">
                <a:solidFill>
                  <a:srgbClr val="002060"/>
                </a:solidFill>
              </a:rPr>
              <a:t>наганяв</a:t>
            </a:r>
            <a:r>
              <a:rPr lang="ru-RU" sz="2800" b="1" dirty="0" smtClean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нього</a:t>
            </a:r>
            <a:r>
              <a:rPr lang="ru-RU" sz="2800" b="1" dirty="0" smtClean="0">
                <a:solidFill>
                  <a:srgbClr val="002060"/>
                </a:solidFill>
              </a:rPr>
              <a:t> страх (</a:t>
            </a:r>
            <a:r>
              <a:rPr lang="ru-RU" sz="2800" b="1" dirty="0" err="1" smtClean="0">
                <a:solidFill>
                  <a:srgbClr val="002060"/>
                </a:solidFill>
              </a:rPr>
              <a:t>звідси</a:t>
            </a:r>
            <a:r>
              <a:rPr lang="ru-RU" sz="2800" b="1" dirty="0" smtClean="0">
                <a:solidFill>
                  <a:srgbClr val="002060"/>
                </a:solidFill>
              </a:rPr>
              <a:t> — </a:t>
            </a:r>
            <a:r>
              <a:rPr lang="ru-RU" sz="2800" b="1" dirty="0" err="1" smtClean="0">
                <a:solidFill>
                  <a:srgbClr val="002060"/>
                </a:solidFill>
              </a:rPr>
              <a:t>паніка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панічний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тощо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4429156" cy="500066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Інколи</a:t>
            </a:r>
            <a:r>
              <a:rPr lang="ru-RU" b="1" dirty="0" smtClean="0">
                <a:solidFill>
                  <a:srgbClr val="002060"/>
                </a:solidFill>
              </a:rPr>
              <a:t> слово «Пан» </a:t>
            </a:r>
            <a:r>
              <a:rPr lang="ru-RU" b="1" dirty="0" err="1" smtClean="0">
                <a:solidFill>
                  <a:srgbClr val="002060"/>
                </a:solidFill>
              </a:rPr>
              <a:t>тлумачиться</a:t>
            </a:r>
            <a:r>
              <a:rPr lang="ru-RU" b="1" dirty="0" smtClean="0">
                <a:solidFill>
                  <a:srgbClr val="002060"/>
                </a:solidFill>
              </a:rPr>
              <a:t> як «</a:t>
            </a:r>
            <a:r>
              <a:rPr lang="ru-RU" b="1" dirty="0" err="1" smtClean="0">
                <a:solidFill>
                  <a:srgbClr val="002060"/>
                </a:solidFill>
              </a:rPr>
              <a:t>Всесвіт</a:t>
            </a:r>
            <a:r>
              <a:rPr lang="ru-RU" b="1" dirty="0" smtClean="0">
                <a:solidFill>
                  <a:srgbClr val="002060"/>
                </a:solidFill>
              </a:rPr>
              <a:t>». </a:t>
            </a:r>
            <a:r>
              <a:rPr lang="ru-RU" b="1" dirty="0" err="1" smtClean="0">
                <a:solidFill>
                  <a:srgbClr val="002060"/>
                </a:solidFill>
              </a:rPr>
              <a:t>Вбачали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ньому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якесь</a:t>
            </a:r>
            <a:r>
              <a:rPr lang="ru-RU" b="1" dirty="0" smtClean="0">
                <a:solidFill>
                  <a:srgbClr val="002060"/>
                </a:solidFill>
              </a:rPr>
              <a:t> божество, </a:t>
            </a:r>
            <a:r>
              <a:rPr lang="ru-RU" b="1" dirty="0" err="1" smtClean="0">
                <a:solidFill>
                  <a:srgbClr val="002060"/>
                </a:solidFill>
              </a:rPr>
              <a:t>розлите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всій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природі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творця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володаря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всього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сущого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Частіше</a:t>
            </a:r>
            <a:r>
              <a:rPr lang="ru-RU" b="1" dirty="0" smtClean="0">
                <a:solidFill>
                  <a:srgbClr val="002060"/>
                </a:solidFill>
              </a:rPr>
              <a:t> Пана </a:t>
            </a:r>
            <a:r>
              <a:rPr lang="ru-RU" b="1" dirty="0" err="1" smtClean="0">
                <a:solidFill>
                  <a:srgbClr val="002060"/>
                </a:solidFill>
              </a:rPr>
              <a:t>вважали</a:t>
            </a:r>
            <a:r>
              <a:rPr lang="ru-RU" b="1" dirty="0" smtClean="0">
                <a:solidFill>
                  <a:srgbClr val="002060"/>
                </a:solidFill>
              </a:rPr>
              <a:t> злим духом.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785794"/>
            <a:ext cx="301107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 </a:t>
            </a:r>
            <a:r>
              <a:rPr lang="ru-RU" b="1" dirty="0" err="1" smtClean="0">
                <a:solidFill>
                  <a:srgbClr val="7030A0"/>
                </a:solidFill>
              </a:rPr>
              <a:t>написання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Ґете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надихнула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данська</a:t>
            </a:r>
            <a:r>
              <a:rPr lang="ru-RU" b="1" dirty="0" smtClean="0">
                <a:solidFill>
                  <a:srgbClr val="7030A0"/>
                </a:solidFill>
              </a:rPr>
              <a:t> народна </a:t>
            </a:r>
            <a:r>
              <a:rPr lang="ru-RU" b="1" dirty="0" err="1" smtClean="0">
                <a:solidFill>
                  <a:srgbClr val="7030A0"/>
                </a:solidFill>
              </a:rPr>
              <a:t>пісня</a:t>
            </a:r>
            <a:r>
              <a:rPr lang="ru-RU" b="1" dirty="0" smtClean="0">
                <a:solidFill>
                  <a:srgbClr val="7030A0"/>
                </a:solidFill>
              </a:rPr>
              <a:t> «Дочка короля </a:t>
            </a:r>
            <a:r>
              <a:rPr lang="ru-RU" b="1" dirty="0" err="1" smtClean="0">
                <a:solidFill>
                  <a:srgbClr val="7030A0"/>
                </a:solidFill>
              </a:rPr>
              <a:t>ельфів</a:t>
            </a:r>
            <a:r>
              <a:rPr lang="ru-RU" b="1" dirty="0" smtClean="0">
                <a:solidFill>
                  <a:srgbClr val="7030A0"/>
                </a:solidFill>
              </a:rPr>
              <a:t>», </a:t>
            </a:r>
            <a:r>
              <a:rPr lang="ru-RU" b="1" dirty="0" err="1" smtClean="0">
                <a:solidFill>
                  <a:srgbClr val="7030A0"/>
                </a:solidFill>
              </a:rPr>
              <a:t>опублікована</a:t>
            </a:r>
            <a:r>
              <a:rPr lang="ru-RU" b="1" dirty="0" smtClean="0">
                <a:solidFill>
                  <a:srgbClr val="7030A0"/>
                </a:solidFill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</a:rPr>
              <a:t>збірнику</a:t>
            </a:r>
            <a:r>
              <a:rPr lang="ru-RU" b="1" dirty="0" smtClean="0">
                <a:solidFill>
                  <a:srgbClr val="7030A0"/>
                </a:solidFill>
              </a:rPr>
              <a:t> «Голоси </a:t>
            </a:r>
            <a:r>
              <a:rPr lang="ru-RU" b="1" dirty="0" err="1" smtClean="0">
                <a:solidFill>
                  <a:srgbClr val="7030A0"/>
                </a:solidFill>
              </a:rPr>
              <a:t>народів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їх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піснях</a:t>
            </a:r>
            <a:r>
              <a:rPr lang="ru-RU" b="1" dirty="0" smtClean="0">
                <a:solidFill>
                  <a:srgbClr val="7030A0"/>
                </a:solidFill>
              </a:rPr>
              <a:t>» (1778—1779). Дочка </a:t>
            </a:r>
            <a:r>
              <a:rPr lang="ru-RU" b="1" dirty="0" err="1" smtClean="0">
                <a:solidFill>
                  <a:srgbClr val="7030A0"/>
                </a:solidFill>
              </a:rPr>
              <a:t>лісового</a:t>
            </a:r>
            <a:r>
              <a:rPr lang="ru-RU" b="1" dirty="0" smtClean="0">
                <a:solidFill>
                  <a:srgbClr val="7030A0"/>
                </a:solidFill>
              </a:rPr>
              <a:t> царя, яку </a:t>
            </a:r>
            <a:r>
              <a:rPr lang="ru-RU" b="1" dirty="0" err="1" smtClean="0">
                <a:solidFill>
                  <a:srgbClr val="7030A0"/>
                </a:solidFill>
              </a:rPr>
              <a:t>зустрів</a:t>
            </a:r>
            <a:r>
              <a:rPr lang="ru-RU" b="1" dirty="0" smtClean="0">
                <a:solidFill>
                  <a:srgbClr val="7030A0"/>
                </a:solidFill>
              </a:rPr>
              <a:t> наречений </a:t>
            </a:r>
            <a:r>
              <a:rPr lang="ru-RU" b="1" dirty="0" err="1" smtClean="0">
                <a:solidFill>
                  <a:srgbClr val="7030A0"/>
                </a:solidFill>
              </a:rPr>
              <a:t>Олуф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нічному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лісі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насилає</a:t>
            </a:r>
            <a:r>
              <a:rPr lang="ru-RU" b="1" dirty="0" smtClean="0">
                <a:solidFill>
                  <a:srgbClr val="7030A0"/>
                </a:solidFill>
              </a:rPr>
              <a:t> на </a:t>
            </a:r>
            <a:r>
              <a:rPr lang="ru-RU" b="1" dirty="0" err="1" smtClean="0">
                <a:solidFill>
                  <a:srgbClr val="7030A0"/>
                </a:solidFill>
              </a:rPr>
              <a:t>нього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смертельну</a:t>
            </a:r>
            <a:r>
              <a:rPr lang="ru-RU" b="1" dirty="0" smtClean="0">
                <a:solidFill>
                  <a:srgbClr val="7030A0"/>
                </a:solidFill>
              </a:rPr>
              <a:t> хворобу. </a:t>
            </a:r>
            <a:r>
              <a:rPr lang="ru-RU" b="1" dirty="0" err="1" smtClean="0">
                <a:solidFill>
                  <a:srgbClr val="7030A0"/>
                </a:solidFill>
              </a:rPr>
              <a:t>Олуф</a:t>
            </a:r>
            <a:r>
              <a:rPr lang="ru-RU" b="1" dirty="0" smtClean="0">
                <a:solidFill>
                  <a:srgbClr val="7030A0"/>
                </a:solidFill>
              </a:rPr>
              <a:t> не </a:t>
            </a:r>
            <a:r>
              <a:rPr lang="ru-RU" b="1" dirty="0" err="1" smtClean="0">
                <a:solidFill>
                  <a:srgbClr val="7030A0"/>
                </a:solidFill>
              </a:rPr>
              <a:t>доживає</a:t>
            </a:r>
            <a:r>
              <a:rPr lang="ru-RU" b="1" dirty="0" smtClean="0">
                <a:solidFill>
                  <a:srgbClr val="7030A0"/>
                </a:solidFill>
              </a:rPr>
              <a:t> до </a:t>
            </a:r>
            <a:r>
              <a:rPr lang="ru-RU" b="1" dirty="0" err="1" smtClean="0">
                <a:solidFill>
                  <a:srgbClr val="7030A0"/>
                </a:solidFill>
              </a:rPr>
              <a:t>свого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весілля</a:t>
            </a:r>
            <a:r>
              <a:rPr lang="ru-RU" b="1" dirty="0" smtClean="0">
                <a:solidFill>
                  <a:srgbClr val="7030A0"/>
                </a:solidFill>
              </a:rPr>
              <a:t>, наречена </a:t>
            </a:r>
            <a:r>
              <a:rPr lang="ru-RU" b="1" dirty="0" err="1" smtClean="0">
                <a:solidFill>
                  <a:srgbClr val="7030A0"/>
                </a:solidFill>
              </a:rPr>
              <a:t>бачить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його</a:t>
            </a:r>
            <a:r>
              <a:rPr lang="ru-RU" b="1" dirty="0" smtClean="0">
                <a:solidFill>
                  <a:srgbClr val="7030A0"/>
                </a:solidFill>
              </a:rPr>
              <a:t> мертвим.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57166"/>
            <a:ext cx="3071834" cy="5786478"/>
          </a:xfrm>
        </p:spPr>
        <p:txBody>
          <a:bodyPr/>
          <a:lstStyle/>
          <a:p>
            <a:pPr algn="ctr"/>
            <a:r>
              <a:rPr lang="ru-RU" sz="900" b="1" dirty="0" err="1" smtClean="0">
                <a:solidFill>
                  <a:srgbClr val="7030A0"/>
                </a:solidFill>
              </a:rPr>
              <a:t>Хто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їде</a:t>
            </a:r>
            <a:r>
              <a:rPr lang="ru-RU" sz="900" b="1" dirty="0" smtClean="0">
                <a:solidFill>
                  <a:srgbClr val="7030A0"/>
                </a:solidFill>
              </a:rPr>
              <a:t> в </a:t>
            </a:r>
            <a:r>
              <a:rPr lang="ru-RU" sz="900" b="1" dirty="0" err="1" smtClean="0">
                <a:solidFill>
                  <a:srgbClr val="7030A0"/>
                </a:solidFill>
              </a:rPr>
              <a:t>негоду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тим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лісом</a:t>
            </a:r>
            <a:r>
              <a:rPr lang="ru-RU" sz="900" b="1" dirty="0" smtClean="0">
                <a:solidFill>
                  <a:srgbClr val="7030A0"/>
                </a:solidFill>
              </a:rPr>
              <a:t> густим?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То </a:t>
            </a:r>
            <a:r>
              <a:rPr lang="ru-RU" sz="900" b="1" dirty="0" err="1" smtClean="0">
                <a:solidFill>
                  <a:srgbClr val="7030A0"/>
                </a:solidFill>
              </a:rPr>
              <a:t>батько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спізнившись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хлопець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із</a:t>
            </a:r>
            <a:r>
              <a:rPr lang="ru-RU" sz="900" b="1" dirty="0" smtClean="0">
                <a:solidFill>
                  <a:srgbClr val="7030A0"/>
                </a:solidFill>
              </a:rPr>
              <a:t> ним.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Обнявши малого, в руках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держить</a:t>
            </a:r>
            <a:r>
              <a:rPr lang="ru-RU" sz="900" b="1" dirty="0" smtClean="0">
                <a:solidFill>
                  <a:srgbClr val="7030A0"/>
                </a:solidFill>
              </a:rPr>
              <a:t>,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Його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пригортає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його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пестить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</a:t>
            </a:r>
            <a:r>
              <a:rPr lang="ru-RU" sz="900" b="1" dirty="0" err="1" smtClean="0">
                <a:solidFill>
                  <a:srgbClr val="7030A0"/>
                </a:solidFill>
              </a:rPr>
              <a:t>Чом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личко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сховав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ти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мій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синку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малий</a:t>
            </a:r>
            <a:r>
              <a:rPr lang="ru-RU" sz="900" b="1" dirty="0" smtClean="0">
                <a:solidFill>
                  <a:srgbClr val="7030A0"/>
                </a:solidFill>
              </a:rPr>
              <a:t>?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Ой тату! </a:t>
            </a:r>
            <a:r>
              <a:rPr lang="ru-RU" sz="900" b="1" dirty="0" err="1" smtClean="0">
                <a:solidFill>
                  <a:srgbClr val="7030A0"/>
                </a:solidFill>
              </a:rPr>
              <a:t>Чи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бачиш</a:t>
            </a:r>
            <a:r>
              <a:rPr lang="ru-RU" sz="900" b="1" dirty="0" smtClean="0">
                <a:solidFill>
                  <a:srgbClr val="7030A0"/>
                </a:solidFill>
              </a:rPr>
              <a:t>? — Он </a:t>
            </a:r>
            <a:r>
              <a:rPr lang="ru-RU" sz="900" b="1" dirty="0" err="1" smtClean="0">
                <a:solidFill>
                  <a:srgbClr val="7030A0"/>
                </a:solidFill>
              </a:rPr>
              <a:t>цар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лісовий</a:t>
            </a:r>
            <a:r>
              <a:rPr lang="ru-RU" sz="900" b="1" dirty="0" smtClean="0">
                <a:solidFill>
                  <a:srgbClr val="7030A0"/>
                </a:solidFill>
              </a:rPr>
              <a:t>: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У </a:t>
            </a:r>
            <a:r>
              <a:rPr lang="ru-RU" sz="900" b="1" dirty="0" err="1" smtClean="0">
                <a:solidFill>
                  <a:srgbClr val="7030A0"/>
                </a:solidFill>
              </a:rPr>
              <a:t>довгій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киреї</a:t>
            </a:r>
            <a:r>
              <a:rPr lang="ru-RU" sz="900" b="1" dirty="0" smtClean="0">
                <a:solidFill>
                  <a:srgbClr val="7030A0"/>
                </a:solidFill>
              </a:rPr>
              <a:t>, в </a:t>
            </a:r>
            <a:r>
              <a:rPr lang="ru-RU" sz="900" b="1" dirty="0" err="1" smtClean="0">
                <a:solidFill>
                  <a:srgbClr val="7030A0"/>
                </a:solidFill>
              </a:rPr>
              <a:t>короні</a:t>
            </a:r>
            <a:r>
              <a:rPr lang="ru-RU" sz="900" b="1" dirty="0" smtClean="0">
                <a:solidFill>
                  <a:srgbClr val="7030A0"/>
                </a:solidFill>
              </a:rPr>
              <a:t>... дивись!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То, </a:t>
            </a:r>
            <a:r>
              <a:rPr lang="ru-RU" sz="900" b="1" dirty="0" err="1" smtClean="0">
                <a:solidFill>
                  <a:srgbClr val="7030A0"/>
                </a:solidFill>
              </a:rPr>
              <a:t>синку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тумани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навкруг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простяглись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«</a:t>
            </a:r>
            <a:r>
              <a:rPr lang="ru-RU" sz="900" b="1" dirty="0" err="1" smtClean="0">
                <a:solidFill>
                  <a:srgbClr val="7030A0"/>
                </a:solidFill>
              </a:rPr>
              <a:t>Мій</a:t>
            </a:r>
            <a:r>
              <a:rPr lang="ru-RU" sz="900" b="1" dirty="0" smtClean="0">
                <a:solidFill>
                  <a:srgbClr val="7030A0"/>
                </a:solidFill>
              </a:rPr>
              <a:t> хлопчику </a:t>
            </a:r>
            <a:r>
              <a:rPr lang="ru-RU" sz="900" b="1" dirty="0" err="1" smtClean="0">
                <a:solidFill>
                  <a:srgbClr val="7030A0"/>
                </a:solidFill>
              </a:rPr>
              <a:t>любий</a:t>
            </a:r>
            <a:r>
              <a:rPr lang="ru-RU" sz="900" b="1" dirty="0" smtClean="0">
                <a:solidFill>
                  <a:srgbClr val="7030A0"/>
                </a:solidFill>
              </a:rPr>
              <a:t>, до мене </a:t>
            </a:r>
            <a:r>
              <a:rPr lang="ru-RU" sz="900" b="1" dirty="0" err="1" smtClean="0">
                <a:solidFill>
                  <a:srgbClr val="7030A0"/>
                </a:solidFill>
              </a:rPr>
              <a:t>сюди</a:t>
            </a: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На луки </a:t>
            </a:r>
            <a:r>
              <a:rPr lang="ru-RU" sz="900" b="1" dirty="0" err="1" smtClean="0">
                <a:solidFill>
                  <a:srgbClr val="7030A0"/>
                </a:solidFill>
              </a:rPr>
              <a:t>зелені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ти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гратись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іди</a:t>
            </a:r>
            <a:r>
              <a:rPr lang="ru-RU" sz="900" b="1" dirty="0" smtClean="0">
                <a:solidFill>
                  <a:srgbClr val="7030A0"/>
                </a:solidFill>
              </a:rPr>
              <a:t>;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В </a:t>
            </a:r>
            <a:r>
              <a:rPr lang="ru-RU" sz="900" b="1" dirty="0" err="1" smtClean="0">
                <a:solidFill>
                  <a:srgbClr val="7030A0"/>
                </a:solidFill>
              </a:rPr>
              <a:t>моєї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матусі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є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пишні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квітки</a:t>
            </a:r>
            <a:r>
              <a:rPr lang="ru-RU" sz="900" b="1" dirty="0" smtClean="0">
                <a:solidFill>
                  <a:srgbClr val="7030A0"/>
                </a:solidFill>
              </a:rPr>
              <a:t>,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Гаптовані</a:t>
            </a:r>
            <a:r>
              <a:rPr lang="ru-RU" sz="900" b="1" dirty="0" smtClean="0">
                <a:solidFill>
                  <a:srgbClr val="7030A0"/>
                </a:solidFill>
              </a:rPr>
              <a:t> злотом </a:t>
            </a:r>
            <a:r>
              <a:rPr lang="ru-RU" sz="900" b="1" dirty="0" err="1" smtClean="0">
                <a:solidFill>
                  <a:srgbClr val="7030A0"/>
                </a:solidFill>
              </a:rPr>
              <a:t>тобі</a:t>
            </a:r>
            <a:r>
              <a:rPr lang="ru-RU" sz="900" b="1" dirty="0" smtClean="0">
                <a:solidFill>
                  <a:srgbClr val="7030A0"/>
                </a:solidFill>
              </a:rPr>
              <a:t> сорочки».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Ой тату,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кличе на луки </a:t>
            </a:r>
            <a:r>
              <a:rPr lang="ru-RU" sz="900" b="1" dirty="0" err="1" smtClean="0">
                <a:solidFill>
                  <a:srgbClr val="7030A0"/>
                </a:solidFill>
              </a:rPr>
              <a:t>рясні</a:t>
            </a:r>
            <a:r>
              <a:rPr lang="ru-RU" sz="900" b="1" dirty="0" smtClean="0">
                <a:solidFill>
                  <a:srgbClr val="7030A0"/>
                </a:solidFill>
              </a:rPr>
              <a:t>,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І </a:t>
            </a:r>
            <a:r>
              <a:rPr lang="ru-RU" sz="900" b="1" dirty="0" err="1" smtClean="0">
                <a:solidFill>
                  <a:srgbClr val="7030A0"/>
                </a:solidFill>
              </a:rPr>
              <a:t>квіти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злото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дає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мені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Нема там </a:t>
            </a:r>
            <a:r>
              <a:rPr lang="ru-RU" sz="900" b="1" dirty="0" err="1" smtClean="0">
                <a:solidFill>
                  <a:srgbClr val="7030A0"/>
                </a:solidFill>
              </a:rPr>
              <a:t>нічого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мій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синочку</a:t>
            </a:r>
            <a:r>
              <a:rPr lang="ru-RU" sz="900" b="1" dirty="0" smtClean="0">
                <a:solidFill>
                  <a:srgbClr val="7030A0"/>
                </a:solidFill>
              </a:rPr>
              <a:t>. </a:t>
            </a:r>
            <a:r>
              <a:rPr lang="ru-RU" sz="900" b="1" dirty="0" err="1" smtClean="0">
                <a:solidFill>
                  <a:srgbClr val="7030A0"/>
                </a:solidFill>
              </a:rPr>
              <a:t>Цить</a:t>
            </a:r>
            <a:r>
              <a:rPr lang="ru-RU" sz="900" b="1" dirty="0" smtClean="0">
                <a:solidFill>
                  <a:srgbClr val="7030A0"/>
                </a:solidFill>
              </a:rPr>
              <a:t>!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То </a:t>
            </a:r>
            <a:r>
              <a:rPr lang="ru-RU" sz="900" b="1" dirty="0" err="1" smtClean="0">
                <a:solidFill>
                  <a:srgbClr val="7030A0"/>
                </a:solidFill>
              </a:rPr>
              <a:t>вітер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між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листям</a:t>
            </a:r>
            <a:r>
              <a:rPr lang="ru-RU" sz="900" b="1" dirty="0" smtClean="0">
                <a:solidFill>
                  <a:srgbClr val="7030A0"/>
                </a:solidFill>
              </a:rPr>
              <a:t> сухим </a:t>
            </a:r>
            <a:r>
              <a:rPr lang="ru-RU" sz="900" b="1" dirty="0" err="1" smtClean="0">
                <a:solidFill>
                  <a:srgbClr val="7030A0"/>
                </a:solidFill>
              </a:rPr>
              <a:t>шелестить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«До мене, </a:t>
            </a:r>
            <a:r>
              <a:rPr lang="ru-RU" sz="900" b="1" dirty="0" err="1" smtClean="0">
                <a:solidFill>
                  <a:srgbClr val="7030A0"/>
                </a:solidFill>
              </a:rPr>
              <a:t>мій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хлопче</a:t>
            </a:r>
            <a:r>
              <a:rPr lang="ru-RU" sz="900" b="1" dirty="0" smtClean="0">
                <a:solidFill>
                  <a:srgbClr val="7030A0"/>
                </a:solidFill>
              </a:rPr>
              <a:t>, в </a:t>
            </a:r>
            <a:r>
              <a:rPr lang="ru-RU" sz="900" b="1" dirty="0" err="1" smtClean="0">
                <a:solidFill>
                  <a:srgbClr val="7030A0"/>
                </a:solidFill>
              </a:rPr>
              <a:t>дібровах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густих</a:t>
            </a: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Дочок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уродливих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побачиш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моїх</a:t>
            </a:r>
            <a:r>
              <a:rPr lang="ru-RU" sz="900" b="1" dirty="0" smtClean="0">
                <a:solidFill>
                  <a:srgbClr val="7030A0"/>
                </a:solidFill>
              </a:rPr>
              <a:t>,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Вестимуть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таночок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і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будуть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співать</a:t>
            </a:r>
            <a:r>
              <a:rPr lang="ru-RU" sz="900" b="1" dirty="0" smtClean="0">
                <a:solidFill>
                  <a:srgbClr val="7030A0"/>
                </a:solidFill>
              </a:rPr>
              <a:t>,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Співаючи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будуть</a:t>
            </a:r>
            <a:r>
              <a:rPr lang="ru-RU" sz="900" b="1" dirty="0" smtClean="0">
                <a:solidFill>
                  <a:srgbClr val="7030A0"/>
                </a:solidFill>
              </a:rPr>
              <a:t> тебе </a:t>
            </a:r>
            <a:r>
              <a:rPr lang="ru-RU" sz="900" b="1" dirty="0" err="1" smtClean="0">
                <a:solidFill>
                  <a:srgbClr val="7030A0"/>
                </a:solidFill>
              </a:rPr>
              <a:t>колихать</a:t>
            </a:r>
            <a:r>
              <a:rPr lang="ru-RU" sz="900" b="1" dirty="0" smtClean="0">
                <a:solidFill>
                  <a:srgbClr val="7030A0"/>
                </a:solidFill>
              </a:rPr>
              <a:t>».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Ой тату, </a:t>
            </a:r>
            <a:r>
              <a:rPr lang="ru-RU" sz="900" b="1" dirty="0" err="1" smtClean="0">
                <a:solidFill>
                  <a:srgbClr val="7030A0"/>
                </a:solidFill>
              </a:rPr>
              <a:t>мій</a:t>
            </a:r>
            <a:r>
              <a:rPr lang="ru-RU" sz="900" b="1" dirty="0" smtClean="0">
                <a:solidFill>
                  <a:srgbClr val="7030A0"/>
                </a:solidFill>
              </a:rPr>
              <a:t> тату, </a:t>
            </a:r>
            <a:r>
              <a:rPr lang="ru-RU" sz="900" b="1" dirty="0" err="1" smtClean="0">
                <a:solidFill>
                  <a:srgbClr val="7030A0"/>
                </a:solidFill>
              </a:rPr>
              <a:t>туди</a:t>
            </a:r>
            <a:r>
              <a:rPr lang="ru-RU" sz="900" b="1" dirty="0" smtClean="0">
                <a:solidFill>
                  <a:srgbClr val="7030A0"/>
                </a:solidFill>
              </a:rPr>
              <a:t> подивись: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В танку </a:t>
            </a:r>
            <a:r>
              <a:rPr lang="ru-RU" sz="900" b="1" dirty="0" err="1" smtClean="0">
                <a:solidFill>
                  <a:srgbClr val="7030A0"/>
                </a:solidFill>
              </a:rPr>
              <a:t>королівни</a:t>
            </a:r>
            <a:r>
              <a:rPr lang="ru-RU" sz="900" b="1" dirty="0" smtClean="0">
                <a:solidFill>
                  <a:srgbClr val="7030A0"/>
                </a:solidFill>
              </a:rPr>
              <a:t> за руки взялись...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О </a:t>
            </a:r>
            <a:r>
              <a:rPr lang="ru-RU" sz="900" b="1" dirty="0" err="1" smtClean="0">
                <a:solidFill>
                  <a:srgbClr val="7030A0"/>
                </a:solidFill>
              </a:rPr>
              <a:t>ні</a:t>
            </a:r>
            <a:r>
              <a:rPr lang="ru-RU" sz="900" b="1" dirty="0" smtClean="0">
                <a:solidFill>
                  <a:srgbClr val="7030A0"/>
                </a:solidFill>
              </a:rPr>
              <a:t>, усе тихо у </a:t>
            </a:r>
            <a:r>
              <a:rPr lang="ru-RU" sz="900" b="1" dirty="0" err="1" smtClean="0">
                <a:solidFill>
                  <a:srgbClr val="7030A0"/>
                </a:solidFill>
              </a:rPr>
              <a:t>темряві</a:t>
            </a:r>
            <a:r>
              <a:rPr lang="ru-RU" sz="900" b="1" dirty="0" smtClean="0">
                <a:solidFill>
                  <a:srgbClr val="7030A0"/>
                </a:solidFill>
              </a:rPr>
              <a:t> там: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То </a:t>
            </a:r>
            <a:r>
              <a:rPr lang="ru-RU" sz="900" b="1" dirty="0" err="1" smtClean="0">
                <a:solidFill>
                  <a:srgbClr val="7030A0"/>
                </a:solidFill>
              </a:rPr>
              <a:t>верби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старії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схилились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гіллям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«Мене, </a:t>
            </a:r>
            <a:r>
              <a:rPr lang="ru-RU" sz="900" b="1" dirty="0" err="1" smtClean="0">
                <a:solidFill>
                  <a:srgbClr val="7030A0"/>
                </a:solidFill>
              </a:rPr>
              <a:t>хлопче</a:t>
            </a:r>
            <a:r>
              <a:rPr lang="ru-RU" sz="900" b="1" dirty="0" smtClean="0">
                <a:solidFill>
                  <a:srgbClr val="7030A0"/>
                </a:solidFill>
              </a:rPr>
              <a:t>, вабить урода твоя: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Чи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900" b="1" dirty="0" smtClean="0">
                <a:solidFill>
                  <a:srgbClr val="7030A0"/>
                </a:solidFill>
              </a:rPr>
              <a:t> — не </a:t>
            </a:r>
            <a:r>
              <a:rPr lang="ru-RU" sz="900" b="1" dirty="0" err="1" smtClean="0">
                <a:solidFill>
                  <a:srgbClr val="7030A0"/>
                </a:solidFill>
              </a:rPr>
              <a:t>хочеш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візьму</a:t>
            </a:r>
            <a:r>
              <a:rPr lang="ru-RU" sz="900" b="1" dirty="0" smtClean="0">
                <a:solidFill>
                  <a:srgbClr val="7030A0"/>
                </a:solidFill>
              </a:rPr>
              <a:t> тебе я!»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— Ой тату, </a:t>
            </a:r>
            <a:r>
              <a:rPr lang="ru-RU" sz="900" b="1" dirty="0" err="1" smtClean="0">
                <a:solidFill>
                  <a:srgbClr val="7030A0"/>
                </a:solidFill>
              </a:rPr>
              <a:t>вже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близько</a:t>
            </a:r>
            <a:r>
              <a:rPr lang="ru-RU" sz="900" b="1" dirty="0" smtClean="0">
                <a:solidFill>
                  <a:srgbClr val="7030A0"/>
                </a:solidFill>
              </a:rPr>
              <a:t>!..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нас </a:t>
            </a:r>
            <a:r>
              <a:rPr lang="ru-RU" sz="900" b="1" dirty="0" err="1" smtClean="0">
                <a:solidFill>
                  <a:srgbClr val="7030A0"/>
                </a:solidFill>
              </a:rPr>
              <a:t>дожене</a:t>
            </a:r>
            <a:r>
              <a:rPr lang="ru-RU" sz="900" b="1" dirty="0" smtClean="0">
                <a:solidFill>
                  <a:srgbClr val="7030A0"/>
                </a:solidFill>
              </a:rPr>
              <a:t>!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давить,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душить,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тягне</a:t>
            </a:r>
            <a:r>
              <a:rPr lang="ru-RU" sz="900" b="1" dirty="0" smtClean="0">
                <a:solidFill>
                  <a:srgbClr val="7030A0"/>
                </a:solidFill>
              </a:rPr>
              <a:t> мене!..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/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Наляканий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батько</a:t>
            </a:r>
            <a:r>
              <a:rPr lang="ru-RU" sz="900" b="1" dirty="0" smtClean="0">
                <a:solidFill>
                  <a:srgbClr val="7030A0"/>
                </a:solidFill>
              </a:rPr>
              <a:t> не </a:t>
            </a:r>
            <a:r>
              <a:rPr lang="ru-RU" sz="900" b="1" dirty="0" err="1" smtClean="0">
                <a:solidFill>
                  <a:srgbClr val="7030A0"/>
                </a:solidFill>
              </a:rPr>
              <a:t>їде</a:t>
            </a:r>
            <a:r>
              <a:rPr lang="ru-RU" sz="900" b="1" dirty="0" smtClean="0">
                <a:solidFill>
                  <a:srgbClr val="7030A0"/>
                </a:solidFill>
              </a:rPr>
              <a:t> — </a:t>
            </a:r>
            <a:r>
              <a:rPr lang="ru-RU" sz="900" b="1" dirty="0" err="1" smtClean="0">
                <a:solidFill>
                  <a:srgbClr val="7030A0"/>
                </a:solidFill>
              </a:rPr>
              <a:t>летить</a:t>
            </a:r>
            <a:r>
              <a:rPr lang="ru-RU" sz="900" b="1" dirty="0" smtClean="0">
                <a:solidFill>
                  <a:srgbClr val="7030A0"/>
                </a:solidFill>
              </a:rPr>
              <a:t>...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smtClean="0">
                <a:solidFill>
                  <a:srgbClr val="7030A0"/>
                </a:solidFill>
              </a:rPr>
              <a:t>А </a:t>
            </a:r>
            <a:r>
              <a:rPr lang="ru-RU" sz="900" b="1" dirty="0" err="1" smtClean="0">
                <a:solidFill>
                  <a:srgbClr val="7030A0"/>
                </a:solidFill>
              </a:rPr>
              <a:t>хлопець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нудьгує</a:t>
            </a:r>
            <a:r>
              <a:rPr lang="ru-RU" sz="900" b="1" dirty="0" smtClean="0">
                <a:solidFill>
                  <a:srgbClr val="7030A0"/>
                </a:solidFill>
              </a:rPr>
              <a:t>, </a:t>
            </a:r>
            <a:r>
              <a:rPr lang="ru-RU" sz="900" b="1" dirty="0" err="1" smtClean="0">
                <a:solidFill>
                  <a:srgbClr val="7030A0"/>
                </a:solidFill>
              </a:rPr>
              <a:t>а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хлопець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кричить</a:t>
            </a:r>
            <a:r>
              <a:rPr lang="ru-RU" sz="900" b="1" dirty="0" smtClean="0">
                <a:solidFill>
                  <a:srgbClr val="7030A0"/>
                </a:solidFill>
              </a:rPr>
              <a:t>.</a:t>
            </a:r>
            <a:br>
              <a:rPr lang="ru-RU" sz="900" b="1" dirty="0" smtClean="0">
                <a:solidFill>
                  <a:srgbClr val="7030A0"/>
                </a:solidFill>
              </a:rPr>
            </a:br>
            <a:r>
              <a:rPr lang="ru-RU" sz="900" b="1" dirty="0" err="1" smtClean="0">
                <a:solidFill>
                  <a:srgbClr val="7030A0"/>
                </a:solidFill>
              </a:rPr>
              <a:t>Добіг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додому</a:t>
            </a:r>
            <a:r>
              <a:rPr lang="ru-RU" sz="900" b="1" dirty="0" smtClean="0">
                <a:solidFill>
                  <a:srgbClr val="7030A0"/>
                </a:solidFill>
              </a:rPr>
              <a:t> </a:t>
            </a:r>
            <a:r>
              <a:rPr lang="ru-RU" sz="900" b="1" dirty="0" err="1" smtClean="0">
                <a:solidFill>
                  <a:srgbClr val="7030A0"/>
                </a:solidFill>
              </a:rPr>
              <a:t>і</a:t>
            </a:r>
            <a:r>
              <a:rPr lang="ru-RU" sz="900" b="1" dirty="0" smtClean="0">
                <a:solidFill>
                  <a:srgbClr val="7030A0"/>
                </a:solidFill>
              </a:rPr>
              <a:t> дивиться </a:t>
            </a:r>
            <a:r>
              <a:rPr lang="ru-RU" sz="900" b="1" dirty="0" err="1" smtClean="0">
                <a:solidFill>
                  <a:srgbClr val="7030A0"/>
                </a:solidFill>
              </a:rPr>
              <a:t>він</a:t>
            </a:r>
            <a:r>
              <a:rPr lang="ru-RU" sz="900" b="1" dirty="0" smtClean="0">
                <a:solidFill>
                  <a:srgbClr val="7030A0"/>
                </a:solidFill>
              </a:rPr>
              <a:t>:</a:t>
            </a: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>В руках уже </a:t>
            </a:r>
            <a:r>
              <a:rPr lang="ru-RU" sz="900" dirty="0" err="1" smtClean="0"/>
              <a:t>мертвий</a:t>
            </a:r>
            <a:r>
              <a:rPr lang="ru-RU" sz="900" dirty="0" smtClean="0"/>
              <a:t> </a:t>
            </a:r>
            <a:r>
              <a:rPr lang="ru-RU" sz="900" dirty="0" err="1" smtClean="0"/>
              <a:t>лежить</a:t>
            </a:r>
            <a:r>
              <a:rPr lang="ru-RU" sz="900" dirty="0" smtClean="0"/>
              <a:t> </a:t>
            </a:r>
            <a:r>
              <a:rPr lang="ru-RU" sz="900" dirty="0" err="1" smtClean="0"/>
              <a:t>його</a:t>
            </a:r>
            <a:r>
              <a:rPr lang="ru-RU" sz="900" dirty="0" smtClean="0"/>
              <a:t> </a:t>
            </a:r>
            <a:r>
              <a:rPr lang="ru-RU" sz="900" dirty="0" err="1" smtClean="0"/>
              <a:t>син</a:t>
            </a:r>
            <a:r>
              <a:rPr lang="ru-RU" sz="900" dirty="0" smtClean="0"/>
              <a:t>.</a:t>
            </a:r>
            <a:endParaRPr lang="ru-RU" sz="9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43" y="1071546"/>
            <a:ext cx="396242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4429156" cy="514353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Ґете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своєрідно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опрацював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датську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народну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баладу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поєднавши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її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із</a:t>
            </a:r>
            <a:r>
              <a:rPr lang="ru-RU" sz="2800" b="1" dirty="0" smtClean="0">
                <a:solidFill>
                  <a:srgbClr val="7030A0"/>
                </a:solidFill>
              </a:rPr>
              <a:t> сюжетом про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короля, персонажа </a:t>
            </a:r>
            <a:r>
              <a:rPr lang="ru-RU" sz="2800" b="1" dirty="0" err="1" smtClean="0">
                <a:solidFill>
                  <a:srgbClr val="7030A0"/>
                </a:solidFill>
              </a:rPr>
              <a:t>німецьких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народних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казок</a:t>
            </a:r>
            <a:r>
              <a:rPr lang="ru-RU" sz="2800" b="1" dirty="0" smtClean="0">
                <a:solidFill>
                  <a:srgbClr val="7030A0"/>
                </a:solidFill>
              </a:rPr>
              <a:t>. Цей образ </a:t>
            </a:r>
            <a:r>
              <a:rPr lang="ru-RU" sz="2800" b="1" dirty="0" err="1" smtClean="0">
                <a:solidFill>
                  <a:srgbClr val="7030A0"/>
                </a:solidFill>
              </a:rPr>
              <a:t>споріднений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поширеним</a:t>
            </a:r>
            <a:r>
              <a:rPr lang="ru-RU" sz="2800" b="1" dirty="0" smtClean="0">
                <a:solidFill>
                  <a:srgbClr val="7030A0"/>
                </a:solidFill>
              </a:rPr>
              <a:t> образом </a:t>
            </a:r>
            <a:r>
              <a:rPr lang="ru-RU" sz="2800" b="1" dirty="0" err="1" smtClean="0">
                <a:solidFill>
                  <a:srgbClr val="7030A0"/>
                </a:solidFill>
              </a:rPr>
              <a:t>українських</a:t>
            </a:r>
            <a:r>
              <a:rPr lang="ru-RU" sz="2800" b="1" dirty="0" smtClean="0">
                <a:solidFill>
                  <a:srgbClr val="7030A0"/>
                </a:solidFill>
              </a:rPr>
              <a:t> народ них </a:t>
            </a:r>
            <a:r>
              <a:rPr lang="ru-RU" sz="2800" b="1" dirty="0" err="1" smtClean="0">
                <a:solidFill>
                  <a:srgbClr val="7030A0"/>
                </a:solidFill>
              </a:rPr>
              <a:t>казок</a:t>
            </a:r>
            <a:r>
              <a:rPr lang="ru-RU" sz="2800" b="1" dirty="0" smtClean="0">
                <a:solidFill>
                  <a:srgbClr val="7030A0"/>
                </a:solidFill>
              </a:rPr>
              <a:t> та легенд — </a:t>
            </a:r>
            <a:r>
              <a:rPr lang="ru-RU" sz="2800" b="1" dirty="0" err="1" smtClean="0">
                <a:solidFill>
                  <a:srgbClr val="7030A0"/>
                </a:solidFill>
              </a:rPr>
              <a:t>Лісовиком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709" y="1571612"/>
            <a:ext cx="398929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9290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порівнянні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попередніми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творами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поета</a:t>
            </a:r>
            <a:r>
              <a:rPr lang="ru-RU" sz="2800" b="1" dirty="0" smtClean="0">
                <a:solidFill>
                  <a:srgbClr val="7030A0"/>
                </a:solidFill>
              </a:rPr>
              <a:t>, де природа </a:t>
            </a:r>
            <a:r>
              <a:rPr lang="ru-RU" sz="2800" b="1" dirty="0" err="1" smtClean="0">
                <a:solidFill>
                  <a:srgbClr val="7030A0"/>
                </a:solidFill>
              </a:rPr>
              <a:t>виступає</a:t>
            </a:r>
            <a:r>
              <a:rPr lang="ru-RU" sz="2800" b="1" dirty="0" smtClean="0">
                <a:solidFill>
                  <a:srgbClr val="7030A0"/>
                </a:solidFill>
              </a:rPr>
              <a:t> благодатною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життєдайною</a:t>
            </a:r>
            <a:r>
              <a:rPr lang="ru-RU" sz="2800" b="1" dirty="0" smtClean="0">
                <a:solidFill>
                  <a:srgbClr val="7030A0"/>
                </a:solidFill>
              </a:rPr>
              <a:t> силою, у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баладі</a:t>
            </a:r>
            <a:r>
              <a:rPr lang="ru-RU" sz="2800" b="1" dirty="0" smtClean="0">
                <a:solidFill>
                  <a:srgbClr val="7030A0"/>
                </a:solidFill>
              </a:rPr>
              <a:t> «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Вільшаний</a:t>
            </a:r>
            <a:r>
              <a:rPr lang="ru-RU" sz="2800" b="1" dirty="0" smtClean="0">
                <a:solidFill>
                  <a:srgbClr val="7030A0"/>
                </a:solidFill>
              </a:rPr>
              <a:t> король» вона </a:t>
            </a:r>
            <a:r>
              <a:rPr lang="ru-RU" sz="2800" b="1" dirty="0" err="1" smtClean="0">
                <a:solidFill>
                  <a:srgbClr val="7030A0"/>
                </a:solidFill>
              </a:rPr>
              <a:t>стає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втіленням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таємничих</a:t>
            </a:r>
            <a:r>
              <a:rPr lang="ru-RU" sz="2800" b="1" dirty="0" smtClean="0">
                <a:solidFill>
                  <a:srgbClr val="7030A0"/>
                </a:solidFill>
              </a:rPr>
              <a:t> сил, </a:t>
            </a:r>
            <a:r>
              <a:rPr lang="ru-RU" sz="2800" b="1" dirty="0" err="1" smtClean="0">
                <a:solidFill>
                  <a:srgbClr val="7030A0"/>
                </a:solidFill>
              </a:rPr>
              <a:t>невідомих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ворожих</a:t>
            </a:r>
            <a:r>
              <a:rPr lang="ru-RU" sz="2800" b="1" dirty="0" smtClean="0">
                <a:solidFill>
                  <a:srgbClr val="7030A0"/>
                </a:solidFill>
              </a:rPr>
              <a:t> людям. </a:t>
            </a:r>
            <a:r>
              <a:rPr lang="ru-RU" sz="2800" b="1" dirty="0" err="1" smtClean="0">
                <a:solidFill>
                  <a:srgbClr val="7030A0"/>
                </a:solidFill>
              </a:rPr>
              <a:t>Саме</a:t>
            </a:r>
            <a:r>
              <a:rPr lang="ru-RU" sz="2800" b="1" dirty="0" smtClean="0">
                <a:solidFill>
                  <a:srgbClr val="7030A0"/>
                </a:solidFill>
              </a:rPr>
              <a:t> тому </a:t>
            </a:r>
            <a:r>
              <a:rPr lang="ru-RU" sz="2800" b="1" dirty="0" err="1" smtClean="0">
                <a:solidFill>
                  <a:srgbClr val="7030A0"/>
                </a:solidFill>
              </a:rPr>
              <a:t>реалістичний</a:t>
            </a:r>
            <a:r>
              <a:rPr lang="ru-RU" sz="2800" b="1" dirty="0" smtClean="0">
                <a:solidFill>
                  <a:srgbClr val="7030A0"/>
                </a:solidFill>
              </a:rPr>
              <a:t> план </a:t>
            </a:r>
            <a:r>
              <a:rPr lang="ru-RU" sz="2800" b="1" dirty="0" err="1" smtClean="0">
                <a:solidFill>
                  <a:srgbClr val="7030A0"/>
                </a:solidFill>
              </a:rPr>
              <a:t>оповіді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повернення</a:t>
            </a:r>
            <a:r>
              <a:rPr lang="ru-RU" sz="2800" b="1" dirty="0" smtClean="0">
                <a:solidFill>
                  <a:srgbClr val="7030A0"/>
                </a:solidFill>
              </a:rPr>
              <a:t> батька </a:t>
            </a:r>
            <a:r>
              <a:rPr lang="ru-RU" sz="2800" b="1" dirty="0" err="1" smtClean="0">
                <a:solidFill>
                  <a:srgbClr val="7030A0"/>
                </a:solidFill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сином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додому</a:t>
            </a:r>
            <a:r>
              <a:rPr lang="ru-RU" sz="2800" b="1" dirty="0" smtClean="0">
                <a:solidFill>
                  <a:srgbClr val="7030A0"/>
                </a:solidFill>
              </a:rPr>
              <a:t>) </a:t>
            </a:r>
            <a:r>
              <a:rPr lang="ru-RU" sz="2800" b="1" dirty="0" err="1" smtClean="0">
                <a:solidFill>
                  <a:srgbClr val="7030A0"/>
                </a:solidFill>
              </a:rPr>
              <a:t>накладається</a:t>
            </a:r>
            <a:r>
              <a:rPr lang="ru-RU" sz="2800" b="1" dirty="0" smtClean="0">
                <a:solidFill>
                  <a:srgbClr val="7030A0"/>
                </a:solidFill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</a:rPr>
              <a:t>фантастично-міфологічний</a:t>
            </a:r>
            <a:r>
              <a:rPr lang="ru-RU" sz="2800" b="1" dirty="0" smtClean="0">
                <a:solidFill>
                  <a:srgbClr val="7030A0"/>
                </a:solidFill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</a:rPr>
              <a:t>поява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короля),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породжує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трагізм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напруженість</a:t>
            </a:r>
            <a:r>
              <a:rPr lang="ru-RU" sz="2800" b="1" dirty="0" smtClean="0">
                <a:solidFill>
                  <a:srgbClr val="7030A0"/>
                </a:solidFill>
              </a:rPr>
              <a:t> сюжету.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3786214" cy="48577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Атмосфера </a:t>
            </a:r>
            <a:r>
              <a:rPr lang="ru-RU" sz="2800" b="1" dirty="0" err="1" smtClean="0">
                <a:solidFill>
                  <a:srgbClr val="7030A0"/>
                </a:solidFill>
              </a:rPr>
              <a:t>тривоги</a:t>
            </a:r>
            <a:r>
              <a:rPr lang="ru-RU" sz="2800" b="1" dirty="0" smtClean="0">
                <a:solidFill>
                  <a:srgbClr val="7030A0"/>
                </a:solidFill>
              </a:rPr>
              <a:t>, страху лихих сил </a:t>
            </a:r>
            <a:r>
              <a:rPr lang="ru-RU" sz="2800" b="1" dirty="0" err="1" smtClean="0">
                <a:solidFill>
                  <a:srgbClr val="7030A0"/>
                </a:solidFill>
              </a:rPr>
              <a:t>підкреслюється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також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тим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дія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відбувається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вночі</a:t>
            </a:r>
            <a:r>
              <a:rPr lang="ru-RU" sz="2800" b="1" dirty="0" smtClean="0">
                <a:solidFill>
                  <a:srgbClr val="7030A0"/>
                </a:solidFill>
              </a:rPr>
              <a:t>, в </a:t>
            </a:r>
            <a:r>
              <a:rPr lang="ru-RU" sz="2800" b="1" dirty="0" err="1" smtClean="0">
                <a:solidFill>
                  <a:srgbClr val="7030A0"/>
                </a:solidFill>
              </a:rPr>
              <a:t>лісі</a:t>
            </a:r>
            <a:r>
              <a:rPr lang="ru-RU" sz="2800" b="1" dirty="0" smtClean="0">
                <a:solidFill>
                  <a:srgbClr val="7030A0"/>
                </a:solidFill>
              </a:rPr>
              <a:t> де </a:t>
            </a:r>
            <a:r>
              <a:rPr lang="ru-RU" sz="2800" b="1" dirty="0" err="1" smtClean="0">
                <a:solidFill>
                  <a:srgbClr val="7030A0"/>
                </a:solidFill>
              </a:rPr>
              <a:t>реальні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предмети</a:t>
            </a:r>
            <a:r>
              <a:rPr lang="ru-RU" sz="2800" b="1" dirty="0" smtClean="0">
                <a:solidFill>
                  <a:srgbClr val="7030A0"/>
                </a:solidFill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</a:rPr>
              <a:t>явища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набувають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казковості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алегоризму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10359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4214842" cy="607223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тісно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переплітаються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реальний</a:t>
            </a:r>
            <a:r>
              <a:rPr lang="ru-RU" sz="2800" b="1" dirty="0" smtClean="0">
                <a:solidFill>
                  <a:srgbClr val="7030A0"/>
                </a:solidFill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</a:rPr>
              <a:t>ірреальний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світи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переплетення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відображає</a:t>
            </a:r>
            <a:r>
              <a:rPr lang="ru-RU" sz="2800" b="1" dirty="0" smtClean="0">
                <a:solidFill>
                  <a:srgbClr val="7030A0"/>
                </a:solidFill>
              </a:rPr>
              <a:t> два погляди на один </a:t>
            </a:r>
            <a:r>
              <a:rPr lang="ru-RU" sz="2800" b="1" dirty="0" err="1" smtClean="0">
                <a:solidFill>
                  <a:srgbClr val="7030A0"/>
                </a:solidFill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</a:rPr>
              <a:t> той же предмет </a:t>
            </a:r>
            <a:r>
              <a:rPr lang="ru-RU" sz="2800" b="1" dirty="0" err="1" smtClean="0">
                <a:solidFill>
                  <a:srgbClr val="7030A0"/>
                </a:solidFill>
              </a:rPr>
              <a:t>чи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явище</a:t>
            </a:r>
            <a:r>
              <a:rPr lang="ru-RU" sz="2800" b="1" dirty="0" smtClean="0">
                <a:solidFill>
                  <a:srgbClr val="7030A0"/>
                </a:solidFill>
              </a:rPr>
              <a:t>: </a:t>
            </a:r>
            <a:r>
              <a:rPr lang="ru-RU" sz="2800" b="1" dirty="0" err="1" smtClean="0">
                <a:solidFill>
                  <a:srgbClr val="7030A0"/>
                </a:solidFill>
              </a:rPr>
              <a:t>цар</a:t>
            </a:r>
            <a:r>
              <a:rPr lang="ru-RU" sz="2800" b="1" dirty="0" smtClean="0">
                <a:solidFill>
                  <a:srgbClr val="7030A0"/>
                </a:solidFill>
              </a:rPr>
              <a:t> — туман, </a:t>
            </a:r>
            <a:r>
              <a:rPr lang="ru-RU" sz="2800" b="1" dirty="0" err="1" smtClean="0">
                <a:solidFill>
                  <a:srgbClr val="7030A0"/>
                </a:solidFill>
              </a:rPr>
              <a:t>заманювання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 — </a:t>
            </a:r>
            <a:r>
              <a:rPr lang="ru-RU" sz="2800" b="1" dirty="0" err="1" smtClean="0">
                <a:solidFill>
                  <a:srgbClr val="7030A0"/>
                </a:solidFill>
              </a:rPr>
              <a:t>колихання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гілля</a:t>
            </a:r>
            <a:r>
              <a:rPr lang="ru-RU" sz="2800" b="1" dirty="0" smtClean="0">
                <a:solidFill>
                  <a:srgbClr val="7030A0"/>
                </a:solidFill>
              </a:rPr>
              <a:t>, дочки </a:t>
            </a:r>
            <a:r>
              <a:rPr lang="ru-RU" sz="2800" b="1" dirty="0" err="1" smtClean="0">
                <a:solidFill>
                  <a:srgbClr val="7030A0"/>
                </a:solidFill>
              </a:rPr>
              <a:t>лісового</a:t>
            </a:r>
            <a:r>
              <a:rPr lang="ru-RU" sz="2800" b="1" dirty="0" smtClean="0">
                <a:solidFill>
                  <a:srgbClr val="7030A0"/>
                </a:solidFill>
              </a:rPr>
              <a:t> царя — </a:t>
            </a:r>
            <a:r>
              <a:rPr lang="ru-RU" sz="2800" b="1" dirty="0" err="1" smtClean="0">
                <a:solidFill>
                  <a:srgbClr val="7030A0"/>
                </a:solidFill>
              </a:rPr>
              <a:t>верби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1241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4214842" cy="5857916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Невипадковим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ймення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короля.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Прикметник</a:t>
            </a:r>
            <a:r>
              <a:rPr lang="ru-RU" sz="2800" b="1" dirty="0" smtClean="0">
                <a:solidFill>
                  <a:srgbClr val="7030A0"/>
                </a:solidFill>
              </a:rPr>
              <a:t> «</a:t>
            </a:r>
            <a:r>
              <a:rPr lang="ru-RU" sz="2800" b="1" dirty="0" err="1" smtClean="0">
                <a:solidFill>
                  <a:srgbClr val="7030A0"/>
                </a:solidFill>
              </a:rPr>
              <a:t>лісовий</a:t>
            </a:r>
            <a:r>
              <a:rPr lang="ru-RU" sz="2800" b="1" dirty="0" smtClean="0">
                <a:solidFill>
                  <a:srgbClr val="7030A0"/>
                </a:solidFill>
              </a:rPr>
              <a:t>» </a:t>
            </a:r>
            <a:r>
              <a:rPr lang="ru-RU" sz="2800" b="1" dirty="0" err="1" smtClean="0">
                <a:solidFill>
                  <a:srgbClr val="7030A0"/>
                </a:solidFill>
              </a:rPr>
              <a:t>дещо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звужує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значення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узагальнюючого</a:t>
            </a:r>
            <a:r>
              <a:rPr lang="ru-RU" sz="2800" b="1" dirty="0" smtClean="0">
                <a:solidFill>
                  <a:srgbClr val="7030A0"/>
                </a:solidFill>
              </a:rPr>
              <a:t> образу </a:t>
            </a:r>
            <a:r>
              <a:rPr lang="ru-RU" sz="2800" b="1" dirty="0" err="1" smtClean="0">
                <a:solidFill>
                  <a:srgbClr val="7030A0"/>
                </a:solidFill>
              </a:rPr>
              <a:t>володаря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. А </a:t>
            </a:r>
            <a:r>
              <a:rPr lang="ru-RU" sz="2800" b="1" dirty="0" err="1" smtClean="0">
                <a:solidFill>
                  <a:srgbClr val="7030A0"/>
                </a:solidFill>
              </a:rPr>
              <a:t>іменник</a:t>
            </a:r>
            <a:r>
              <a:rPr lang="ru-RU" sz="2800" b="1" dirty="0" smtClean="0">
                <a:solidFill>
                  <a:srgbClr val="7030A0"/>
                </a:solidFill>
              </a:rPr>
              <a:t> «король», а не «</a:t>
            </a:r>
            <a:r>
              <a:rPr lang="ru-RU" sz="2800" b="1" dirty="0" err="1" smtClean="0">
                <a:solidFill>
                  <a:srgbClr val="7030A0"/>
                </a:solidFill>
              </a:rPr>
              <a:t>цар</a:t>
            </a:r>
            <a:r>
              <a:rPr lang="ru-RU" sz="2800" b="1" dirty="0" smtClean="0">
                <a:solidFill>
                  <a:srgbClr val="7030A0"/>
                </a:solidFill>
              </a:rPr>
              <a:t>», </a:t>
            </a:r>
            <a:r>
              <a:rPr lang="ru-RU" sz="2800" b="1" dirty="0" err="1" smtClean="0">
                <a:solidFill>
                  <a:srgbClr val="7030A0"/>
                </a:solidFill>
              </a:rPr>
              <a:t>ближче</a:t>
            </a:r>
            <a:r>
              <a:rPr lang="ru-RU" sz="2800" b="1" dirty="0" smtClean="0">
                <a:solidFill>
                  <a:srgbClr val="7030A0"/>
                </a:solidFill>
              </a:rPr>
              <a:t> до фольклору, </a:t>
            </a:r>
            <a:r>
              <a:rPr lang="ru-RU" sz="2800" b="1" dirty="0" err="1" smtClean="0">
                <a:solidFill>
                  <a:srgbClr val="7030A0"/>
                </a:solidFill>
              </a:rPr>
              <a:t>підкреслює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національну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своєрідність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балади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857232"/>
            <a:ext cx="3515806" cy="56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8001056" cy="4357718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Відомо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вільха</a:t>
            </a:r>
            <a:r>
              <a:rPr lang="ru-RU" sz="2800" b="1" dirty="0" smtClean="0">
                <a:solidFill>
                  <a:srgbClr val="7030A0"/>
                </a:solidFill>
              </a:rPr>
              <a:t> росте </a:t>
            </a:r>
            <a:r>
              <a:rPr lang="ru-RU" sz="2800" b="1" dirty="0" err="1" smtClean="0">
                <a:solidFill>
                  <a:srgbClr val="7030A0"/>
                </a:solidFill>
              </a:rPr>
              <a:t>біля</a:t>
            </a:r>
            <a:r>
              <a:rPr lang="ru-RU" sz="2800" b="1" dirty="0" smtClean="0">
                <a:solidFill>
                  <a:srgbClr val="7030A0"/>
                </a:solidFill>
              </a:rPr>
              <a:t> води, на  </a:t>
            </a:r>
            <a:r>
              <a:rPr lang="ru-RU" sz="2800" b="1" dirty="0" err="1" smtClean="0">
                <a:solidFill>
                  <a:srgbClr val="7030A0"/>
                </a:solidFill>
              </a:rPr>
              <a:t>вологому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ґрунті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Тобто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</a:rPr>
              <a:t> образ, в </a:t>
            </a:r>
            <a:r>
              <a:rPr lang="ru-RU" sz="2800" b="1" dirty="0" err="1" smtClean="0">
                <a:solidFill>
                  <a:srgbClr val="7030A0"/>
                </a:solidFill>
              </a:rPr>
              <a:t>якому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поєднуються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єдине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ціле</a:t>
            </a:r>
            <a:r>
              <a:rPr lang="ru-RU" sz="2800" b="1" dirty="0" smtClean="0">
                <a:solidFill>
                  <a:srgbClr val="7030A0"/>
                </a:solidFill>
              </a:rPr>
              <a:t> земля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вода. </a:t>
            </a:r>
            <a:r>
              <a:rPr lang="ru-RU" sz="2800" b="1" dirty="0" err="1" smtClean="0">
                <a:solidFill>
                  <a:srgbClr val="7030A0"/>
                </a:solidFill>
              </a:rPr>
              <a:t>Отже</a:t>
            </a:r>
            <a:r>
              <a:rPr lang="ru-RU" sz="2800" b="1" dirty="0" smtClean="0">
                <a:solidFill>
                  <a:srgbClr val="7030A0"/>
                </a:solidFill>
              </a:rPr>
              <a:t>, образ </a:t>
            </a:r>
            <a:r>
              <a:rPr lang="ru-RU" sz="2800" b="1" dirty="0" err="1" smtClean="0">
                <a:solidFill>
                  <a:srgbClr val="7030A0"/>
                </a:solidFill>
              </a:rPr>
              <a:t>вільшаного</a:t>
            </a:r>
            <a:r>
              <a:rPr lang="ru-RU" sz="2800" b="1" dirty="0" smtClean="0">
                <a:solidFill>
                  <a:srgbClr val="7030A0"/>
                </a:solidFill>
              </a:rPr>
              <a:t> короля </a:t>
            </a:r>
            <a:r>
              <a:rPr lang="ru-RU" sz="2800" b="1" dirty="0" err="1" smtClean="0">
                <a:solidFill>
                  <a:srgbClr val="7030A0"/>
                </a:solidFill>
              </a:rPr>
              <a:t>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втіленням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самої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Природи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володарем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усього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існує</a:t>
            </a:r>
            <a:r>
              <a:rPr lang="ru-RU" sz="2800" b="1" dirty="0" smtClean="0">
                <a:solidFill>
                  <a:srgbClr val="7030A0"/>
                </a:solidFill>
              </a:rPr>
              <a:t>: води, </a:t>
            </a:r>
            <a:r>
              <a:rPr lang="ru-RU" sz="2800" b="1" dirty="0" err="1" smtClean="0">
                <a:solidFill>
                  <a:srgbClr val="7030A0"/>
                </a:solidFill>
              </a:rPr>
              <a:t>землі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рослин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тварин</a:t>
            </a:r>
            <a:r>
              <a:rPr lang="ru-RU" sz="2800" b="1" dirty="0" smtClean="0">
                <a:solidFill>
                  <a:srgbClr val="7030A0"/>
                </a:solidFill>
              </a:rPr>
              <a:t>, людей, </a:t>
            </a:r>
            <a:r>
              <a:rPr lang="ru-RU" sz="2800" b="1" dirty="0" err="1" smtClean="0">
                <a:solidFill>
                  <a:srgbClr val="7030A0"/>
                </a:solidFill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підкреслює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прагнення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поета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вийти</a:t>
            </a:r>
            <a:r>
              <a:rPr lang="ru-RU" sz="2800" b="1" dirty="0" smtClean="0">
                <a:solidFill>
                  <a:srgbClr val="7030A0"/>
                </a:solidFill>
              </a:rPr>
              <a:t> за </a:t>
            </a:r>
            <a:r>
              <a:rPr lang="ru-RU" sz="2800" b="1" dirty="0" err="1" smtClean="0">
                <a:solidFill>
                  <a:srgbClr val="7030A0"/>
                </a:solidFill>
              </a:rPr>
              <a:t>межі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казкового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міфологічного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змісту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утвердити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філософські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ідеї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ете Вільшаний коро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Гете Вільшаний король</Template>
  <TotalTime>40</TotalTime>
  <Words>825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Гете Вільшаний король</vt:lpstr>
      <vt:lpstr>Балада Й.Гете  «Вільшаний король». Переплетіння психологічного, фантастичного та реального в баладі.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 Ельфи </vt:lpstr>
      <vt:lpstr>Слайд 18</vt:lpstr>
      <vt:lpstr>Слайд 19</vt:lpstr>
      <vt:lpstr>Слайд 20</vt:lpstr>
      <vt:lpstr>Слайд 21</vt:lpstr>
      <vt:lpstr>Слайд 22</vt:lpstr>
    </vt:vector>
  </TitlesOfParts>
  <Company>хаус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сергей</dc:creator>
  <dc:description>Презентации по культуре и искусству, шаблоны PowerPoint http://freeppt.ru/</dc:description>
  <cp:lastModifiedBy>сергей</cp:lastModifiedBy>
  <cp:revision>10</cp:revision>
  <dcterms:created xsi:type="dcterms:W3CDTF">2012-01-15T13:05:02Z</dcterms:created>
  <dcterms:modified xsi:type="dcterms:W3CDTF">2012-01-16T09:42:01Z</dcterms:modified>
</cp:coreProperties>
</file>