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2" r:id="rId2"/>
    <p:sldId id="283" r:id="rId3"/>
    <p:sldId id="256" r:id="rId4"/>
    <p:sldId id="257" r:id="rId5"/>
    <p:sldId id="258" r:id="rId6"/>
    <p:sldId id="259" r:id="rId7"/>
    <p:sldId id="261" r:id="rId8"/>
    <p:sldId id="260" r:id="rId9"/>
    <p:sldId id="297" r:id="rId10"/>
    <p:sldId id="262" r:id="rId11"/>
    <p:sldId id="263" r:id="rId12"/>
    <p:sldId id="305" r:id="rId13"/>
    <p:sldId id="303" r:id="rId14"/>
    <p:sldId id="304" r:id="rId15"/>
    <p:sldId id="264" r:id="rId16"/>
    <p:sldId id="265" r:id="rId17"/>
    <p:sldId id="306" r:id="rId18"/>
    <p:sldId id="266" r:id="rId19"/>
    <p:sldId id="267" r:id="rId20"/>
    <p:sldId id="270" r:id="rId21"/>
    <p:sldId id="271" r:id="rId22"/>
    <p:sldId id="284" r:id="rId23"/>
    <p:sldId id="272" r:id="rId24"/>
    <p:sldId id="307" r:id="rId25"/>
    <p:sldId id="273" r:id="rId26"/>
    <p:sldId id="274" r:id="rId27"/>
    <p:sldId id="275" r:id="rId28"/>
    <p:sldId id="285" r:id="rId29"/>
    <p:sldId id="299" r:id="rId30"/>
    <p:sldId id="298" r:id="rId31"/>
    <p:sldId id="276" r:id="rId32"/>
    <p:sldId id="277" r:id="rId33"/>
    <p:sldId id="287" r:id="rId34"/>
    <p:sldId id="294" r:id="rId35"/>
    <p:sldId id="302" r:id="rId36"/>
    <p:sldId id="295" r:id="rId37"/>
    <p:sldId id="278" r:id="rId38"/>
    <p:sldId id="279" r:id="rId39"/>
    <p:sldId id="280" r:id="rId40"/>
    <p:sldId id="281" r:id="rId41"/>
    <p:sldId id="293" r:id="rId42"/>
    <p:sldId id="268" r:id="rId43"/>
    <p:sldId id="300" r:id="rId44"/>
    <p:sldId id="296" r:id="rId45"/>
    <p:sldId id="269" r:id="rId46"/>
    <p:sldId id="286" r:id="rId47"/>
    <p:sldId id="29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FF00"/>
    <a:srgbClr val="FF6600"/>
    <a:srgbClr val="FF0066"/>
    <a:srgbClr val="800080"/>
    <a:srgbClr val="3333CC"/>
    <a:srgbClr val="990000"/>
    <a:srgbClr val="66FFFF"/>
    <a:srgbClr val="FF99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57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A903-A6DF-4D66-AEF3-A355CB90C11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FC41-A5AC-424B-AE92-6A5D0A4FA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88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FC41-A5AC-424B-AE92-6A5D0A4FA16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pn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33109" cy="208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5720" y="571480"/>
            <a:ext cx="7143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  <a:latin typeface="Arial Black" pitchFamily="34" charset="0"/>
              </a:rPr>
              <a:t>Тема: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Verdana" pitchFamily="34" charset="0"/>
              </a:rPr>
              <a:t>Роман Д. Дефо як започаткування </a:t>
            </a:r>
            <a:r>
              <a:rPr lang="uk-UA" sz="2400" b="1" dirty="0" err="1" smtClean="0">
                <a:solidFill>
                  <a:srgbClr val="FFFF00"/>
                </a:solidFill>
                <a:latin typeface="Verdana" pitchFamily="34" charset="0"/>
              </a:rPr>
              <a:t>“робінзонад”</a:t>
            </a:r>
            <a:r>
              <a:rPr lang="uk-UA" sz="2400" b="1" dirty="0" smtClean="0">
                <a:solidFill>
                  <a:srgbClr val="FFFF00"/>
                </a:solidFill>
                <a:latin typeface="Verdana" pitchFamily="34" charset="0"/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Verdana" pitchFamily="34" charset="0"/>
              </a:rPr>
              <a:t>Підсумковий урок</a:t>
            </a:r>
            <a:endParaRPr lang="ru-RU" sz="24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000372"/>
            <a:ext cx="8643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  <a:latin typeface="Arial Black" pitchFamily="34" charset="0"/>
              </a:rPr>
              <a:t>Мета:</a:t>
            </a:r>
            <a:r>
              <a:rPr lang="uk-UA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  <a:latin typeface="Verdana" pitchFamily="34" charset="0"/>
              </a:rPr>
              <a:t>підбити підсумки за вивченим твором, з</a:t>
            </a:r>
            <a:r>
              <a:rPr lang="en-US" sz="2000" b="1" i="1" dirty="0" smtClean="0">
                <a:solidFill>
                  <a:srgbClr val="FFFF00"/>
                </a:solidFill>
                <a:latin typeface="Verdana" pitchFamily="34" charset="0"/>
              </a:rPr>
              <a:t>’</a:t>
            </a:r>
            <a:r>
              <a:rPr lang="uk-UA" sz="2000" b="1" i="1" dirty="0" smtClean="0">
                <a:solidFill>
                  <a:srgbClr val="FFFF00"/>
                </a:solidFill>
                <a:latin typeface="Verdana" pitchFamily="34" charset="0"/>
              </a:rPr>
              <a:t>ясувати значення слова </a:t>
            </a:r>
            <a:r>
              <a:rPr lang="uk-UA" sz="2000" b="1" i="1" dirty="0" err="1" smtClean="0">
                <a:solidFill>
                  <a:srgbClr val="FFFF00"/>
                </a:solidFill>
                <a:latin typeface="Verdana" pitchFamily="34" charset="0"/>
              </a:rPr>
              <a:t>“робінзонада”</a:t>
            </a:r>
            <a:r>
              <a:rPr lang="uk-UA" sz="2000" b="1" i="1" dirty="0" smtClean="0">
                <a:solidFill>
                  <a:srgbClr val="FFFF00"/>
                </a:solidFill>
                <a:latin typeface="Verdana" pitchFamily="34" charset="0"/>
              </a:rPr>
              <a:t>,здійснювати міжпредметні зв'язки (література-географія, біологія), розвивати </a:t>
            </a:r>
            <a:r>
              <a:rPr lang="uk-UA" sz="2000" b="1" i="1" dirty="0" err="1" smtClean="0">
                <a:solidFill>
                  <a:srgbClr val="FFFF00"/>
                </a:solidFill>
                <a:latin typeface="Verdana" pitchFamily="34" charset="0"/>
              </a:rPr>
              <a:t>зв</a:t>
            </a:r>
            <a:r>
              <a:rPr lang="en-US" sz="2000" b="1" i="1" dirty="0" smtClean="0">
                <a:solidFill>
                  <a:srgbClr val="FFFF00"/>
                </a:solidFill>
                <a:latin typeface="Verdana" pitchFamily="34" charset="0"/>
              </a:rPr>
              <a:t>’</a:t>
            </a:r>
            <a:r>
              <a:rPr lang="uk-UA" sz="2000" b="1" i="1" dirty="0" err="1" smtClean="0">
                <a:solidFill>
                  <a:srgbClr val="FFFF00"/>
                </a:solidFill>
                <a:latin typeface="Verdana" pitchFamily="34" charset="0"/>
              </a:rPr>
              <a:t>язне</a:t>
            </a:r>
            <a:r>
              <a:rPr lang="uk-UA" sz="2000" b="1" i="1" dirty="0" smtClean="0">
                <a:solidFill>
                  <a:srgbClr val="FFFF00"/>
                </a:solidFill>
                <a:latin typeface="Verdana" pitchFamily="34" charset="0"/>
              </a:rPr>
              <a:t> мовлення, логічне мислення; завершити роботу над проектами й захистити їх; виховувати допитливість, кмітливість </a:t>
            </a:r>
            <a:endParaRPr lang="ru-RU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 rot="10800000" flipV="1">
            <a:off x="4643438" y="5722223"/>
            <a:ext cx="4216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Кучер Надія Романівна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38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Титульна сторінка першого видання роману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487487"/>
            <a:ext cx="6095030" cy="526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428604"/>
            <a:ext cx="8429684" cy="65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382588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Verdana" pitchFamily="34" charset="0"/>
              </a:rPr>
              <a:t>«ЖИТТЯ,незвичайні й дивовижні ПРИГОДИ РОБІНЗОНА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FF99FF"/>
                </a:solidFill>
                <a:effectLst/>
                <a:latin typeface="Verdana" pitchFamily="34" charset="0"/>
              </a:rPr>
              <a:t>КРУЗО—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/>
              <a:latin typeface="Verdana" pitchFamily="34" charset="0"/>
            </a:endParaRPr>
          </a:p>
          <a:p>
            <a:pPr marL="447675" marR="0" lvl="0" indent="-382588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Verdana" pitchFamily="34" charset="0"/>
              </a:rPr>
              <a:t>МОРЯКА З ЙОРКА, що прожив двадцять вісім років у повній самотності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/>
              <a:latin typeface="Verdana" pitchFamily="34" charset="0"/>
            </a:endParaRPr>
          </a:p>
          <a:p>
            <a:pPr marL="447675" marR="0" lvl="0" indent="-382588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Verdana" pitchFamily="34" charset="0"/>
              </a:rPr>
              <a:t>НА БЕЗЛЮДНОМУ ОСТРОВІ,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/>
              <a:latin typeface="Verdana" pitchFamily="34" charset="0"/>
            </a:endParaRPr>
          </a:p>
          <a:p>
            <a:pPr marL="447675" marR="0" lvl="0" indent="-382588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Verdana" pitchFamily="34" charset="0"/>
              </a:rPr>
              <a:t>біля берегів Америки, біля гирла великої річки Оріноко, опинившись на березі після аварії корабля, під час якої загинув весь екіпаж, крім нього, з додатком розповіді про не менш дивовижний спосіб, яким його, врешті-решт, визволили ПІРАТИ. Писано ним самим».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/>
              <a:latin typeface="Verdana" pitchFamily="34" charset="0"/>
            </a:endParaRPr>
          </a:p>
          <a:p>
            <a:pPr marL="447675" marR="0" lvl="0" indent="-3825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14290"/>
            <a:ext cx="8786874" cy="6286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</a:rPr>
              <a:t>The LIFE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</a:rPr>
              <a:t>And Strange Surprising ADVENTURES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</a:rPr>
              <a:t>of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</a:rPr>
              <a:t>ROBINSON CRUSOE; OF YORK, MARINER: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</a:rPr>
              <a:t>Who lived Eight-and-twenty Years all alone in an uninhabited Iceland on the Coast of America, near the Mouth of the Great River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</a:rPr>
              <a:t>Orooneque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</a:rPr>
              <a:t>;  having been cast on Shore by Shipwreck, where — in all the Men perished but Himself. With an ACCOUNT how he was at last as strangely delivered by PIRATES. Written by Himself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D:\Users 98\Galia\Фотографии\Интернет\Д.Дефо\Селькирк читает библи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142983"/>
            <a:ext cx="2571768" cy="344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D:\Users 98\Galia\Фотографии\Интернет\Д.Дефо\Селькирк у календар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00042"/>
            <a:ext cx="248126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Содержимое 6"/>
          <p:cNvSpPr>
            <a:spLocks/>
          </p:cNvSpPr>
          <p:nvPr/>
        </p:nvSpPr>
        <p:spPr bwMode="auto">
          <a:xfrm>
            <a:off x="6673850" y="4214818"/>
            <a:ext cx="2470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Календарь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126" name="Текст 5"/>
          <p:cNvSpPr>
            <a:spLocks/>
          </p:cNvSpPr>
          <p:nvPr/>
        </p:nvSpPr>
        <p:spPr bwMode="auto">
          <a:xfrm>
            <a:off x="2786050" y="428604"/>
            <a:ext cx="307181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Читанная Бібліі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71678"/>
            <a:ext cx="26463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0100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Verdana" pitchFamily="34" charset="0"/>
              </a:rPr>
              <a:t>Спостереження за морем</a:t>
            </a:r>
            <a:endParaRPr lang="ru-RU" b="1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96845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1143000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uk-UA" sz="8000" b="1" i="1" dirty="0" smtClean="0">
                <a:ln w="762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Літератори</a:t>
            </a:r>
            <a:endParaRPr lang="uk-UA" sz="8000" b="1" i="1" dirty="0">
              <a:ln w="762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C:\Documents and Settings\User\Рабочий стол\08.01.2012\Кесарь\001570_BOOKBOYcol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229405" cy="2357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638196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30000">
              <a:srgbClr val="002060"/>
            </a:gs>
            <a:gs pos="64999">
              <a:srgbClr val="800080"/>
            </a:gs>
            <a:gs pos="89999">
              <a:srgbClr val="C00000"/>
            </a:gs>
            <a:gs pos="100000">
              <a:schemeClr val="accent6">
                <a:lumMod val="75000"/>
                <a:alpha val="59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Кесарь\54000014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1939649" cy="3000396"/>
          </a:xfrm>
          <a:prstGeom prst="rect">
            <a:avLst/>
          </a:prstGeom>
          <a:noFill/>
        </p:spPr>
      </p:pic>
      <p:pic>
        <p:nvPicPr>
          <p:cNvPr id="3078" name="Picture 6" descr="F:\Кесарь\______~1.JPG"/>
          <p:cNvPicPr>
            <a:picLocks noChangeAspect="1" noChangeArrowheads="1"/>
          </p:cNvPicPr>
          <p:nvPr/>
        </p:nvPicPr>
        <p:blipFill>
          <a:blip r:embed="rId3">
            <a:lum bright="30000" contrast="20000"/>
          </a:blip>
          <a:srcRect/>
          <a:stretch>
            <a:fillRect/>
          </a:stretch>
        </p:blipFill>
        <p:spPr bwMode="auto">
          <a:xfrm>
            <a:off x="7072330" y="2786058"/>
            <a:ext cx="1680327" cy="2650861"/>
          </a:xfrm>
          <a:prstGeom prst="rect">
            <a:avLst/>
          </a:prstGeom>
          <a:noFill/>
        </p:spPr>
      </p:pic>
      <p:pic>
        <p:nvPicPr>
          <p:cNvPr id="3076" name="Picture 4" descr="F:\Кесарь\1324742814_wknsqldmvtu5j0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1892567" cy="264320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357166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Популярність роману Дефо була настільки великою,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що вже невдовзі в літературі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з'явилися численні наслідування: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Кесарь\1292673440_zhyul-vern-tainstvennyj-ostrov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00438"/>
            <a:ext cx="2000264" cy="2714644"/>
          </a:xfrm>
          <a:prstGeom prst="rect">
            <a:avLst/>
          </a:prstGeom>
          <a:noFill/>
        </p:spPr>
      </p:pic>
      <p:pic>
        <p:nvPicPr>
          <p:cNvPr id="3080" name="Picture 8" descr="F:\Кесарь\yjg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786058"/>
            <a:ext cx="2011697" cy="2914656"/>
          </a:xfrm>
          <a:prstGeom prst="rect">
            <a:avLst/>
          </a:prstGeom>
          <a:noFill/>
        </p:spPr>
      </p:pic>
      <p:pic>
        <p:nvPicPr>
          <p:cNvPr id="3081" name="Picture 9" descr="F:\Кесарь\книга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826975"/>
            <a:ext cx="1921009" cy="27452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333CC">
                <a:alpha val="82000"/>
              </a:srgbClr>
            </a:gs>
            <a:gs pos="30000">
              <a:srgbClr val="002060"/>
            </a:gs>
            <a:gs pos="64999">
              <a:srgbClr val="800080"/>
            </a:gs>
            <a:gs pos="89999">
              <a:srgbClr val="C00000"/>
            </a:gs>
            <a:gs pos="100000">
              <a:srgbClr val="FF6600">
                <a:alpha val="58824"/>
              </a:srgbClr>
            </a:gs>
            <a:gs pos="100000">
              <a:srgbClr val="FFC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Це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цілий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потік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наслідувань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та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переробок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</a:t>
            </a:r>
            <a:r>
              <a:rPr kumimoji="0" lang="uk-UA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Був створений 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жанр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«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робінзонад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", 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якому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працювали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великі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письменники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10800000" flipV="1">
            <a:off x="428596" y="571480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Жюль Верн "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Таємничий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 острів";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Кампе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 "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Новий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Робінзон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"; </a:t>
            </a:r>
            <a:endParaRPr lang="uk-UA" sz="3200" b="1" i="1" dirty="0" smtClean="0">
              <a:solidFill>
                <a:srgbClr val="FF99FF"/>
              </a:solidFill>
              <a:latin typeface="Arial Narrow" pitchFamily="34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uk-UA" sz="3200" b="1" i="1" dirty="0" smtClean="0">
                <a:solidFill>
                  <a:srgbClr val="FF99FF"/>
                </a:solidFill>
                <a:latin typeface="Arial Narrow" pitchFamily="34" charset="0"/>
              </a:rPr>
              <a:t>Том Ніл "Один на </a:t>
            </a:r>
            <a:r>
              <a:rPr lang="uk-UA" sz="3200" b="1" i="1" dirty="0" err="1" smtClean="0">
                <a:solidFill>
                  <a:srgbClr val="FF99FF"/>
                </a:solidFill>
                <a:latin typeface="Arial Narrow" pitchFamily="34" charset="0"/>
              </a:rPr>
              <a:t>острові“</a:t>
            </a:r>
            <a:endParaRPr lang="uk-UA" sz="3200" b="1" i="1" dirty="0" smtClean="0">
              <a:solidFill>
                <a:srgbClr val="FF99FF"/>
              </a:solidFill>
              <a:latin typeface="Arial Narrow" pitchFamily="34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uk-UA" sz="3200" b="1" i="1" dirty="0" smtClean="0">
                <a:solidFill>
                  <a:srgbClr val="FF99FF"/>
                </a:solidFill>
                <a:latin typeface="Arial Narrow" pitchFamily="34" charset="0"/>
              </a:rPr>
              <a:t>Йоганн  Вісс  </a:t>
            </a:r>
            <a:r>
              <a:rPr lang="uk-UA" sz="3200" b="1" i="1" dirty="0" err="1" smtClean="0">
                <a:solidFill>
                  <a:srgbClr val="FF99FF"/>
                </a:solidFill>
                <a:latin typeface="Arial Narrow" pitchFamily="34" charset="0"/>
              </a:rPr>
              <a:t>“Швейцарський</a:t>
            </a:r>
            <a:r>
              <a:rPr lang="uk-UA" sz="3200" b="1" i="1" dirty="0" smtClean="0">
                <a:solidFill>
                  <a:srgbClr val="FF99FF"/>
                </a:solidFill>
                <a:latin typeface="Arial Narrow" pitchFamily="34" charset="0"/>
              </a:rPr>
              <a:t> </a:t>
            </a:r>
            <a:r>
              <a:rPr lang="uk-UA" sz="3200" b="1" i="1" dirty="0" err="1" smtClean="0">
                <a:solidFill>
                  <a:srgbClr val="FF99FF"/>
                </a:solidFill>
                <a:latin typeface="Arial Narrow" pitchFamily="34" charset="0"/>
              </a:rPr>
              <a:t>Робинзон”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/>
              <a:latin typeface="Arial Narrow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Голдінг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 "Повелитель мух"; </a:t>
            </a:r>
          </a:p>
          <a:p>
            <a:pPr algn="ctr"/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Гранстрем 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Олена-Робінзон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 Narrow" pitchFamily="34" charset="0"/>
              </a:rPr>
              <a:t>" </a:t>
            </a:r>
          </a:p>
          <a:p>
            <a:pPr algn="ctr"/>
            <a:r>
              <a:rPr lang="uk-UA" sz="3200" b="1" i="1" dirty="0" smtClean="0">
                <a:solidFill>
                  <a:srgbClr val="66FFFF"/>
                </a:solidFill>
                <a:latin typeface="Arial Narrow" pitchFamily="34" charset="0"/>
              </a:rPr>
              <a:t>М.</a:t>
            </a:r>
            <a:r>
              <a:rPr lang="uk-UA" sz="3200" b="1" i="1" dirty="0" err="1" smtClean="0">
                <a:solidFill>
                  <a:srgbClr val="66FFFF"/>
                </a:solidFill>
                <a:latin typeface="Arial Narrow" pitchFamily="34" charset="0"/>
              </a:rPr>
              <a:t>Верзилін</a:t>
            </a:r>
            <a:r>
              <a:rPr lang="uk-UA" sz="3200" b="1" i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uk-UA" sz="3200" b="1" i="1" dirty="0" err="1" smtClean="0">
                <a:solidFill>
                  <a:srgbClr val="66FFFF"/>
                </a:solidFill>
                <a:latin typeface="Arial Narrow" pitchFamily="34" charset="0"/>
              </a:rPr>
              <a:t>“Слідами</a:t>
            </a:r>
            <a:r>
              <a:rPr lang="uk-UA" sz="3200" b="1" i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uk-UA" sz="3200" b="1" i="1" dirty="0" err="1" smtClean="0">
                <a:solidFill>
                  <a:srgbClr val="66FFFF"/>
                </a:solidFill>
                <a:latin typeface="Arial Narrow" pitchFamily="34" charset="0"/>
              </a:rPr>
              <a:t>Робинзона”</a:t>
            </a:r>
            <a:endParaRPr lang="uk-UA" sz="3200" b="1" i="1" dirty="0" smtClean="0">
              <a:solidFill>
                <a:srgbClr val="66FFFF"/>
              </a:solidFill>
              <a:latin typeface="Arial Narrow" pitchFamily="34" charset="0"/>
            </a:endParaRPr>
          </a:p>
          <a:p>
            <a:pPr algn="ctr"/>
            <a:r>
              <a:rPr lang="uk-UA" sz="3200" b="1" i="1" dirty="0" smtClean="0">
                <a:solidFill>
                  <a:srgbClr val="66FFFF"/>
                </a:solidFill>
                <a:latin typeface="Arial Narrow" pitchFamily="34" charset="0"/>
              </a:rPr>
              <a:t>В. </a:t>
            </a:r>
            <a:r>
              <a:rPr lang="uk-UA" sz="3200" b="1" i="1" dirty="0" err="1" smtClean="0">
                <a:solidFill>
                  <a:srgbClr val="66FFFF"/>
                </a:solidFill>
                <a:latin typeface="Arial Narrow" pitchFamily="34" charset="0"/>
              </a:rPr>
              <a:t>Златополець</a:t>
            </a:r>
            <a:r>
              <a:rPr lang="uk-UA" sz="3200" b="1" i="1" dirty="0" smtClean="0">
                <a:solidFill>
                  <a:srgbClr val="66FFFF"/>
                </a:solidFill>
                <a:latin typeface="Arial Narrow" pitchFamily="34" charset="0"/>
              </a:rPr>
              <a:t> І. Федів</a:t>
            </a:r>
            <a:endParaRPr lang="ru-RU" sz="3200" b="1" i="1" dirty="0" smtClean="0">
              <a:solidFill>
                <a:srgbClr val="66FFFF"/>
              </a:solidFill>
              <a:latin typeface="Arial Narrow" pitchFamily="34" charset="0"/>
            </a:endParaRPr>
          </a:p>
          <a:p>
            <a:pPr algn="ctr"/>
            <a:r>
              <a:rPr lang="uk-UA" sz="3200" b="1" i="1" dirty="0" err="1" smtClean="0">
                <a:solidFill>
                  <a:srgbClr val="66FFFF"/>
                </a:solidFill>
                <a:latin typeface="Arial Narrow" pitchFamily="34" charset="0"/>
              </a:rPr>
              <a:t>“Життя</a:t>
            </a:r>
            <a:r>
              <a:rPr lang="uk-UA" sz="3200" b="1" i="1" dirty="0" smtClean="0">
                <a:solidFill>
                  <a:srgbClr val="66FFFF"/>
                </a:solidFill>
                <a:latin typeface="Arial Narrow" pitchFamily="34" charset="0"/>
              </a:rPr>
              <a:t> та дивовижні пригоди </a:t>
            </a:r>
            <a:endParaRPr lang="ru-RU" sz="3200" b="1" i="1" dirty="0" smtClean="0">
              <a:solidFill>
                <a:srgbClr val="66FFFF"/>
              </a:solidFill>
              <a:latin typeface="Arial Narrow" pitchFamily="34" charset="0"/>
            </a:endParaRPr>
          </a:p>
          <a:p>
            <a:pPr lvl="3" algn="ctr"/>
            <a:r>
              <a:rPr lang="uk-UA" sz="3200" b="1" i="1" dirty="0" smtClean="0">
                <a:solidFill>
                  <a:srgbClr val="66FFFF"/>
                </a:solidFill>
                <a:latin typeface="Arial Narrow" pitchFamily="34" charset="0"/>
              </a:rPr>
              <a:t>козака Миколи на безлюдному </a:t>
            </a:r>
            <a:r>
              <a:rPr lang="uk-UA" sz="3200" b="1" i="1" dirty="0" err="1" smtClean="0">
                <a:solidFill>
                  <a:srgbClr val="66FFFF"/>
                </a:solidFill>
                <a:latin typeface="Arial Narrow" pitchFamily="34" charset="0"/>
              </a:rPr>
              <a:t>острові”</a:t>
            </a:r>
            <a:endParaRPr lang="ru-RU" sz="4000" b="1" i="1" dirty="0" smtClean="0">
              <a:solidFill>
                <a:srgbClr val="66FFFF"/>
              </a:solidFill>
              <a:latin typeface="Arial Narrow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66FFFF"/>
              </a:solidFill>
              <a:effectLst/>
              <a:latin typeface="Arial Narrow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642918"/>
            <a:ext cx="8358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літературознавстві виник новий термін 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“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робінзонада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”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85786" y="2500306"/>
            <a:ext cx="785818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</a:rPr>
              <a:t>“Робінзонада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rPr>
              <a:t>–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rPr>
              <a:t>це опис пригод на безлюдній землі (острові), де людина, опинившись наодинці з природою, повинна була боротися за виживання, виявляючи силу духу й розуму.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500042"/>
            <a:ext cx="82296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 кожній 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“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робінзонаді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”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герой мав лише 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ім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’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я та національність.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071678"/>
            <a:ext cx="885828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</a:rPr>
              <a:t>Робінзон - жінка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66FFFF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	Були навіть               та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</a:rPr>
              <a:t>Робінзон - невидимка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3116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00FF00"/>
                </a:solidFill>
                <a:latin typeface="Verdana" pitchFamily="34" charset="0"/>
              </a:rPr>
              <a:t>Тільки людина може здійснити неможливе</a:t>
            </a:r>
            <a:endParaRPr lang="ru-RU" sz="5400" b="1" i="1" dirty="0">
              <a:solidFill>
                <a:srgbClr val="00FF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7884" y="4286256"/>
            <a:ext cx="3079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rgbClr val="00FF00"/>
                </a:solidFill>
                <a:latin typeface="Verdana" pitchFamily="34" charset="0"/>
              </a:rPr>
              <a:t>Р. Емерсон</a:t>
            </a:r>
            <a:endParaRPr lang="ru-RU" sz="4000" i="1" dirty="0">
              <a:solidFill>
                <a:srgbClr val="00FF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Епіграф</a:t>
            </a:r>
            <a:endParaRPr lang="ru-RU" sz="4400" b="1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85728"/>
            <a:ext cx="83629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Найбільша кількість переробок твору Даніеля Дефо належить французам і німцям.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2276475"/>
            <a:ext cx="5900750" cy="17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	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Німецькі письменники видали близько 40 робінзонад.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71604" y="3143248"/>
            <a:ext cx="614363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Серед них – </a:t>
            </a:r>
            <a:r>
              <a:rPr kumimoji="0" lang="uk-UA" sz="32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“Новий</a:t>
            </a: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uk-UA" sz="32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Робінзон”</a:t>
            </a: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Й.</a:t>
            </a:r>
            <a:r>
              <a:rPr kumimoji="0" lang="uk-UA" sz="32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Кампе</a:t>
            </a: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, надрукований 1799 р.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184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Послідовники Робінзона існували не тільки в літературі, але й у реальному житті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lagu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\фоторамки\s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27"/>
            <a:ext cx="9144000" cy="72866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3116"/>
            <a:ext cx="5572164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38100" cmpd="sng">
                  <a:solidFill>
                    <a:srgbClr val="99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ІСТОРИКИ</a:t>
            </a:r>
            <a:endParaRPr lang="ru-RU" sz="7200" b="1" dirty="0">
              <a:ln w="38100" cmpd="sng">
                <a:solidFill>
                  <a:srgbClr val="990000">
                    <a:alpha val="55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285728"/>
            <a:ext cx="80010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Росіянин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Олексій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Аквілєв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створив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хроніку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3000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історій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справжніх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«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робінзонів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».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F:\дефо\обложки книг\Иллюстрации\robinzon-kruzo-2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786314" y="3571876"/>
            <a:ext cx="3929089" cy="308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85728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Испанець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матрос Педро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Серрано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 1540 році опинився на безлюдному острові після корабельної аварії, недалеко від берегів Перу.   На острові не було навіть питної води.  Він їв черепах,а  з їх панцирів виготовлював миски для збору  дощової води. Він прожив на острові майже 10 років.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Рисунок 3" descr="Описание: http://pgbooks.ru/upload/blog/87b/87b959d00d56306e6e37ccaec37d56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714644" cy="1799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2357430"/>
            <a:ext cx="5232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1809 році американець Даніель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Фосс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подорожував Тихим океаном на кораблі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“Негоціант”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який наштовхнувся на айсберг та потонув. 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Фосс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єдиний, хто вижив і дістався до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кам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янистого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остріва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де жили тільки тюлені. 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Вони й стали його засобом виживання. Він прожив на острові 5 років.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5" descr="Описание: http://pgbooks.ru/upload/blog/b46/b46f5f6d58d3238c2ebb9bebbfeb45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500330" cy="187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Рисунок 6" descr="Описание: http://pgbooks.ru/upload/resize_cache/blog/2d5/600_600_1/2d594e62c26f8e089290af2bcc1c95f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6"/>
            <a:ext cx="2643174" cy="1775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71802" y="4500570"/>
            <a:ext cx="6072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 початку 19-го століття Яків Міньков плавав на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промисловім судні північними островами, де полював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на песця. Капітан корабля висадив  його на острові 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Беренга</a:t>
            </a:r>
            <a:r>
              <a:rPr lang="uk-UA" dirty="0" smtClean="0">
                <a:solidFill>
                  <a:schemeClr val="bg1"/>
                </a:solidFill>
              </a:rPr>
              <a:t> з </a:t>
            </a:r>
            <a:r>
              <a:rPr lang="uk-UA" dirty="0" err="1" smtClean="0">
                <a:solidFill>
                  <a:schemeClr val="bg1"/>
                </a:solidFill>
              </a:rPr>
              <a:t>добиччю</a:t>
            </a:r>
            <a:r>
              <a:rPr lang="uk-UA" dirty="0" smtClean="0">
                <a:solidFill>
                  <a:schemeClr val="bg1"/>
                </a:solidFill>
              </a:rPr>
              <a:t> та обіцяв повернутися за два місяці.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Але корабель збився з курсу й не зміг знайти цей  острів. 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Мінькову</a:t>
            </a:r>
            <a:r>
              <a:rPr lang="uk-UA" dirty="0" smtClean="0">
                <a:solidFill>
                  <a:schemeClr val="bg1"/>
                </a:solidFill>
              </a:rPr>
              <a:t> прийшлося виживати у суворому кліматі Півдня.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Він повернувся додому через 7 років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0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Одна з історій про росіянина </a:t>
            </a:r>
            <a:b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Ф. Ніколаєва, який разом зі своїм поміщиком потрапив на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Зондські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острови в Індійському океані. Три місяці вони жили на безлюдному острові. За вірну службу поміщик відпустив слугу на волю за умови, що він буде зватися Робінзоном Крузо. З того часу в Росії живе сім'я на прізвище Крузо.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 descr="ЗОНДСК О-ВА"/>
          <p:cNvPicPr>
            <a:picLocks noChangeAspect="1" noChangeArrowheads="1"/>
          </p:cNvPicPr>
          <p:nvPr/>
        </p:nvPicPr>
        <p:blipFill>
          <a:blip r:embed="rId2"/>
          <a:srcRect r="51465" b="55902"/>
          <a:stretch>
            <a:fillRect/>
          </a:stretch>
        </p:blipFill>
        <p:spPr bwMode="auto">
          <a:xfrm rot="-1086502">
            <a:off x="549197" y="4614157"/>
            <a:ext cx="2366963" cy="1612900"/>
          </a:xfrm>
          <a:prstGeom prst="rect">
            <a:avLst/>
          </a:prstGeom>
          <a:noFill/>
        </p:spPr>
      </p:pic>
      <p:pic>
        <p:nvPicPr>
          <p:cNvPr id="6146" name="Picture 2" descr="F:\дефо\Острова\RTEmagicC_1991-Maldives_01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4513">
            <a:off x="6140169" y="4406065"/>
            <a:ext cx="2286030" cy="18389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ПОЛЕОН1"/>
          <p:cNvPicPr>
            <a:picLocks noChangeAspect="1" noChangeArrowheads="1"/>
          </p:cNvPicPr>
          <p:nvPr/>
        </p:nvPicPr>
        <p:blipFill>
          <a:blip r:embed="rId2"/>
          <a:srcRect r="36719"/>
          <a:stretch>
            <a:fillRect/>
          </a:stretch>
        </p:blipFill>
        <p:spPr bwMode="auto">
          <a:xfrm>
            <a:off x="214281" y="214290"/>
            <a:ext cx="3193509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7554" y="428604"/>
            <a:ext cx="5500726" cy="595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Своєрідним Робінзоном був Наполеон на острові </a:t>
            </a:r>
            <a:b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Св. Єлени в Атлантичному океані. Найближчий берег, африканський, </a:t>
            </a:r>
            <a:b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був за 2 тис. км від острова.</a:t>
            </a:r>
            <a:b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Наполеон прожив на острові </a:t>
            </a:r>
            <a:b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років.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3333CC">
                <a:alpha val="79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ТОЛСТОЙ-АМЕРИКАНЕЦ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r="82487" b="71056"/>
          <a:stretch>
            <a:fillRect/>
          </a:stretch>
        </p:blipFill>
        <p:spPr bwMode="auto">
          <a:xfrm rot="915506">
            <a:off x="6810579" y="223243"/>
            <a:ext cx="2035919" cy="253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ТОЛСТОЙ"/>
          <p:cNvPicPr>
            <a:picLocks noChangeAspect="1" noChangeArrowheads="1"/>
          </p:cNvPicPr>
          <p:nvPr/>
        </p:nvPicPr>
        <p:blipFill>
          <a:blip r:embed="rId3">
            <a:grayscl/>
            <a:lum contrast="30000"/>
          </a:blip>
          <a:srcRect r="81023" b="72708"/>
          <a:stretch>
            <a:fillRect/>
          </a:stretch>
        </p:blipFill>
        <p:spPr bwMode="auto">
          <a:xfrm rot="20958147">
            <a:off x="233562" y="174740"/>
            <a:ext cx="2125626" cy="2594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2357430"/>
            <a:ext cx="8358246" cy="424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Федір Іванович Толстой (двоюрідний дядько 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Л.М. Толстого) завжди шукав пригод і за незліченні витівки був висаджений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Крузенштерном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 найближчий острів, біля Аляски. 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Толстой прожив серед алеутів декілька років і користувався у туземців великим авторитетом. Вони хотіли вже обрати його вождем, та Толстому судилося повернутися до Росії. Його з того часу почали називати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Толстим-американцем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D:\КАРТИНКИ\Природа\Вода\Ледяное озеро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00364" y="357166"/>
            <a:ext cx="3321435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ln w="57150">
                  <a:solidFill>
                    <a:srgbClr val="FF0066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ГЕОГРАФИ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есарь\cf09b3628b603c750ab53e5c85b89e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786346" cy="6439030"/>
          </a:xfrm>
          <a:prstGeom prst="rect">
            <a:avLst/>
          </a:prstGeom>
          <a:noFill/>
        </p:spPr>
      </p:pic>
      <p:pic>
        <p:nvPicPr>
          <p:cNvPr id="6" name="Picture 3" descr="D:\Users 98\Galia\Фотографии\Интернет\Д.Дефо\Остров Селькирка на карт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1192" y="214291"/>
            <a:ext cx="30442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 98\Galia\Фотографии\Интернет\Д.Дефо\Остров Робинзона (космос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143380"/>
            <a:ext cx="2857520" cy="200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>
            <a:spLocks/>
          </p:cNvSpPr>
          <p:nvPr/>
        </p:nvSpPr>
        <p:spPr bwMode="auto">
          <a:xfrm>
            <a:off x="4857750" y="3571876"/>
            <a:ext cx="428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Острів 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</a:rPr>
              <a:t>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лександра Селькірка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Users 98\Galia\Фотографии\Интернет\Д.Дефо\Галера-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500174"/>
            <a:ext cx="3714776" cy="419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588" y="2285992"/>
            <a:ext cx="5286412" cy="4000528"/>
          </a:xfrm>
        </p:spPr>
        <p:txBody>
          <a:bodyPr>
            <a:normAutofit/>
          </a:bodyPr>
          <a:lstStyle/>
          <a:p>
            <a:pPr algn="ctr"/>
            <a:r>
              <a:rPr lang="uk-UA" sz="6000" dirty="0" err="1" smtClean="0">
                <a:solidFill>
                  <a:srgbClr val="0000FF"/>
                </a:solidFill>
                <a:latin typeface="Arial Black" pitchFamily="34" charset="0"/>
              </a:rPr>
              <a:t>“</a:t>
            </a:r>
            <a:r>
              <a:rPr lang="uk-UA" sz="6000" dirty="0" err="1" smtClean="0">
                <a:solidFill>
                  <a:srgbClr val="FF0066"/>
                </a:solidFill>
                <a:latin typeface="Arial Black" pitchFamily="34" charset="0"/>
              </a:rPr>
              <a:t>Р</a:t>
            </a:r>
            <a:r>
              <a:rPr lang="uk-UA" sz="6000" dirty="0" err="1" smtClean="0">
                <a:solidFill>
                  <a:srgbClr val="0000FF"/>
                </a:solidFill>
                <a:latin typeface="Arial Black" pitchFamily="34" charset="0"/>
              </a:rPr>
              <a:t>О</a:t>
            </a:r>
            <a:r>
              <a:rPr lang="uk-UA" sz="6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б</a:t>
            </a:r>
            <a:r>
              <a:rPr lang="uk-UA" sz="6000" dirty="0" err="1" smtClean="0">
                <a:solidFill>
                  <a:srgbClr val="0000FF"/>
                </a:solidFill>
                <a:latin typeface="Arial Black" pitchFamily="34" charset="0"/>
              </a:rPr>
              <a:t>і</a:t>
            </a:r>
            <a:r>
              <a:rPr lang="uk-UA" sz="6000" dirty="0" err="1" smtClean="0">
                <a:solidFill>
                  <a:srgbClr val="CC0099"/>
                </a:solidFill>
                <a:latin typeface="Arial Black" pitchFamily="34" charset="0"/>
              </a:rPr>
              <a:t>н</a:t>
            </a:r>
            <a:r>
              <a:rPr lang="uk-UA" sz="6000" dirty="0" err="1" smtClean="0">
                <a:solidFill>
                  <a:srgbClr val="FFFF00"/>
                </a:solidFill>
                <a:latin typeface="Arial Black" pitchFamily="34" charset="0"/>
              </a:rPr>
              <a:t>з</a:t>
            </a:r>
            <a:r>
              <a:rPr lang="uk-UA" sz="6000" dirty="0" err="1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uk-UA" sz="6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н</a:t>
            </a:r>
            <a:r>
              <a:rPr lang="uk-UA" sz="6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br>
              <a:rPr lang="uk-UA" sz="60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uk-UA" sz="6000" dirty="0" err="1" smtClean="0">
                <a:solidFill>
                  <a:srgbClr val="FF0066"/>
                </a:solidFill>
                <a:latin typeface="Arial Black" pitchFamily="34" charset="0"/>
              </a:rPr>
              <a:t>К</a:t>
            </a:r>
            <a:r>
              <a:rPr lang="uk-UA" sz="6000" dirty="0" err="1" smtClean="0"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uk-UA" sz="6000" dirty="0" err="1" smtClean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uk-UA" sz="6000" dirty="0" err="1" smtClean="0"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uk-UA" sz="6000" dirty="0" err="1" smtClean="0">
                <a:solidFill>
                  <a:srgbClr val="0000FF"/>
                </a:solidFill>
                <a:latin typeface="Arial Black" pitchFamily="34" charset="0"/>
              </a:rPr>
              <a:t>о”</a:t>
            </a:r>
            <a:endParaRPr lang="ru-RU" sz="6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42852"/>
            <a:ext cx="8143932" cy="1214446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  <a:latin typeface="Arial Black" pitchFamily="34" charset="0"/>
              </a:rPr>
              <a:t>Даніель Дефо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785926"/>
            <a:ext cx="5623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dirty="0">
                <a:ln w="28575">
                  <a:solidFill>
                    <a:srgbClr val="99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БІОЛОГИ</a:t>
            </a:r>
            <a:endParaRPr lang="ru-RU" sz="8000" dirty="0">
              <a:ln w="28575">
                <a:solidFill>
                  <a:srgbClr val="99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86573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5" descr="Описание: http://pgbooks.ru/upload/blog/b46/b46f5f6d58d3238c2ebb9bebbfeb45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143380"/>
            <a:ext cx="3071834" cy="2301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Кесарь\4356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14139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28102 L -0.05191 0.58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-0.2537 L 0.01459 -0.58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D:\Users 98\Galia\Фотографии\Интернет\Д.Дефо\Природа на острове Сельки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3810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дефо\Острова\322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286016" cy="3121364"/>
          </a:xfrm>
          <a:prstGeom prst="rect">
            <a:avLst/>
          </a:prstGeom>
          <a:noFill/>
        </p:spPr>
      </p:pic>
      <p:pic>
        <p:nvPicPr>
          <p:cNvPr id="8" name="Picture 3" descr="F:\дефо\обложки книг\Иллюстрации\aed855e9545874cc7cf0f359f5b9466b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071546"/>
            <a:ext cx="3277002" cy="3079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F:\дефо\Острова\3523_3737866429_e604d18eb5_z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85728"/>
            <a:ext cx="2500330" cy="3071834"/>
          </a:xfrm>
          <a:prstGeom prst="rect">
            <a:avLst/>
          </a:prstGeom>
          <a:noFill/>
        </p:spPr>
      </p:pic>
      <p:pic>
        <p:nvPicPr>
          <p:cNvPr id="2053" name="Picture 5" descr="F:\дефо\Острова\RTEmagicC_1991-goa_01_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929066"/>
            <a:ext cx="3309943" cy="2485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85728"/>
            <a:ext cx="257333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дефо\обложки книг\Иллюстрации\1314423563_robinzon-kruzo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828925" cy="3810000"/>
          </a:xfrm>
          <a:prstGeom prst="rect">
            <a:avLst/>
          </a:prstGeom>
          <a:noFill/>
        </p:spPr>
      </p:pic>
      <p:pic>
        <p:nvPicPr>
          <p:cNvPr id="4098" name="Picture 2" descr="D:\Users 98\Galia\Фотографии\Интернет\Д.Дефо\Селькирк с козленком и собак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500" y="2000240"/>
            <a:ext cx="5820372" cy="425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08.01.2012\Кесарь\39602518-mo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143272" cy="41955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827584" y="476671"/>
            <a:ext cx="765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Arial Black" pitchFamily="34" charset="0"/>
              </a:rPr>
              <a:t>Поради юним мандрівникам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Arial Black" pitchFamily="34" charset="0"/>
              </a:rPr>
              <a:t>  від ГЕОГРАФІВ</a:t>
            </a:r>
            <a:endParaRPr lang="uk-UA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64291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1.Зверніть увагу на те, з якого боку росте мох</a:t>
            </a:r>
          </a:p>
          <a:p>
            <a:pPr marL="342900" indent="-342900"/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на деревах(це буде північ), </a:t>
            </a:r>
            <a:endParaRPr lang="uk-UA" b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uk-UA" b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User\Рабочий стол\08.01.2012\Кесарь\0_1dc45_db059475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16146" y="2256226"/>
            <a:ext cx="3762401" cy="2821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572140"/>
            <a:ext cx="434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2. З якого боку дерева 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більше гілок (це буде південь)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фо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643470" cy="4659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578645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Arial Black" pitchFamily="34" charset="0"/>
              </a:rPr>
              <a:t>для цього потрібно відшукати найяскравішу зірку в хвості Малої Ведмедиці</a:t>
            </a:r>
            <a:endParaRPr lang="uk-UA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85728"/>
            <a:ext cx="850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Arial Black" pitchFamily="34" charset="0"/>
              </a:rPr>
              <a:t>Знайдіть Полярну зірку, яка завжди на півночі</a:t>
            </a:r>
            <a:r>
              <a:rPr lang="uk-UA" sz="1600" b="1" dirty="0" smtClean="0">
                <a:solidFill>
                  <a:srgbClr val="FFFF00"/>
                </a:solidFill>
                <a:latin typeface="Arial Black" pitchFamily="34" charset="0"/>
              </a:rPr>
              <a:t>: </a:t>
            </a:r>
          </a:p>
        </p:txBody>
      </p:sp>
      <p:pic>
        <p:nvPicPr>
          <p:cNvPr id="3074" name="Picture 2" descr="F:\дефо\_1_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116814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0000">
              <a:srgbClr val="3333CC"/>
            </a:gs>
            <a:gs pos="64999">
              <a:srgbClr val="800080"/>
            </a:gs>
            <a:gs pos="64999">
              <a:srgbClr val="FF0000"/>
            </a:gs>
            <a:gs pos="89999">
              <a:srgbClr val="FF6600"/>
            </a:gs>
            <a:gs pos="100000">
              <a:srgbClr val="FFC000">
                <a:alpha val="5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User\Рабочий стол\08.01.2012\Кесарь\1266893095_477615de8bbd-ryerryiry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71612"/>
            <a:ext cx="2143140" cy="1746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Documents and Settings\User\Рабочий стол\08.01.2012\Кесарь\pic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5" y="4714884"/>
            <a:ext cx="2000263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Documents and Settings\User\Рабочий стол\08.01.2012\Кесарь\P905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86322"/>
            <a:ext cx="176636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7584" y="476671"/>
            <a:ext cx="765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Arial Black" pitchFamily="34" charset="0"/>
              </a:rPr>
              <a:t>Поради юним мандрівникам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Arial Black" pitchFamily="34" charset="0"/>
              </a:rPr>
              <a:t>   від БІОЛОГІВ</a:t>
            </a:r>
            <a:endParaRPr lang="uk-UA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Можна з безпекою для життя споживати в їжу яйця птахів.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Ягоди й гриби краще не чіпати: </a:t>
            </a:r>
          </a:p>
          <a:p>
            <a:pPr marL="342900" indent="-342900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   це збереже вам життя.</a:t>
            </a:r>
          </a:p>
          <a:p>
            <a:pPr marL="342900" indent="-342900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3. Знайдену воду обов'язково прокип'ятіть на вогнищі. </a:t>
            </a:r>
          </a:p>
          <a:p>
            <a:pPr marL="342900" indent="-342900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4. Якщо ви спіймали рибу, можна запекти її у вугіллі</a:t>
            </a:r>
            <a:endParaRPr lang="uk-UA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8" name="Picture 4" descr="C:\Documents and Settings\User\Рабочий стол\08.01.2012\Кесарь\pic1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786322"/>
            <a:ext cx="2071702" cy="1553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Documents and Settings\User\Рабочий стол\08.01.2012\Кесарь\e8996826098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786322"/>
            <a:ext cx="2071702" cy="1585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10656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0000">
              <a:srgbClr val="3333CC"/>
            </a:gs>
            <a:gs pos="64999">
              <a:srgbClr val="800080"/>
            </a:gs>
            <a:gs pos="64999">
              <a:srgbClr val="FF0000"/>
            </a:gs>
            <a:gs pos="89999">
              <a:srgbClr val="FF6600"/>
            </a:gs>
            <a:gs pos="100000">
              <a:srgbClr val="FFC000">
                <a:alpha val="5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214290"/>
            <a:ext cx="82296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РЕАЛІТІ-ШОУ «ОСТАН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НІЙ ГЕРОЙ”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94" y="961466"/>
            <a:ext cx="8143910" cy="132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800"/>
              <a:buFontTx/>
              <a:buChar char="•"/>
              <a:tabLst/>
            </a:pP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“Останній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герой-1” знімали протягом 39 днів на островах архіпелагу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Бокас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дель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Торо біля Панами.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00570"/>
            <a:ext cx="324718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3071834" cy="214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572008"/>
            <a:ext cx="3080471" cy="2013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14810" y="207167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800"/>
              <a:buFontTx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</a:rPr>
              <a:t>Події проекту </a:t>
            </a:r>
            <a:r>
              <a:rPr lang="uk-UA" sz="2400" dirty="0" err="1" smtClean="0">
                <a:solidFill>
                  <a:schemeClr val="bg1"/>
                </a:solidFill>
                <a:latin typeface="Verdana" pitchFamily="34" charset="0"/>
              </a:rPr>
              <a:t>“Останній</a:t>
            </a:r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</a:rPr>
              <a:t> герой-3” за участю зірок шоу-бізнесу відбувалися на островах Домініканської республіки.</a:t>
            </a:r>
            <a:endParaRPr lang="ru-RU" sz="28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00166" y="285728"/>
            <a:ext cx="7318398" cy="523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проекті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Останній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герой»-3 брали участь: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телеведуча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Першого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каналу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   Дана Борисова,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співачка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Тетяна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Овсієнко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,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актор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гор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Ліванов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,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актриса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Олена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Проклова,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співак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Володимир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Пресняков-молодший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,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співачка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Ольга Орлова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екс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- «Блестящая»),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актор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Олександр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Ликов,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телепродюсер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Іван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Демидов,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музикант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Крис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Кельмі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,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телеведуча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Першого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каналу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ts val="2600"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Лариса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Вербицька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(«Доброе утро»)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інші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ПОСЛ ГЕРОЙ1"/>
          <p:cNvPicPr>
            <a:picLocks noChangeAspect="1" noChangeArrowheads="1"/>
          </p:cNvPicPr>
          <p:nvPr/>
        </p:nvPicPr>
        <p:blipFill>
          <a:blip r:embed="rId2"/>
          <a:srcRect r="52962" b="53949"/>
          <a:stretch>
            <a:fillRect/>
          </a:stretch>
        </p:blipFill>
        <p:spPr bwMode="auto">
          <a:xfrm>
            <a:off x="714348" y="4143380"/>
            <a:ext cx="2089150" cy="161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ПОСЛ ГЕРОЙ"/>
          <p:cNvPicPr>
            <a:picLocks noChangeAspect="1" noChangeArrowheads="1"/>
          </p:cNvPicPr>
          <p:nvPr/>
        </p:nvPicPr>
        <p:blipFill>
          <a:blip r:embed="rId3"/>
          <a:srcRect r="46843" b="52734"/>
          <a:stretch>
            <a:fillRect/>
          </a:stretch>
        </p:blipFill>
        <p:spPr bwMode="auto">
          <a:xfrm>
            <a:off x="428596" y="857232"/>
            <a:ext cx="3137521" cy="2092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Гра “ Останній герой ”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429156" cy="600076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Народився близько 1660 року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/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Написав більше 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</a:rPr>
              <a:t>00 праць, 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250 було опубліковано за життя автора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User\Рабочий стол\дефо\De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714776" cy="5678196"/>
          </a:xfrm>
          <a:prstGeom prst="ellipse">
            <a:avLst/>
          </a:prstGeom>
          <a:ln w="190500" cap="rnd">
            <a:solidFill>
              <a:srgbClr val="6600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57298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СХУЛХІАБРЗІЕРРИНСО</a:t>
            </a:r>
            <a:endParaRPr lang="uk-U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642918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Перша група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3357562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Arial Black" pitchFamily="34" charset="0"/>
              </a:rPr>
              <a:t>Друга група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9144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МС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ИЯРСВОИМНУОКА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0042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СУХАРІ</a:t>
            </a:r>
            <a:endParaRPr lang="ru-RU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00298" y="2214554"/>
            <a:ext cx="195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ЗЕРНО</a:t>
            </a:r>
            <a:endParaRPr lang="ru-RU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07154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РИС</a:t>
            </a:r>
            <a:endParaRPr lang="ru-RU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164305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ХЛІБ</a:t>
            </a:r>
            <a:endParaRPr lang="ru-RU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2428868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М</a:t>
            </a:r>
            <a:r>
              <a:rPr lang="en-US" sz="3600" dirty="0" smtClean="0">
                <a:solidFill>
                  <a:srgbClr val="00FF00"/>
                </a:solidFill>
                <a:latin typeface="Arial Black" pitchFamily="34" charset="0"/>
              </a:rPr>
              <a:t>’</a:t>
            </a:r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ЯСО</a:t>
            </a:r>
            <a:endParaRPr lang="ru-RU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3571876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 smtClean="0">
                <a:solidFill>
                  <a:srgbClr val="00FF00"/>
                </a:solidFill>
                <a:latin typeface="Arial Black" pitchFamily="34" charset="0"/>
              </a:rPr>
              <a:t>МУКА</a:t>
            </a:r>
            <a:endParaRPr lang="ru-RU" sz="3600" b="1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300037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СИР</a:t>
            </a:r>
            <a:endParaRPr lang="ru-RU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414338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  <a:latin typeface="Arial Black" pitchFamily="34" charset="0"/>
              </a:rPr>
              <a:t>ВИНО</a:t>
            </a:r>
            <a:endParaRPr lang="ru-RU" sz="3600" dirty="0"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444871"/>
              </p:ext>
            </p:extLst>
          </p:nvPr>
        </p:nvGraphicFramePr>
        <p:xfrm>
          <a:off x="2214546" y="642919"/>
          <a:ext cx="5500724" cy="5692785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604773"/>
                <a:gridCol w="604773"/>
                <a:gridCol w="573423"/>
                <a:gridCol w="573423"/>
                <a:gridCol w="569297"/>
                <a:gridCol w="554445"/>
                <a:gridCol w="504941"/>
                <a:gridCol w="495865"/>
                <a:gridCol w="509892"/>
                <a:gridCol w="509892"/>
              </a:tblGrid>
              <a:tr h="582465">
                <a:tc rowSpan="10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1032"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53390" indent="-226695"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06" marR="4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F:\Кесарь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4402">
            <a:off x="6188486" y="4057705"/>
            <a:ext cx="800087" cy="1101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71435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121442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178592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28599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85749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335756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485776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542926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585789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714356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Д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1934" y="71435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2436" y="7143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І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7143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Б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8926" y="128586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6600FF"/>
                </a:solidFill>
                <a:latin typeface="Arial Black" pitchFamily="34" charset="0"/>
              </a:rPr>
              <a:t>Р</a:t>
            </a:r>
            <a:endParaRPr lang="ru-RU" sz="2000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0430" y="1285860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У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12858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6600FF"/>
                </a:solidFill>
                <a:latin typeface="Arial Black" pitchFamily="34" charset="0"/>
              </a:rPr>
              <a:t>Ш</a:t>
            </a:r>
            <a:endParaRPr lang="ru-RU" sz="2000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128586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6600FF"/>
                </a:solidFill>
                <a:latin typeface="Arial Black" pitchFamily="34" charset="0"/>
              </a:rPr>
              <a:t>Н</a:t>
            </a:r>
            <a:endParaRPr lang="ru-RU" sz="2000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942" y="128586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И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1285860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Ц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5074" y="1285860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6600FF"/>
                </a:solidFill>
                <a:latin typeface="Arial Black" pitchFamily="34" charset="0"/>
              </a:rPr>
              <a:t>Я</a:t>
            </a:r>
            <a:endParaRPr lang="ru-RU" sz="2000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876" y="178592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С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4942" y="178592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8" y="178592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К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6512" y="178592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И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178592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6644" y="178592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А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0430" y="228599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В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2285992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І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3438" y="2285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942" y="2285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8" y="228599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И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6512" y="2285992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Л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6578" y="228599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А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00430" y="278605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П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1934" y="278605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4876" y="2786058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14942" y="278605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8" y="278605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Х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0430" y="328612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71934" y="32861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3438" y="328612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У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14942" y="328612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Б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8" y="32861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К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86512" y="328612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А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3438" y="485776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Н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14942" y="485776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І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5715008" y="485776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Ж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43438" y="535782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43504" y="535782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5008" y="53578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Ч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15074" y="535782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И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5357826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Л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86644" y="53578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85984" y="585789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Ц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57488" y="585789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В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28992" y="585789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Я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00496" y="585789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Х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43438" y="585789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И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43438" y="378619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М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43438" y="43576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00FF"/>
                </a:solidFill>
                <a:latin typeface="Arial Black" pitchFamily="34" charset="0"/>
              </a:rPr>
              <a:t>Е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027" name="Picture 3" descr="F:\Кесарь\i_0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571744"/>
            <a:ext cx="1316234" cy="1612907"/>
          </a:xfrm>
          <a:prstGeom prst="rect">
            <a:avLst/>
          </a:prstGeom>
          <a:noFill/>
        </p:spPr>
      </p:pic>
      <p:pic>
        <p:nvPicPr>
          <p:cNvPr id="2" name="Picture 4" descr="F:\Кесарь\gvozdi_shyfern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00042"/>
            <a:ext cx="1321880" cy="1000132"/>
          </a:xfrm>
          <a:prstGeom prst="rect">
            <a:avLst/>
          </a:prstGeom>
          <a:noFill/>
        </p:spPr>
      </p:pic>
      <p:pic>
        <p:nvPicPr>
          <p:cNvPr id="1030" name="Picture 6" descr="F:\Кесарь\fdc1f8bc3b7689d8cfdc68cec4a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11005">
            <a:off x="1057975" y="2986964"/>
            <a:ext cx="2333440" cy="777813"/>
          </a:xfrm>
          <a:prstGeom prst="rect">
            <a:avLst/>
          </a:prstGeom>
          <a:noFill/>
        </p:spPr>
      </p:pic>
      <p:pic>
        <p:nvPicPr>
          <p:cNvPr id="1031" name="Picture 7" descr="F:\Кесарь\1289920993_articles_355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4143380"/>
            <a:ext cx="1357322" cy="130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F:\Кесарь\vektor-rozpraviv-vtrila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642918"/>
            <a:ext cx="1714500" cy="1790700"/>
          </a:xfrm>
          <a:prstGeom prst="rect">
            <a:avLst/>
          </a:prstGeom>
          <a:noFill/>
        </p:spPr>
      </p:pic>
      <p:pic>
        <p:nvPicPr>
          <p:cNvPr id="1033" name="Picture 9" descr="F:\Кесарь\428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786322"/>
            <a:ext cx="1484399" cy="1190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F:\Кесарь\2009080410552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909191">
            <a:off x="460027" y="2685177"/>
            <a:ext cx="1275177" cy="75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Documents and Settings\User\Рабочий стол\08.01.2012\Кесарь\70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4357694"/>
            <a:ext cx="1300152" cy="830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0"/>
                            </p:stCondLst>
                            <p:childTnLst>
                              <p:par>
                                <p:cTn id="2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000"/>
                            </p:stCondLst>
                            <p:childTnLst>
                              <p:par>
                                <p:cTn id="2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00"/>
                            </p:stCondLst>
                            <p:childTnLst>
                              <p:par>
                                <p:cTn id="2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000"/>
                            </p:stCondLst>
                            <p:childTnLst>
                              <p:par>
                                <p:cTn id="3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0"/>
                            </p:stCondLst>
                            <p:childTnLst>
                              <p:par>
                                <p:cTn id="3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000"/>
                            </p:stCondLst>
                            <p:childTnLst>
                              <p:par>
                                <p:cTn id="4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000"/>
                            </p:stCondLst>
                            <p:childTnLst>
                              <p:par>
                                <p:cTn id="4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000"/>
                            </p:stCondLst>
                            <p:childTnLst>
                              <p:par>
                                <p:cTn id="4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0"/>
                            </p:stCondLst>
                            <p:childTnLst>
                              <p:par>
                                <p:cTn id="4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000"/>
                            </p:stCondLst>
                            <p:childTnLst>
                              <p:par>
                                <p:cTn id="5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000"/>
                            </p:stCondLst>
                            <p:childTnLst>
                              <p:par>
                                <p:cTn id="5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4000"/>
                            </p:stCondLst>
                            <p:childTnLst>
                              <p:par>
                                <p:cTn id="5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6000"/>
                            </p:stCondLst>
                            <p:childTnLst>
                              <p:par>
                                <p:cTn id="6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000"/>
                            </p:stCondLst>
                            <p:childTnLst>
                              <p:par>
                                <p:cTn id="6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000"/>
                            </p:stCondLst>
                            <p:childTnLst>
                              <p:par>
                                <p:cTn id="6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000"/>
                            </p:stCondLst>
                            <p:childTnLst>
                              <p:par>
                                <p:cTn id="6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3000"/>
                            </p:stCondLst>
                            <p:childTnLst>
                              <p:par>
                                <p:cTn id="7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4000"/>
                            </p:stCondLst>
                            <p:childTnLst>
                              <p:par>
                                <p:cTn id="7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5000"/>
                            </p:stCondLst>
                            <p:childTnLst>
                              <p:par>
                                <p:cTn id="7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7000"/>
                            </p:stCondLst>
                            <p:childTnLst>
                              <p:par>
                                <p:cTn id="7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9000"/>
                            </p:stCondLst>
                            <p:childTnLst>
                              <p:par>
                                <p:cTn id="7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есарь\p1_10603023700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35" y="-321495"/>
            <a:ext cx="9953695" cy="746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0000">
              <a:srgbClr val="3333CC"/>
            </a:gs>
            <a:gs pos="64999">
              <a:srgbClr val="800080"/>
            </a:gs>
            <a:gs pos="64999">
              <a:srgbClr val="FF0000"/>
            </a:gs>
            <a:gs pos="89999">
              <a:srgbClr val="FF6600"/>
            </a:gs>
            <a:gs pos="100000">
              <a:srgbClr val="FFC000">
                <a:alpha val="54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FF00"/>
                </a:solidFill>
                <a:latin typeface="Bookman Old Style" pitchFamily="18" charset="0"/>
              </a:rPr>
              <a:t>Проект</a:t>
            </a:r>
            <a:endParaRPr lang="uk-UA" sz="2800" b="1" i="1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571480"/>
            <a:ext cx="55447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FF00"/>
                </a:solidFill>
              </a:rPr>
              <a:t>Опис процесу створення  стільця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87456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FF00"/>
                </a:solidFill>
                <a:latin typeface="Verdana" pitchFamily="34" charset="0"/>
              </a:rPr>
              <a:t>« </a:t>
            </a:r>
            <a:r>
              <a:rPr lang="uk-UA" sz="2800" i="1" dirty="0" smtClean="0">
                <a:solidFill>
                  <a:srgbClr val="FFFF00"/>
                </a:solidFill>
                <a:latin typeface="Verdana" pitchFamily="34" charset="0"/>
              </a:rPr>
              <a:t>Перш за все я зробив собі стіл та стілець. На них я використав короткі дошки,що привіз з корабля. Усі дні – 7,8,9,10 і частково 12 листопада (бо 11 була неділя)-  Я зробив стілець. Я був тоді ще зовсім неумілим столяром.  Стілець доставив мені багато труднощів, перш ніж прийняв потрібну форму. Декілька </a:t>
            </a:r>
            <a:r>
              <a:rPr lang="uk-UA" sz="2800" i="1" dirty="0" err="1" smtClean="0">
                <a:solidFill>
                  <a:srgbClr val="FFFF00"/>
                </a:solidFill>
                <a:latin typeface="Verdana" pitchFamily="34" charset="0"/>
              </a:rPr>
              <a:t>разіву</a:t>
            </a:r>
            <a:r>
              <a:rPr lang="uk-UA" sz="2800" i="1" dirty="0" smtClean="0">
                <a:solidFill>
                  <a:srgbClr val="FFFF00"/>
                </a:solidFill>
                <a:latin typeface="Verdana" pitchFamily="34" charset="0"/>
              </a:rPr>
              <a:t> я розбирав його на частини й знову приймався за </a:t>
            </a:r>
            <a:r>
              <a:rPr lang="uk-UA" sz="2800" i="1" dirty="0" err="1" smtClean="0">
                <a:solidFill>
                  <a:srgbClr val="FFFF00"/>
                </a:solidFill>
                <a:latin typeface="Verdana" pitchFamily="34" charset="0"/>
              </a:rPr>
              <a:t>роботу.Та</a:t>
            </a:r>
            <a:r>
              <a:rPr lang="uk-UA" sz="2800" i="1" dirty="0" smtClean="0">
                <a:solidFill>
                  <a:srgbClr val="FFFF00"/>
                </a:solidFill>
                <a:latin typeface="Verdana" pitchFamily="34" charset="0"/>
              </a:rPr>
              <a:t> все ж таки  я був незадоволений результатом…”</a:t>
            </a:r>
            <a:endParaRPr lang="uk-UA" sz="2800" i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857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371029"/>
              </p:ext>
            </p:extLst>
          </p:nvPr>
        </p:nvGraphicFramePr>
        <p:xfrm>
          <a:off x="214282" y="214290"/>
          <a:ext cx="8676456" cy="6240185"/>
        </p:xfrm>
        <a:graphic>
          <a:graphicData uri="http://schemas.openxmlformats.org/drawingml/2006/table">
            <a:tbl>
              <a:tblPr>
                <a:solidFill>
                  <a:srgbClr val="99FFCC"/>
                </a:solidFill>
                <a:tableStyleId>{284E427A-3D55-4303-BF80-6455036E1DE7}</a:tableStyleId>
              </a:tblPr>
              <a:tblGrid>
                <a:gridCol w="4337404"/>
                <a:gridCol w="4339052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ІсторІя Олександра Селькірка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Історія Робінзона Крузо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99FFCC"/>
                    </a:solidFill>
                  </a:tcPr>
                </a:tc>
              </a:tr>
              <a:tr h="4800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Народився в 1711 році.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Народився в 1632 році.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716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. Народився в Ларго (Шотландія).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. Народився в Йорку (Англія).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691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Після того, як потрапив у полон до піратів, став сам піратом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Після того, як потрапив у полон до піратів, був проданий в рабство, втік  через декілька років.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647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Відправився у плавання боцманом, за золотом.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Відправився у плавання співвласником судна за невільниками.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647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На острів потрапив за своїм бажанням  через ворожнечу  із капітаном корабля.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На острів потрапив після корабельної аварії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Прожив на острові 4,5 рока.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Прожив на острові 28 років.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1701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7.Був врятований випадковим кораблем, що зайшов на острів</a:t>
                      </a: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7.Був врятований кораблем, який захватили пірати (допоміг капітану повернути корабель)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647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 Через декілька років знову поступив на службу й загинув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 Став багатою людиною, залишився жити в Англії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1470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ОТЖЕ, ПОСЛІДОВНИКІВ У РОБІНЗОНА БУЛО ДУЖЕ БАГАТО ЯК В ЛІТЕРАТУРІ, ТАК І В РЕАЛЬНОМУ ЖИТТІ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714356"/>
            <a:ext cx="5605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FF00"/>
                </a:solidFill>
              </a:rPr>
              <a:t>ДОМАШНЄ ЗАВДАННЯ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357430"/>
            <a:ext cx="7500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66"/>
                </a:solidFill>
              </a:rPr>
              <a:t>Підготувати повідомлення про </a:t>
            </a:r>
            <a:r>
              <a:rPr lang="uk-UA" sz="3200" b="1" i="1" dirty="0" err="1" smtClean="0">
                <a:solidFill>
                  <a:srgbClr val="FF0066"/>
                </a:solidFill>
              </a:rPr>
              <a:t>французського</a:t>
            </a:r>
            <a:r>
              <a:rPr lang="uk-UA" sz="3200" b="1" i="1" dirty="0" smtClean="0">
                <a:solidFill>
                  <a:srgbClr val="FF0066"/>
                </a:solidFill>
              </a:rPr>
              <a:t> письменника Жуля Верна  с.142-143(підручник)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286676" cy="5656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642910" y="214290"/>
            <a:ext cx="578647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Дом Д. Дефо в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Гакне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Світлина початкуХХ ст.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26437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5072066" y="5786454"/>
            <a:ext cx="38576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bg1"/>
                </a:solidFill>
                <a:latin typeface="Century Gothic" pitchFamily="34" charset="0"/>
              </a:rPr>
              <a:t>В</a:t>
            </a:r>
            <a:r>
              <a:rPr lang="en-US" sz="3200" b="1" i="1" dirty="0" smtClean="0">
                <a:solidFill>
                  <a:schemeClr val="bg1"/>
                </a:solidFill>
                <a:latin typeface="Century Gothic" pitchFamily="34" charset="0"/>
              </a:rPr>
              <a:t>’</a:t>
            </a:r>
            <a:r>
              <a:rPr lang="uk-UA" sz="3200" b="1" i="1" dirty="0" err="1" smtClean="0">
                <a:solidFill>
                  <a:schemeClr val="bg1"/>
                </a:solidFill>
                <a:latin typeface="Century Gothic" pitchFamily="34" charset="0"/>
              </a:rPr>
              <a:t>язниця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Ньюгейт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Гравюра XVIII ст.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386641" cy="5762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357554" y="6057781"/>
            <a:ext cx="5786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Дефо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біля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ганебного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стовпа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З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малюнка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сучасника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latin typeface="Verdana" pitchFamily="34" charset="0"/>
              </a:rPr>
              <a:t>На могилі письменника</a:t>
            </a:r>
            <a:endParaRPr lang="ru-RU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19533"/>
            <a:ext cx="3929090" cy="50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179" y="1213839"/>
            <a:ext cx="3792663" cy="52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00108"/>
            <a:ext cx="4929190" cy="464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6" y="285728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</a:rPr>
              <a:t>Олександр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Селькірк</a:t>
            </a:r>
            <a:r>
              <a:rPr lang="ru-RU" sz="2000" b="1" i="1" dirty="0" smtClean="0">
                <a:solidFill>
                  <a:schemeClr val="bg1"/>
                </a:solidFill>
              </a:rPr>
              <a:t> на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Мас-а-Тьєрра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З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преси</a:t>
            </a:r>
            <a:r>
              <a:rPr lang="ru-RU" sz="2000" b="1" i="1" dirty="0" smtClean="0">
                <a:solidFill>
                  <a:schemeClr val="bg1"/>
                </a:solidFill>
              </a:rPr>
              <a:t> того часу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дефо\Острова\SelkirkAlexand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714776" cy="5182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142976" y="5715016"/>
            <a:ext cx="7429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latin typeface="+mj-lt"/>
              </a:rPr>
              <a:t>Пам’ятник А. </a:t>
            </a:r>
            <a:r>
              <a:rPr lang="uk-UA" sz="2000" b="1" i="1" dirty="0" err="1" smtClean="0">
                <a:solidFill>
                  <a:schemeClr val="bg1"/>
                </a:solidFill>
                <a:latin typeface="+mj-lt"/>
              </a:rPr>
              <a:t>Селькірку</a:t>
            </a:r>
            <a:r>
              <a:rPr lang="uk-UA" sz="2000" b="1" i="1" dirty="0" smtClean="0">
                <a:solidFill>
                  <a:schemeClr val="bg1"/>
                </a:solidFill>
                <a:latin typeface="+mj-lt"/>
              </a:rPr>
              <a:t>, 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+mj-lt"/>
              </a:rPr>
              <a:t>встановлений 1885 р. на будинку, де він жив,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+mj-lt"/>
              </a:rPr>
              <a:t> у шотландському містечку Ларго. </a:t>
            </a:r>
            <a:endParaRPr lang="ru-RU" sz="2000" b="1" i="1" dirty="0" smtClean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96790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1260</Words>
  <Application>Microsoft Office PowerPoint</Application>
  <PresentationFormat>Экран (4:3)</PresentationFormat>
  <Paragraphs>218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“РОбінзон  Крузо”</vt:lpstr>
      <vt:lpstr>Народився близько 1660 року  Написав більше  500 праць,  250 було опубліковано за життя автора </vt:lpstr>
      <vt:lpstr>Слайд 5</vt:lpstr>
      <vt:lpstr>Слайд 6</vt:lpstr>
      <vt:lpstr>Слайд 7</vt:lpstr>
      <vt:lpstr>На могилі письменника</vt:lpstr>
      <vt:lpstr>Слайд 9</vt:lpstr>
      <vt:lpstr>Титульна сторінка першого видання роману</vt:lpstr>
      <vt:lpstr>Слайд 11</vt:lpstr>
      <vt:lpstr>Слайд 12</vt:lpstr>
      <vt:lpstr>Слайд 13</vt:lpstr>
      <vt:lpstr>Літератори</vt:lpstr>
      <vt:lpstr>Слайд 15</vt:lpstr>
      <vt:lpstr>Слайд 16</vt:lpstr>
      <vt:lpstr>Слайд 17</vt:lpstr>
      <vt:lpstr>Слайд 18</vt:lpstr>
      <vt:lpstr>Слайд 19</vt:lpstr>
      <vt:lpstr>Слайд 20</vt:lpstr>
      <vt:lpstr>Послідовники Робінзона існували не тільки в літературі, але й у реальному житті.</vt:lpstr>
      <vt:lpstr>ІСТОРИКИ</vt:lpstr>
      <vt:lpstr>Слайд 23</vt:lpstr>
      <vt:lpstr>Слайд 24</vt:lpstr>
      <vt:lpstr>Одна з історій про росіянина  Ф. Ніколаєва, який разом зі своїм поміщиком потрапив на Зондські острови в Індійському океані. Три місяці вони жили на безлюдному острові. За вірну службу поміщик відпустив слугу на волю за умови, що він буде зватися Робінзоном Крузо. З того часу в Росії живе сім'я на прізвище Крузо.</vt:lpstr>
      <vt:lpstr>Своєрідним Робінзоном був Наполеон на острові  Св. Єлени в Атлантичному океані. Найближчий берег, африканський,  був за 2 тис. км від острова.  Наполеон прожив на острові  6 років. </vt:lpstr>
      <vt:lpstr>Федір Іванович Толстой (двоюрідний дядько  Л.М. Толстого) завжди шукав пригод і за незліченні витівки був висаджений Крузенштерном  на найближчий острів, біля Аляски.  Толстой прожив серед алеутів декілька років і користувався у туземців великим авторитетом. Вони хотіли вже обрати його вождем, та Толстому судилося повернутися до Росії. Його з того часу почали називати Толстим-американцем.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РЕАЛІТІ-ШОУ «ОСТАННІЙ ГЕРОЙ”</vt:lpstr>
      <vt:lpstr>Слайд 38</vt:lpstr>
      <vt:lpstr>Гра “ Останній герой ”</vt:lpstr>
      <vt:lpstr>Слайд 40</vt:lpstr>
      <vt:lpstr>Слайд 41</vt:lpstr>
      <vt:lpstr>Слайд 42</vt:lpstr>
      <vt:lpstr>Слайд 43</vt:lpstr>
      <vt:lpstr>Слайд 44</vt:lpstr>
      <vt:lpstr>Слайд 45</vt:lpstr>
      <vt:lpstr> ОТЖЕ, ПОСЛІДОВНИКІВ У РОБІНЗОНА БУЛО ДУЖЕ БАГАТО ЯК В ЛІТЕРАТУРІ, ТАК І В РЕАЛЬНОМУ ЖИТТІ.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Наталія</cp:lastModifiedBy>
  <cp:revision>151</cp:revision>
  <dcterms:modified xsi:type="dcterms:W3CDTF">2012-08-06T16:20:33Z</dcterms:modified>
</cp:coreProperties>
</file>