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7"/>
  </p:notesMasterIdLst>
  <p:sldIdLst>
    <p:sldId id="290" r:id="rId2"/>
    <p:sldId id="377" r:id="rId3"/>
    <p:sldId id="402" r:id="rId4"/>
    <p:sldId id="305" r:id="rId5"/>
    <p:sldId id="309" r:id="rId6"/>
    <p:sldId id="372" r:id="rId7"/>
    <p:sldId id="324" r:id="rId8"/>
    <p:sldId id="376" r:id="rId9"/>
    <p:sldId id="327" r:id="rId10"/>
    <p:sldId id="319" r:id="rId11"/>
    <p:sldId id="368" r:id="rId12"/>
    <p:sldId id="340" r:id="rId13"/>
    <p:sldId id="375" r:id="rId14"/>
    <p:sldId id="337" r:id="rId15"/>
    <p:sldId id="383" r:id="rId16"/>
    <p:sldId id="401" r:id="rId17"/>
    <p:sldId id="400" r:id="rId18"/>
    <p:sldId id="386" r:id="rId19"/>
    <p:sldId id="397" r:id="rId20"/>
    <p:sldId id="398" r:id="rId21"/>
    <p:sldId id="399" r:id="rId22"/>
    <p:sldId id="393" r:id="rId23"/>
    <p:sldId id="385" r:id="rId24"/>
    <p:sldId id="384" r:id="rId25"/>
    <p:sldId id="39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1039" autoAdjust="0"/>
  </p:normalViewPr>
  <p:slideViewPr>
    <p:cSldViewPr>
      <p:cViewPr>
        <p:scale>
          <a:sx n="70" d="100"/>
          <a:sy n="70" d="100"/>
        </p:scale>
        <p:origin x="-117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3FF09A-3BCA-4F47-AA95-1597BBAE8CAF}" type="doc">
      <dgm:prSet loTypeId="urn:microsoft.com/office/officeart/2005/8/layout/vList3" loCatId="list" qsTypeId="urn:microsoft.com/office/officeart/2005/8/quickstyle/simple1" qsCatId="simple" csTypeId="urn:microsoft.com/office/officeart/2005/8/colors/accent3_5" csCatId="accent3" phldr="1"/>
      <dgm:spPr/>
    </dgm:pt>
    <dgm:pt modelId="{7AA9847C-51A2-4708-A768-E9D4A27C7B07}">
      <dgm:prSet phldrT="[Текст]" custT="1"/>
      <dgm:spPr/>
      <dgm:t>
        <a:bodyPr/>
        <a:lstStyle/>
        <a:p>
          <a:r>
            <a:rPr lang="uk-UA" sz="2000" dirty="0" smtClean="0">
              <a:latin typeface="Tahoma" pitchFamily="34" charset="0"/>
              <a:ea typeface="Tahoma" pitchFamily="34" charset="0"/>
              <a:cs typeface="Tahoma" pitchFamily="34" charset="0"/>
            </a:rPr>
            <a:t>Створення комфортних умов навчання</a:t>
          </a:r>
          <a:endParaRPr lang="ru-RU" sz="2000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14B2FBA7-25B2-4CA5-B144-B62CC142410B}" type="parTrans" cxnId="{E1BA3611-FC91-4FC1-AB03-185148E274E3}">
      <dgm:prSet/>
      <dgm:spPr/>
      <dgm:t>
        <a:bodyPr/>
        <a:lstStyle/>
        <a:p>
          <a:endParaRPr lang="ru-RU"/>
        </a:p>
      </dgm:t>
    </dgm:pt>
    <dgm:pt modelId="{1AFA0392-6C2A-4551-BDE3-FCD73AE5058E}" type="sibTrans" cxnId="{E1BA3611-FC91-4FC1-AB03-185148E274E3}">
      <dgm:prSet/>
      <dgm:spPr/>
      <dgm:t>
        <a:bodyPr/>
        <a:lstStyle/>
        <a:p>
          <a:endParaRPr lang="ru-RU"/>
        </a:p>
      </dgm:t>
    </dgm:pt>
    <dgm:pt modelId="{603404DA-E7D9-4AEC-A790-58CF5A2BCC7E}">
      <dgm:prSet phldrT="[Текст]" custT="1"/>
      <dgm:spPr/>
      <dgm:t>
        <a:bodyPr/>
        <a:lstStyle/>
        <a:p>
          <a:r>
            <a:rPr lang="uk-UA" sz="2000" dirty="0" smtClean="0"/>
            <a:t>Відчуття учнем своєї успішності, інтелектуальної досконалості</a:t>
          </a:r>
          <a:endParaRPr lang="ru-RU" sz="2000" dirty="0"/>
        </a:p>
      </dgm:t>
    </dgm:pt>
    <dgm:pt modelId="{4FF0C6B1-B62D-4757-A24E-3D3B351A9E57}" type="parTrans" cxnId="{7A387181-347D-43EA-8A9F-8F4FB6E0DE10}">
      <dgm:prSet/>
      <dgm:spPr/>
      <dgm:t>
        <a:bodyPr/>
        <a:lstStyle/>
        <a:p>
          <a:endParaRPr lang="ru-RU"/>
        </a:p>
      </dgm:t>
    </dgm:pt>
    <dgm:pt modelId="{DF7E69B9-9CA3-47AE-A1CF-E83C8E538C2E}" type="sibTrans" cxnId="{7A387181-347D-43EA-8A9F-8F4FB6E0DE10}">
      <dgm:prSet/>
      <dgm:spPr/>
      <dgm:t>
        <a:bodyPr/>
        <a:lstStyle/>
        <a:p>
          <a:endParaRPr lang="ru-RU"/>
        </a:p>
      </dgm:t>
    </dgm:pt>
    <dgm:pt modelId="{EA7DC189-0B8A-4ED9-BE78-5944D830E8BF}">
      <dgm:prSet phldrT="[Текст]" custT="1"/>
      <dgm:spPr/>
      <dgm:t>
        <a:bodyPr/>
        <a:lstStyle/>
        <a:p>
          <a:r>
            <a:rPr lang="uk-UA" sz="2000" dirty="0" smtClean="0"/>
            <a:t>Побудова продуктивного освітнього процесу</a:t>
          </a:r>
          <a:endParaRPr lang="ru-RU" sz="2000" dirty="0"/>
        </a:p>
      </dgm:t>
    </dgm:pt>
    <dgm:pt modelId="{8D923552-FD8B-4F93-AE70-78BA5D84E10E}" type="parTrans" cxnId="{74491B66-5A01-40CD-8CEF-AE4E9B451A52}">
      <dgm:prSet/>
      <dgm:spPr/>
      <dgm:t>
        <a:bodyPr/>
        <a:lstStyle/>
        <a:p>
          <a:endParaRPr lang="ru-RU"/>
        </a:p>
      </dgm:t>
    </dgm:pt>
    <dgm:pt modelId="{AE72EDD1-10E7-4645-8782-8D88F4CD0509}" type="sibTrans" cxnId="{74491B66-5A01-40CD-8CEF-AE4E9B451A52}">
      <dgm:prSet/>
      <dgm:spPr/>
      <dgm:t>
        <a:bodyPr/>
        <a:lstStyle/>
        <a:p>
          <a:endParaRPr lang="ru-RU"/>
        </a:p>
      </dgm:t>
    </dgm:pt>
    <dgm:pt modelId="{2EE825A0-4716-486C-B8A4-FC1E34D3F634}" type="pres">
      <dgm:prSet presAssocID="{A53FF09A-3BCA-4F47-AA95-1597BBAE8CAF}" presName="linearFlow" presStyleCnt="0">
        <dgm:presLayoutVars>
          <dgm:dir/>
          <dgm:resizeHandles val="exact"/>
        </dgm:presLayoutVars>
      </dgm:prSet>
      <dgm:spPr/>
    </dgm:pt>
    <dgm:pt modelId="{D37BA296-A62D-40BC-9C84-D1CEC81A609D}" type="pres">
      <dgm:prSet presAssocID="{7AA9847C-51A2-4708-A768-E9D4A27C7B07}" presName="composite" presStyleCnt="0"/>
      <dgm:spPr/>
    </dgm:pt>
    <dgm:pt modelId="{A7628E75-A112-4FCA-85FC-CAF4F50C7818}" type="pres">
      <dgm:prSet presAssocID="{7AA9847C-51A2-4708-A768-E9D4A27C7B07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20D92F7-EE48-4B88-B97D-C283F9EAACEF}" type="pres">
      <dgm:prSet presAssocID="{7AA9847C-51A2-4708-A768-E9D4A27C7B0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6E5CB-847D-42F6-9193-DC2E84F8B43D}" type="pres">
      <dgm:prSet presAssocID="{1AFA0392-6C2A-4551-BDE3-FCD73AE5058E}" presName="spacing" presStyleCnt="0"/>
      <dgm:spPr/>
    </dgm:pt>
    <dgm:pt modelId="{83913B12-7A94-46BF-8F68-98FACDF9C463}" type="pres">
      <dgm:prSet presAssocID="{603404DA-E7D9-4AEC-A790-58CF5A2BCC7E}" presName="composite" presStyleCnt="0"/>
      <dgm:spPr/>
    </dgm:pt>
    <dgm:pt modelId="{9AFC51D4-C7B7-4BCE-95DF-46F7C86BDA7C}" type="pres">
      <dgm:prSet presAssocID="{603404DA-E7D9-4AEC-A790-58CF5A2BCC7E}" presName="imgShp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0284252-ABD7-43D1-B012-954A52A64268}" type="pres">
      <dgm:prSet presAssocID="{603404DA-E7D9-4AEC-A790-58CF5A2BCC7E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1D8DD9-255B-4271-8986-041B0D2E7858}" type="pres">
      <dgm:prSet presAssocID="{DF7E69B9-9CA3-47AE-A1CF-E83C8E538C2E}" presName="spacing" presStyleCnt="0"/>
      <dgm:spPr/>
    </dgm:pt>
    <dgm:pt modelId="{7C6ECA51-082D-4897-A2F5-157C9BC4ED1A}" type="pres">
      <dgm:prSet presAssocID="{EA7DC189-0B8A-4ED9-BE78-5944D830E8BF}" presName="composite" presStyleCnt="0"/>
      <dgm:spPr/>
    </dgm:pt>
    <dgm:pt modelId="{426FE38D-F724-4208-9BB2-A8D459C3F3ED}" type="pres">
      <dgm:prSet presAssocID="{EA7DC189-0B8A-4ED9-BE78-5944D830E8BF}" presName="imgShp" presStyleLbl="fgImgPlac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C7F75E1-E73A-42CB-B953-62E694BC99F1}" type="pres">
      <dgm:prSet presAssocID="{EA7DC189-0B8A-4ED9-BE78-5944D830E8B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795D83-7917-49D2-8E72-E282F37D3366}" type="presOf" srcId="{A53FF09A-3BCA-4F47-AA95-1597BBAE8CAF}" destId="{2EE825A0-4716-486C-B8A4-FC1E34D3F634}" srcOrd="0" destOrd="0" presId="urn:microsoft.com/office/officeart/2005/8/layout/vList3"/>
    <dgm:cxn modelId="{DC3DDCF0-94BF-4297-B749-A552F5F5B30D}" type="presOf" srcId="{7AA9847C-51A2-4708-A768-E9D4A27C7B07}" destId="{620D92F7-EE48-4B88-B97D-C283F9EAACEF}" srcOrd="0" destOrd="0" presId="urn:microsoft.com/office/officeart/2005/8/layout/vList3"/>
    <dgm:cxn modelId="{7A387181-347D-43EA-8A9F-8F4FB6E0DE10}" srcId="{A53FF09A-3BCA-4F47-AA95-1597BBAE8CAF}" destId="{603404DA-E7D9-4AEC-A790-58CF5A2BCC7E}" srcOrd="1" destOrd="0" parTransId="{4FF0C6B1-B62D-4757-A24E-3D3B351A9E57}" sibTransId="{DF7E69B9-9CA3-47AE-A1CF-E83C8E538C2E}"/>
    <dgm:cxn modelId="{74491B66-5A01-40CD-8CEF-AE4E9B451A52}" srcId="{A53FF09A-3BCA-4F47-AA95-1597BBAE8CAF}" destId="{EA7DC189-0B8A-4ED9-BE78-5944D830E8BF}" srcOrd="2" destOrd="0" parTransId="{8D923552-FD8B-4F93-AE70-78BA5D84E10E}" sibTransId="{AE72EDD1-10E7-4645-8782-8D88F4CD0509}"/>
    <dgm:cxn modelId="{E1BA3611-FC91-4FC1-AB03-185148E274E3}" srcId="{A53FF09A-3BCA-4F47-AA95-1597BBAE8CAF}" destId="{7AA9847C-51A2-4708-A768-E9D4A27C7B07}" srcOrd="0" destOrd="0" parTransId="{14B2FBA7-25B2-4CA5-B144-B62CC142410B}" sibTransId="{1AFA0392-6C2A-4551-BDE3-FCD73AE5058E}"/>
    <dgm:cxn modelId="{94B158A8-A765-443F-99C3-F01C154BE805}" type="presOf" srcId="{EA7DC189-0B8A-4ED9-BE78-5944D830E8BF}" destId="{5C7F75E1-E73A-42CB-B953-62E694BC99F1}" srcOrd="0" destOrd="0" presId="urn:microsoft.com/office/officeart/2005/8/layout/vList3"/>
    <dgm:cxn modelId="{CF6F031A-82CF-458E-9A52-FF01CB35A6D3}" type="presOf" srcId="{603404DA-E7D9-4AEC-A790-58CF5A2BCC7E}" destId="{D0284252-ABD7-43D1-B012-954A52A64268}" srcOrd="0" destOrd="0" presId="urn:microsoft.com/office/officeart/2005/8/layout/vList3"/>
    <dgm:cxn modelId="{8A2E988F-D824-4989-AC54-88062EF65A86}" type="presParOf" srcId="{2EE825A0-4716-486C-B8A4-FC1E34D3F634}" destId="{D37BA296-A62D-40BC-9C84-D1CEC81A609D}" srcOrd="0" destOrd="0" presId="urn:microsoft.com/office/officeart/2005/8/layout/vList3"/>
    <dgm:cxn modelId="{2D2193BF-07A5-4831-B0E1-C699C2435887}" type="presParOf" srcId="{D37BA296-A62D-40BC-9C84-D1CEC81A609D}" destId="{A7628E75-A112-4FCA-85FC-CAF4F50C7818}" srcOrd="0" destOrd="0" presId="urn:microsoft.com/office/officeart/2005/8/layout/vList3"/>
    <dgm:cxn modelId="{0E403718-C1F6-4F0E-BF0D-002C903D4C05}" type="presParOf" srcId="{D37BA296-A62D-40BC-9C84-D1CEC81A609D}" destId="{620D92F7-EE48-4B88-B97D-C283F9EAACEF}" srcOrd="1" destOrd="0" presId="urn:microsoft.com/office/officeart/2005/8/layout/vList3"/>
    <dgm:cxn modelId="{3116A9D6-7CA0-43BF-BA27-1790FF41CB64}" type="presParOf" srcId="{2EE825A0-4716-486C-B8A4-FC1E34D3F634}" destId="{8546E5CB-847D-42F6-9193-DC2E84F8B43D}" srcOrd="1" destOrd="0" presId="urn:microsoft.com/office/officeart/2005/8/layout/vList3"/>
    <dgm:cxn modelId="{D5918034-5D39-40EA-BF7D-870699343262}" type="presParOf" srcId="{2EE825A0-4716-486C-B8A4-FC1E34D3F634}" destId="{83913B12-7A94-46BF-8F68-98FACDF9C463}" srcOrd="2" destOrd="0" presId="urn:microsoft.com/office/officeart/2005/8/layout/vList3"/>
    <dgm:cxn modelId="{AC6D0B01-20FB-4500-B238-3E040E4077AB}" type="presParOf" srcId="{83913B12-7A94-46BF-8F68-98FACDF9C463}" destId="{9AFC51D4-C7B7-4BCE-95DF-46F7C86BDA7C}" srcOrd="0" destOrd="0" presId="urn:microsoft.com/office/officeart/2005/8/layout/vList3"/>
    <dgm:cxn modelId="{28DA3BD7-E49E-4AF8-8993-F2CB424EC81E}" type="presParOf" srcId="{83913B12-7A94-46BF-8F68-98FACDF9C463}" destId="{D0284252-ABD7-43D1-B012-954A52A64268}" srcOrd="1" destOrd="0" presId="urn:microsoft.com/office/officeart/2005/8/layout/vList3"/>
    <dgm:cxn modelId="{C5A3E4F8-C699-43AC-B45C-84FA74F93514}" type="presParOf" srcId="{2EE825A0-4716-486C-B8A4-FC1E34D3F634}" destId="{411D8DD9-255B-4271-8986-041B0D2E7858}" srcOrd="3" destOrd="0" presId="urn:microsoft.com/office/officeart/2005/8/layout/vList3"/>
    <dgm:cxn modelId="{81922AD9-9EA8-46EC-A872-89C68A9276B4}" type="presParOf" srcId="{2EE825A0-4716-486C-B8A4-FC1E34D3F634}" destId="{7C6ECA51-082D-4897-A2F5-157C9BC4ED1A}" srcOrd="4" destOrd="0" presId="urn:microsoft.com/office/officeart/2005/8/layout/vList3"/>
    <dgm:cxn modelId="{62F4B95C-0A8F-47B0-9C08-41333ADF2567}" type="presParOf" srcId="{7C6ECA51-082D-4897-A2F5-157C9BC4ED1A}" destId="{426FE38D-F724-4208-9BB2-A8D459C3F3ED}" srcOrd="0" destOrd="0" presId="urn:microsoft.com/office/officeart/2005/8/layout/vList3"/>
    <dgm:cxn modelId="{ADDCE714-2376-4E42-A35B-B6AE82C9DE1B}" type="presParOf" srcId="{7C6ECA51-082D-4897-A2F5-157C9BC4ED1A}" destId="{5C7F75E1-E73A-42CB-B953-62E694BC99F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695154-46FD-4F16-9032-E1FC7C9622B5}" type="doc">
      <dgm:prSet loTypeId="urn:microsoft.com/office/officeart/2005/8/layout/radial2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A386402-CEE6-4EB0-8C00-E949A97EDB4C}">
      <dgm:prSet phldrT="[Текст]" custT="1"/>
      <dgm:spPr/>
      <dgm:t>
        <a:bodyPr/>
        <a:lstStyle/>
        <a:p>
          <a:r>
            <a:rPr lang="uk-UA" sz="1600" dirty="0" smtClean="0"/>
            <a:t>активності</a:t>
          </a:r>
          <a:endParaRPr lang="ru-RU" sz="1600" dirty="0"/>
        </a:p>
      </dgm:t>
    </dgm:pt>
    <dgm:pt modelId="{41B1F9CD-42A6-4585-AEE0-F698FEBC5EF7}" type="parTrans" cxnId="{B7D40F4B-8B7C-4DE6-ADFA-9F51A9C38F39}">
      <dgm:prSet/>
      <dgm:spPr/>
      <dgm:t>
        <a:bodyPr/>
        <a:lstStyle/>
        <a:p>
          <a:endParaRPr lang="ru-RU"/>
        </a:p>
      </dgm:t>
    </dgm:pt>
    <dgm:pt modelId="{5BCB1C5E-CDB8-4177-9EB4-CD65E3DD788A}" type="sibTrans" cxnId="{B7D40F4B-8B7C-4DE6-ADFA-9F51A9C38F39}">
      <dgm:prSet/>
      <dgm:spPr/>
      <dgm:t>
        <a:bodyPr/>
        <a:lstStyle/>
        <a:p>
          <a:endParaRPr lang="ru-RU"/>
        </a:p>
      </dgm:t>
    </dgm:pt>
    <dgm:pt modelId="{369967F0-2997-4FB2-979F-393744C25A3C}">
      <dgm:prSet phldrT="[Текст]" custT="1"/>
      <dgm:spPr/>
      <dgm:t>
        <a:bodyPr/>
        <a:lstStyle/>
        <a:p>
          <a:r>
            <a:rPr lang="uk-UA" sz="1600" dirty="0" smtClean="0"/>
            <a:t>рівності позицій</a:t>
          </a:r>
          <a:endParaRPr lang="ru-RU" sz="1600" dirty="0"/>
        </a:p>
      </dgm:t>
    </dgm:pt>
    <dgm:pt modelId="{DCD3E3DD-FABB-4F90-9E68-966668F7A6CA}" type="parTrans" cxnId="{8689CAF3-1D2D-4E2A-800A-C99A53ACB7F0}">
      <dgm:prSet/>
      <dgm:spPr/>
      <dgm:t>
        <a:bodyPr/>
        <a:lstStyle/>
        <a:p>
          <a:endParaRPr lang="ru-RU"/>
        </a:p>
      </dgm:t>
    </dgm:pt>
    <dgm:pt modelId="{74EB5C0C-2314-400A-B8C2-2FB0825FAF8F}" type="sibTrans" cxnId="{8689CAF3-1D2D-4E2A-800A-C99A53ACB7F0}">
      <dgm:prSet/>
      <dgm:spPr/>
      <dgm:t>
        <a:bodyPr/>
        <a:lstStyle/>
        <a:p>
          <a:endParaRPr lang="ru-RU"/>
        </a:p>
      </dgm:t>
    </dgm:pt>
    <dgm:pt modelId="{F607E483-BF37-420D-BC52-7494F4D81FF9}">
      <dgm:prSet phldrT="[Текст]" custT="1"/>
      <dgm:spPr/>
      <dgm:t>
        <a:bodyPr/>
        <a:lstStyle/>
        <a:p>
          <a:r>
            <a:rPr lang="uk-UA" sz="1600" dirty="0" smtClean="0"/>
            <a:t>довіри в спілкуванні</a:t>
          </a:r>
          <a:endParaRPr lang="ru-RU" sz="1600" dirty="0"/>
        </a:p>
      </dgm:t>
    </dgm:pt>
    <dgm:pt modelId="{C0040E7D-B851-4AF0-9F2A-B4C177935825}" type="parTrans" cxnId="{3BDDC046-FB14-41B4-B60D-FA8E941CA4B7}">
      <dgm:prSet/>
      <dgm:spPr/>
      <dgm:t>
        <a:bodyPr/>
        <a:lstStyle/>
        <a:p>
          <a:endParaRPr lang="ru-RU"/>
        </a:p>
      </dgm:t>
    </dgm:pt>
    <dgm:pt modelId="{5FEC4AB8-CB27-4B68-B4A0-7D78DB649522}" type="sibTrans" cxnId="{3BDDC046-FB14-41B4-B60D-FA8E941CA4B7}">
      <dgm:prSet/>
      <dgm:spPr/>
      <dgm:t>
        <a:bodyPr/>
        <a:lstStyle/>
        <a:p>
          <a:endParaRPr lang="ru-RU"/>
        </a:p>
      </dgm:t>
    </dgm:pt>
    <dgm:pt modelId="{8B2EFB08-89F1-4F5B-BD35-02A9423E0798}">
      <dgm:prSet custT="1"/>
      <dgm:spPr/>
      <dgm:t>
        <a:bodyPr/>
        <a:lstStyle/>
        <a:p>
          <a:pPr algn="r"/>
          <a:r>
            <a:rPr lang="uk-UA" sz="1600" dirty="0" smtClean="0"/>
            <a:t>відкритого зворотнього зв'язку  </a:t>
          </a:r>
          <a:endParaRPr lang="ru-RU" sz="1600" dirty="0"/>
        </a:p>
      </dgm:t>
    </dgm:pt>
    <dgm:pt modelId="{D31BE6DA-581B-43C6-8DCA-6576D8103338}" type="parTrans" cxnId="{6A68BA95-582F-40A0-AAC3-B4A7EDAEF4D9}">
      <dgm:prSet/>
      <dgm:spPr/>
      <dgm:t>
        <a:bodyPr/>
        <a:lstStyle/>
        <a:p>
          <a:endParaRPr lang="ru-RU"/>
        </a:p>
      </dgm:t>
    </dgm:pt>
    <dgm:pt modelId="{4FD21B6E-956C-4A6F-97D1-4D129C0B332B}" type="sibTrans" cxnId="{6A68BA95-582F-40A0-AAC3-B4A7EDAEF4D9}">
      <dgm:prSet/>
      <dgm:spPr/>
      <dgm:t>
        <a:bodyPr/>
        <a:lstStyle/>
        <a:p>
          <a:endParaRPr lang="ru-RU"/>
        </a:p>
      </dgm:t>
    </dgm:pt>
    <dgm:pt modelId="{08C6FFDA-D307-4360-A3CA-9D43EE5D1799}">
      <dgm:prSet custT="1"/>
      <dgm:spPr/>
      <dgm:t>
        <a:bodyPr/>
        <a:lstStyle/>
        <a:p>
          <a:r>
            <a:rPr lang="uk-UA" sz="1600" dirty="0" smtClean="0"/>
            <a:t>експериментування</a:t>
          </a:r>
          <a:endParaRPr lang="ru-RU" sz="1600" dirty="0"/>
        </a:p>
      </dgm:t>
    </dgm:pt>
    <dgm:pt modelId="{DF24E75C-FE65-4FAB-928F-44186272FF68}" type="parTrans" cxnId="{EF76C3C6-FB97-47E3-9E8B-5AD47CABDFD9}">
      <dgm:prSet/>
      <dgm:spPr/>
      <dgm:t>
        <a:bodyPr/>
        <a:lstStyle/>
        <a:p>
          <a:endParaRPr lang="ru-RU"/>
        </a:p>
      </dgm:t>
    </dgm:pt>
    <dgm:pt modelId="{81A1ECB3-C523-4A6A-9F0D-C7858B586CF1}" type="sibTrans" cxnId="{EF76C3C6-FB97-47E3-9E8B-5AD47CABDFD9}">
      <dgm:prSet/>
      <dgm:spPr/>
      <dgm:t>
        <a:bodyPr/>
        <a:lstStyle/>
        <a:p>
          <a:endParaRPr lang="ru-RU"/>
        </a:p>
      </dgm:t>
    </dgm:pt>
    <dgm:pt modelId="{A60B74AB-4C32-47DA-B960-A71193EEBDC5}" type="pres">
      <dgm:prSet presAssocID="{8E695154-46FD-4F16-9032-E1FC7C9622B5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9D3CAF-90EA-4824-818C-034B1C52EC9A}" type="pres">
      <dgm:prSet presAssocID="{8E695154-46FD-4F16-9032-E1FC7C9622B5}" presName="cycle" presStyleCnt="0"/>
      <dgm:spPr/>
    </dgm:pt>
    <dgm:pt modelId="{D69B8283-C3A5-4F51-8858-DBF082F863F1}" type="pres">
      <dgm:prSet presAssocID="{8E695154-46FD-4F16-9032-E1FC7C9622B5}" presName="centerShape" presStyleCnt="0"/>
      <dgm:spPr/>
    </dgm:pt>
    <dgm:pt modelId="{369D1600-9CC7-460D-BBA4-5BD6B22E4795}" type="pres">
      <dgm:prSet presAssocID="{8E695154-46FD-4F16-9032-E1FC7C9622B5}" presName="connSite" presStyleLbl="node1" presStyleIdx="0" presStyleCnt="6"/>
      <dgm:spPr/>
    </dgm:pt>
    <dgm:pt modelId="{A7E0EF5A-D01A-4BC0-9762-9FE9BE8D0004}" type="pres">
      <dgm:prSet presAssocID="{8E695154-46FD-4F16-9032-E1FC7C9622B5}" presName="visible" presStyleLbl="node1" presStyleIdx="0" presStyleCnt="6" custScaleX="147319" custScaleY="134906" custLinFactNeighborX="-16661" custLinFactNeighborY="-4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B92B578-3B1F-4253-B07F-FA6D1244C826}" type="pres">
      <dgm:prSet presAssocID="{41B1F9CD-42A6-4585-AEE0-F698FEBC5EF7}" presName="Name25" presStyleLbl="parChTrans1D1" presStyleIdx="0" presStyleCnt="5"/>
      <dgm:spPr/>
      <dgm:t>
        <a:bodyPr/>
        <a:lstStyle/>
        <a:p>
          <a:endParaRPr lang="ru-RU"/>
        </a:p>
      </dgm:t>
    </dgm:pt>
    <dgm:pt modelId="{A295D374-7ED7-475D-BABA-7AC90B8B9A2C}" type="pres">
      <dgm:prSet presAssocID="{3A386402-CEE6-4EB0-8C00-E949A97EDB4C}" presName="node" presStyleCnt="0"/>
      <dgm:spPr/>
    </dgm:pt>
    <dgm:pt modelId="{DEB107C4-2832-4B9E-BA14-370D53B1676B}" type="pres">
      <dgm:prSet presAssocID="{3A386402-CEE6-4EB0-8C00-E949A97EDB4C}" presName="parentNode" presStyleLbl="node1" presStyleIdx="1" presStyleCnt="6" custScaleX="163587" custScaleY="78715" custLinFactX="-9495" custLinFactNeighborX="-100000" custLinFactNeighborY="7278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86834-9177-4DE8-A644-342634826137}" type="pres">
      <dgm:prSet presAssocID="{3A386402-CEE6-4EB0-8C00-E949A97EDB4C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F229A8-A61F-4D91-99FF-CD568716D0B8}" type="pres">
      <dgm:prSet presAssocID="{D31BE6DA-581B-43C6-8DCA-6576D8103338}" presName="Name25" presStyleLbl="parChTrans1D1" presStyleIdx="1" presStyleCnt="5"/>
      <dgm:spPr/>
      <dgm:t>
        <a:bodyPr/>
        <a:lstStyle/>
        <a:p>
          <a:endParaRPr lang="ru-RU"/>
        </a:p>
      </dgm:t>
    </dgm:pt>
    <dgm:pt modelId="{978B9FD9-40C1-4B7A-AE32-9B8A6E055172}" type="pres">
      <dgm:prSet presAssocID="{8B2EFB08-89F1-4F5B-BD35-02A9423E0798}" presName="node" presStyleCnt="0"/>
      <dgm:spPr/>
    </dgm:pt>
    <dgm:pt modelId="{00B29BDF-4DB0-43DB-AAF8-3252480084CF}" type="pres">
      <dgm:prSet presAssocID="{8B2EFB08-89F1-4F5B-BD35-02A9423E0798}" presName="parentNode" presStyleLbl="node1" presStyleIdx="2" presStyleCnt="6" custScaleX="198628" custScaleY="115775" custLinFactNeighborX="-63651" custLinFactNeighborY="1701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249FE1-F383-4776-A1E5-8D7522DB2508}" type="pres">
      <dgm:prSet presAssocID="{8B2EFB08-89F1-4F5B-BD35-02A9423E0798}" presName="childNode" presStyleLbl="revTx" presStyleIdx="0" presStyleCnt="0">
        <dgm:presLayoutVars>
          <dgm:bulletEnabled val="1"/>
        </dgm:presLayoutVars>
      </dgm:prSet>
      <dgm:spPr/>
    </dgm:pt>
    <dgm:pt modelId="{97A6D108-6A79-4BF8-8DEF-3415F04D7A58}" type="pres">
      <dgm:prSet presAssocID="{DF24E75C-FE65-4FAB-928F-44186272FF68}" presName="Name25" presStyleLbl="parChTrans1D1" presStyleIdx="2" presStyleCnt="5"/>
      <dgm:spPr/>
      <dgm:t>
        <a:bodyPr/>
        <a:lstStyle/>
        <a:p>
          <a:endParaRPr lang="ru-RU"/>
        </a:p>
      </dgm:t>
    </dgm:pt>
    <dgm:pt modelId="{5BBD9504-20B1-4F7B-8820-C6BE541562ED}" type="pres">
      <dgm:prSet presAssocID="{08C6FFDA-D307-4360-A3CA-9D43EE5D1799}" presName="node" presStyleCnt="0"/>
      <dgm:spPr/>
    </dgm:pt>
    <dgm:pt modelId="{B94EB248-8CE6-4AAF-A8B3-735259A0AE6A}" type="pres">
      <dgm:prSet presAssocID="{08C6FFDA-D307-4360-A3CA-9D43EE5D1799}" presName="parentNode" presStyleLbl="node1" presStyleIdx="3" presStyleCnt="6" custScaleX="305579" custScaleY="162203" custLinFactNeighborX="-41289" custLinFactNeighborY="196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D7E229-AEFA-41DF-94D4-B0B8DE50AE7D}" type="pres">
      <dgm:prSet presAssocID="{08C6FFDA-D307-4360-A3CA-9D43EE5D1799}" presName="childNode" presStyleLbl="revTx" presStyleIdx="0" presStyleCnt="0">
        <dgm:presLayoutVars>
          <dgm:bulletEnabled val="1"/>
        </dgm:presLayoutVars>
      </dgm:prSet>
      <dgm:spPr/>
    </dgm:pt>
    <dgm:pt modelId="{4FF51755-380F-4809-8EDD-00260BAF7F9E}" type="pres">
      <dgm:prSet presAssocID="{DCD3E3DD-FABB-4F90-9E68-966668F7A6CA}" presName="Name25" presStyleLbl="parChTrans1D1" presStyleIdx="3" presStyleCnt="5"/>
      <dgm:spPr/>
      <dgm:t>
        <a:bodyPr/>
        <a:lstStyle/>
        <a:p>
          <a:endParaRPr lang="ru-RU"/>
        </a:p>
      </dgm:t>
    </dgm:pt>
    <dgm:pt modelId="{034DE6CD-E451-4C74-B19E-F6473BA49DF5}" type="pres">
      <dgm:prSet presAssocID="{369967F0-2997-4FB2-979F-393744C25A3C}" presName="node" presStyleCnt="0"/>
      <dgm:spPr/>
    </dgm:pt>
    <dgm:pt modelId="{378ED0B7-8BEE-4F64-B4BF-BCA9231C6B32}" type="pres">
      <dgm:prSet presAssocID="{369967F0-2997-4FB2-979F-393744C25A3C}" presName="parentNode" presStyleLbl="node1" presStyleIdx="4" presStyleCnt="6" custScaleX="207229" custScaleY="127512" custLinFactNeighborX="-82823" custLinFactNeighborY="2462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671B2-E046-427F-9287-CAF95060BADF}" type="pres">
      <dgm:prSet presAssocID="{369967F0-2997-4FB2-979F-393744C25A3C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74FF67-2DDA-4D3F-A7AA-5181F5564C56}" type="pres">
      <dgm:prSet presAssocID="{C0040E7D-B851-4AF0-9F2A-B4C177935825}" presName="Name25" presStyleLbl="parChTrans1D1" presStyleIdx="4" presStyleCnt="5"/>
      <dgm:spPr/>
      <dgm:t>
        <a:bodyPr/>
        <a:lstStyle/>
        <a:p>
          <a:endParaRPr lang="ru-RU"/>
        </a:p>
      </dgm:t>
    </dgm:pt>
    <dgm:pt modelId="{184F1B0B-921E-456A-944C-4318DA20F1D8}" type="pres">
      <dgm:prSet presAssocID="{F607E483-BF37-420D-BC52-7494F4D81FF9}" presName="node" presStyleCnt="0"/>
      <dgm:spPr/>
    </dgm:pt>
    <dgm:pt modelId="{B9E347D0-DA48-4DCA-BAD1-0F981B3F692D}" type="pres">
      <dgm:prSet presAssocID="{F607E483-BF37-420D-BC52-7494F4D81FF9}" presName="parentNode" presStyleLbl="node1" presStyleIdx="5" presStyleCnt="6" custScaleX="198180" custScaleY="127362" custLinFactX="-73791" custLinFactNeighborX="-100000" custLinFactNeighborY="-3747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481B2A-B40E-42B2-B8A3-69E81B4A3E0E}" type="pres">
      <dgm:prSet presAssocID="{F607E483-BF37-420D-BC52-7494F4D81FF9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68BA95-582F-40A0-AAC3-B4A7EDAEF4D9}" srcId="{8E695154-46FD-4F16-9032-E1FC7C9622B5}" destId="{8B2EFB08-89F1-4F5B-BD35-02A9423E0798}" srcOrd="1" destOrd="0" parTransId="{D31BE6DA-581B-43C6-8DCA-6576D8103338}" sibTransId="{4FD21B6E-956C-4A6F-97D1-4D129C0B332B}"/>
    <dgm:cxn modelId="{4241A4F2-DC6B-4DEA-A27F-7A5F7A2DD157}" type="presOf" srcId="{D31BE6DA-581B-43C6-8DCA-6576D8103338}" destId="{8EF229A8-A61F-4D91-99FF-CD568716D0B8}" srcOrd="0" destOrd="0" presId="urn:microsoft.com/office/officeart/2005/8/layout/radial2"/>
    <dgm:cxn modelId="{20A5B038-BDC9-4316-BBF9-2F6CBCB0ACBA}" type="presOf" srcId="{8B2EFB08-89F1-4F5B-BD35-02A9423E0798}" destId="{00B29BDF-4DB0-43DB-AAF8-3252480084CF}" srcOrd="0" destOrd="0" presId="urn:microsoft.com/office/officeart/2005/8/layout/radial2"/>
    <dgm:cxn modelId="{8FD5EE23-2B51-45C1-A4A3-9A4F1B632150}" type="presOf" srcId="{3A386402-CEE6-4EB0-8C00-E949A97EDB4C}" destId="{DEB107C4-2832-4B9E-BA14-370D53B1676B}" srcOrd="0" destOrd="0" presId="urn:microsoft.com/office/officeart/2005/8/layout/radial2"/>
    <dgm:cxn modelId="{12AAAC6D-9463-4342-8964-7575E135CDBA}" type="presOf" srcId="{08C6FFDA-D307-4360-A3CA-9D43EE5D1799}" destId="{B94EB248-8CE6-4AAF-A8B3-735259A0AE6A}" srcOrd="0" destOrd="0" presId="urn:microsoft.com/office/officeart/2005/8/layout/radial2"/>
    <dgm:cxn modelId="{AFE56403-18A6-49A4-82CF-12E788598925}" type="presOf" srcId="{41B1F9CD-42A6-4585-AEE0-F698FEBC5EF7}" destId="{6B92B578-3B1F-4253-B07F-FA6D1244C826}" srcOrd="0" destOrd="0" presId="urn:microsoft.com/office/officeart/2005/8/layout/radial2"/>
    <dgm:cxn modelId="{FBA5781E-2264-4E08-81F5-1421BEDB1CC4}" type="presOf" srcId="{8E695154-46FD-4F16-9032-E1FC7C9622B5}" destId="{A60B74AB-4C32-47DA-B960-A71193EEBDC5}" srcOrd="0" destOrd="0" presId="urn:microsoft.com/office/officeart/2005/8/layout/radial2"/>
    <dgm:cxn modelId="{EF76C3C6-FB97-47E3-9E8B-5AD47CABDFD9}" srcId="{8E695154-46FD-4F16-9032-E1FC7C9622B5}" destId="{08C6FFDA-D307-4360-A3CA-9D43EE5D1799}" srcOrd="2" destOrd="0" parTransId="{DF24E75C-FE65-4FAB-928F-44186272FF68}" sibTransId="{81A1ECB3-C523-4A6A-9F0D-C7858B586CF1}"/>
    <dgm:cxn modelId="{AEC61E5F-1CA7-4DD9-B751-648B05F01A8C}" type="presOf" srcId="{F607E483-BF37-420D-BC52-7494F4D81FF9}" destId="{B9E347D0-DA48-4DCA-BAD1-0F981B3F692D}" srcOrd="0" destOrd="0" presId="urn:microsoft.com/office/officeart/2005/8/layout/radial2"/>
    <dgm:cxn modelId="{3BDDC046-FB14-41B4-B60D-FA8E941CA4B7}" srcId="{8E695154-46FD-4F16-9032-E1FC7C9622B5}" destId="{F607E483-BF37-420D-BC52-7494F4D81FF9}" srcOrd="4" destOrd="0" parTransId="{C0040E7D-B851-4AF0-9F2A-B4C177935825}" sibTransId="{5FEC4AB8-CB27-4B68-B4A0-7D78DB649522}"/>
    <dgm:cxn modelId="{8689CAF3-1D2D-4E2A-800A-C99A53ACB7F0}" srcId="{8E695154-46FD-4F16-9032-E1FC7C9622B5}" destId="{369967F0-2997-4FB2-979F-393744C25A3C}" srcOrd="3" destOrd="0" parTransId="{DCD3E3DD-FABB-4F90-9E68-966668F7A6CA}" sibTransId="{74EB5C0C-2314-400A-B8C2-2FB0825FAF8F}"/>
    <dgm:cxn modelId="{4EBDE231-EE64-4434-9788-E6A0A7433811}" type="presOf" srcId="{DF24E75C-FE65-4FAB-928F-44186272FF68}" destId="{97A6D108-6A79-4BF8-8DEF-3415F04D7A58}" srcOrd="0" destOrd="0" presId="urn:microsoft.com/office/officeart/2005/8/layout/radial2"/>
    <dgm:cxn modelId="{3DD913F8-6594-4A47-B7C5-4B698FFF931B}" type="presOf" srcId="{DCD3E3DD-FABB-4F90-9E68-966668F7A6CA}" destId="{4FF51755-380F-4809-8EDD-00260BAF7F9E}" srcOrd="0" destOrd="0" presId="urn:microsoft.com/office/officeart/2005/8/layout/radial2"/>
    <dgm:cxn modelId="{B7D40F4B-8B7C-4DE6-ADFA-9F51A9C38F39}" srcId="{8E695154-46FD-4F16-9032-E1FC7C9622B5}" destId="{3A386402-CEE6-4EB0-8C00-E949A97EDB4C}" srcOrd="0" destOrd="0" parTransId="{41B1F9CD-42A6-4585-AEE0-F698FEBC5EF7}" sibTransId="{5BCB1C5E-CDB8-4177-9EB4-CD65E3DD788A}"/>
    <dgm:cxn modelId="{6C2ED783-8992-4D04-89BB-C7DD3953052C}" type="presOf" srcId="{C0040E7D-B851-4AF0-9F2A-B4C177935825}" destId="{B674FF67-2DDA-4D3F-A7AA-5181F5564C56}" srcOrd="0" destOrd="0" presId="urn:microsoft.com/office/officeart/2005/8/layout/radial2"/>
    <dgm:cxn modelId="{1346CD74-1187-4084-BB92-3389116036FE}" type="presOf" srcId="{369967F0-2997-4FB2-979F-393744C25A3C}" destId="{378ED0B7-8BEE-4F64-B4BF-BCA9231C6B32}" srcOrd="0" destOrd="0" presId="urn:microsoft.com/office/officeart/2005/8/layout/radial2"/>
    <dgm:cxn modelId="{C2FCCC01-D7A2-4677-B521-E311ECED30AC}" type="presParOf" srcId="{A60B74AB-4C32-47DA-B960-A71193EEBDC5}" destId="{449D3CAF-90EA-4824-818C-034B1C52EC9A}" srcOrd="0" destOrd="0" presId="urn:microsoft.com/office/officeart/2005/8/layout/radial2"/>
    <dgm:cxn modelId="{249F5FF9-4B08-46EA-9E13-E54B6FFCE079}" type="presParOf" srcId="{449D3CAF-90EA-4824-818C-034B1C52EC9A}" destId="{D69B8283-C3A5-4F51-8858-DBF082F863F1}" srcOrd="0" destOrd="0" presId="urn:microsoft.com/office/officeart/2005/8/layout/radial2"/>
    <dgm:cxn modelId="{B99C3D71-25E9-41CD-9BAB-D01357BFA178}" type="presParOf" srcId="{D69B8283-C3A5-4F51-8858-DBF082F863F1}" destId="{369D1600-9CC7-460D-BBA4-5BD6B22E4795}" srcOrd="0" destOrd="0" presId="urn:microsoft.com/office/officeart/2005/8/layout/radial2"/>
    <dgm:cxn modelId="{CFCD35E8-8CF4-4E0E-8564-BCFE77A0BA60}" type="presParOf" srcId="{D69B8283-C3A5-4F51-8858-DBF082F863F1}" destId="{A7E0EF5A-D01A-4BC0-9762-9FE9BE8D0004}" srcOrd="1" destOrd="0" presId="urn:microsoft.com/office/officeart/2005/8/layout/radial2"/>
    <dgm:cxn modelId="{1DC43174-0FF9-4118-80C0-DC6DE82F248C}" type="presParOf" srcId="{449D3CAF-90EA-4824-818C-034B1C52EC9A}" destId="{6B92B578-3B1F-4253-B07F-FA6D1244C826}" srcOrd="1" destOrd="0" presId="urn:microsoft.com/office/officeart/2005/8/layout/radial2"/>
    <dgm:cxn modelId="{7A577592-7E2F-4E70-B452-8B85E3E5CC9C}" type="presParOf" srcId="{449D3CAF-90EA-4824-818C-034B1C52EC9A}" destId="{A295D374-7ED7-475D-BABA-7AC90B8B9A2C}" srcOrd="2" destOrd="0" presId="urn:microsoft.com/office/officeart/2005/8/layout/radial2"/>
    <dgm:cxn modelId="{96EF273B-D975-474A-BA33-C81D3DEDD88A}" type="presParOf" srcId="{A295D374-7ED7-475D-BABA-7AC90B8B9A2C}" destId="{DEB107C4-2832-4B9E-BA14-370D53B1676B}" srcOrd="0" destOrd="0" presId="urn:microsoft.com/office/officeart/2005/8/layout/radial2"/>
    <dgm:cxn modelId="{F54651D4-A6C7-41F6-96A4-E4126DB14AD2}" type="presParOf" srcId="{A295D374-7ED7-475D-BABA-7AC90B8B9A2C}" destId="{22F86834-9177-4DE8-A644-342634826137}" srcOrd="1" destOrd="0" presId="urn:microsoft.com/office/officeart/2005/8/layout/radial2"/>
    <dgm:cxn modelId="{839F7BE5-F503-4C31-A002-E2F56ED12B53}" type="presParOf" srcId="{449D3CAF-90EA-4824-818C-034B1C52EC9A}" destId="{8EF229A8-A61F-4D91-99FF-CD568716D0B8}" srcOrd="3" destOrd="0" presId="urn:microsoft.com/office/officeart/2005/8/layout/radial2"/>
    <dgm:cxn modelId="{89F16EAE-B586-426A-A987-367464854FD0}" type="presParOf" srcId="{449D3CAF-90EA-4824-818C-034B1C52EC9A}" destId="{978B9FD9-40C1-4B7A-AE32-9B8A6E055172}" srcOrd="4" destOrd="0" presId="urn:microsoft.com/office/officeart/2005/8/layout/radial2"/>
    <dgm:cxn modelId="{ACF125E5-5B16-4017-80E2-B9342A857B12}" type="presParOf" srcId="{978B9FD9-40C1-4B7A-AE32-9B8A6E055172}" destId="{00B29BDF-4DB0-43DB-AAF8-3252480084CF}" srcOrd="0" destOrd="0" presId="urn:microsoft.com/office/officeart/2005/8/layout/radial2"/>
    <dgm:cxn modelId="{7F9C1FC4-B9B4-4DDE-A040-2B545713DB4E}" type="presParOf" srcId="{978B9FD9-40C1-4B7A-AE32-9B8A6E055172}" destId="{E4249FE1-F383-4776-A1E5-8D7522DB2508}" srcOrd="1" destOrd="0" presId="urn:microsoft.com/office/officeart/2005/8/layout/radial2"/>
    <dgm:cxn modelId="{69DD099C-2DE6-4402-9A9F-AA843B1D1B5F}" type="presParOf" srcId="{449D3CAF-90EA-4824-818C-034B1C52EC9A}" destId="{97A6D108-6A79-4BF8-8DEF-3415F04D7A58}" srcOrd="5" destOrd="0" presId="urn:microsoft.com/office/officeart/2005/8/layout/radial2"/>
    <dgm:cxn modelId="{D6E0A222-3A9D-4523-B1BE-5C8CF6A1EA92}" type="presParOf" srcId="{449D3CAF-90EA-4824-818C-034B1C52EC9A}" destId="{5BBD9504-20B1-4F7B-8820-C6BE541562ED}" srcOrd="6" destOrd="0" presId="urn:microsoft.com/office/officeart/2005/8/layout/radial2"/>
    <dgm:cxn modelId="{31D062F1-5F7F-45D0-8E9E-72B5C7D6FBE7}" type="presParOf" srcId="{5BBD9504-20B1-4F7B-8820-C6BE541562ED}" destId="{B94EB248-8CE6-4AAF-A8B3-735259A0AE6A}" srcOrd="0" destOrd="0" presId="urn:microsoft.com/office/officeart/2005/8/layout/radial2"/>
    <dgm:cxn modelId="{8DFB113A-93E5-4743-AF4B-A531CB6356F9}" type="presParOf" srcId="{5BBD9504-20B1-4F7B-8820-C6BE541562ED}" destId="{CDD7E229-AEFA-41DF-94D4-B0B8DE50AE7D}" srcOrd="1" destOrd="0" presId="urn:microsoft.com/office/officeart/2005/8/layout/radial2"/>
    <dgm:cxn modelId="{97E6795A-7470-4B99-B1D5-444D1BF6ADDB}" type="presParOf" srcId="{449D3CAF-90EA-4824-818C-034B1C52EC9A}" destId="{4FF51755-380F-4809-8EDD-00260BAF7F9E}" srcOrd="7" destOrd="0" presId="urn:microsoft.com/office/officeart/2005/8/layout/radial2"/>
    <dgm:cxn modelId="{AE04058D-BD24-45AF-BA16-7E424E268BB2}" type="presParOf" srcId="{449D3CAF-90EA-4824-818C-034B1C52EC9A}" destId="{034DE6CD-E451-4C74-B19E-F6473BA49DF5}" srcOrd="8" destOrd="0" presId="urn:microsoft.com/office/officeart/2005/8/layout/radial2"/>
    <dgm:cxn modelId="{541E732E-86F3-49B7-9F6B-7B8E03D6AAE0}" type="presParOf" srcId="{034DE6CD-E451-4C74-B19E-F6473BA49DF5}" destId="{378ED0B7-8BEE-4F64-B4BF-BCA9231C6B32}" srcOrd="0" destOrd="0" presId="urn:microsoft.com/office/officeart/2005/8/layout/radial2"/>
    <dgm:cxn modelId="{F638DD5C-34DD-4340-9AC2-35442EAA8526}" type="presParOf" srcId="{034DE6CD-E451-4C74-B19E-F6473BA49DF5}" destId="{689671B2-E046-427F-9287-CAF95060BADF}" srcOrd="1" destOrd="0" presId="urn:microsoft.com/office/officeart/2005/8/layout/radial2"/>
    <dgm:cxn modelId="{719F4891-C4C0-4D74-8E96-2489FC8C39B4}" type="presParOf" srcId="{449D3CAF-90EA-4824-818C-034B1C52EC9A}" destId="{B674FF67-2DDA-4D3F-A7AA-5181F5564C56}" srcOrd="9" destOrd="0" presId="urn:microsoft.com/office/officeart/2005/8/layout/radial2"/>
    <dgm:cxn modelId="{F8DC09BA-D160-4E1A-893C-3B20ADE0BC0C}" type="presParOf" srcId="{449D3CAF-90EA-4824-818C-034B1C52EC9A}" destId="{184F1B0B-921E-456A-944C-4318DA20F1D8}" srcOrd="10" destOrd="0" presId="urn:microsoft.com/office/officeart/2005/8/layout/radial2"/>
    <dgm:cxn modelId="{8DB8B258-BB89-40B4-B3E3-176DFE5FAD25}" type="presParOf" srcId="{184F1B0B-921E-456A-944C-4318DA20F1D8}" destId="{B9E347D0-DA48-4DCA-BAD1-0F981B3F692D}" srcOrd="0" destOrd="0" presId="urn:microsoft.com/office/officeart/2005/8/layout/radial2"/>
    <dgm:cxn modelId="{FAE4A0D0-4D3C-4F2B-AB88-A98DF81AF563}" type="presParOf" srcId="{184F1B0B-921E-456A-944C-4318DA20F1D8}" destId="{48481B2A-B40E-42B2-B8A3-69E81B4A3E0E}" srcOrd="1" destOrd="0" presId="urn:microsoft.com/office/officeart/2005/8/layout/radial2"/>
  </dgm:cxnLst>
  <dgm:bg>
    <a:blipFill>
      <a:blip xmlns:r="http://schemas.openxmlformats.org/officeDocument/2006/relationships" r:embed="rId2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20D92F7-EE48-4B88-B97D-C283F9EAACEF}">
      <dsp:nvSpPr>
        <dsp:cNvPr id="0" name=""/>
        <dsp:cNvSpPr/>
      </dsp:nvSpPr>
      <dsp:spPr>
        <a:xfrm rot="10800000">
          <a:off x="1509784" y="349"/>
          <a:ext cx="4988158" cy="1013476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915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Створення комфортних умов навчання</a:t>
          </a:r>
          <a:endParaRPr lang="ru-RU" sz="20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10800000">
        <a:off x="1509784" y="349"/>
        <a:ext cx="4988158" cy="1013476"/>
      </dsp:txXfrm>
    </dsp:sp>
    <dsp:sp modelId="{A7628E75-A112-4FCA-85FC-CAF4F50C7818}">
      <dsp:nvSpPr>
        <dsp:cNvPr id="0" name=""/>
        <dsp:cNvSpPr/>
      </dsp:nvSpPr>
      <dsp:spPr>
        <a:xfrm>
          <a:off x="1003046" y="349"/>
          <a:ext cx="1013476" cy="101347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84252-ABD7-43D1-B012-954A52A64268}">
      <dsp:nvSpPr>
        <dsp:cNvPr id="0" name=""/>
        <dsp:cNvSpPr/>
      </dsp:nvSpPr>
      <dsp:spPr>
        <a:xfrm rot="10800000">
          <a:off x="1509784" y="1316355"/>
          <a:ext cx="4988158" cy="1013476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915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Відчуття учнем своєї успішності, інтелектуальної досконалості</a:t>
          </a:r>
          <a:endParaRPr lang="ru-RU" sz="2000" kern="1200" dirty="0"/>
        </a:p>
      </dsp:txBody>
      <dsp:txXfrm rot="10800000">
        <a:off x="1509784" y="1316355"/>
        <a:ext cx="4988158" cy="1013476"/>
      </dsp:txXfrm>
    </dsp:sp>
    <dsp:sp modelId="{9AFC51D4-C7B7-4BCE-95DF-46F7C86BDA7C}">
      <dsp:nvSpPr>
        <dsp:cNvPr id="0" name=""/>
        <dsp:cNvSpPr/>
      </dsp:nvSpPr>
      <dsp:spPr>
        <a:xfrm>
          <a:off x="1003046" y="1316355"/>
          <a:ext cx="1013476" cy="101347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7F75E1-E73A-42CB-B953-62E694BC99F1}">
      <dsp:nvSpPr>
        <dsp:cNvPr id="0" name=""/>
        <dsp:cNvSpPr/>
      </dsp:nvSpPr>
      <dsp:spPr>
        <a:xfrm rot="10800000">
          <a:off x="1509784" y="2632362"/>
          <a:ext cx="4988158" cy="1013476"/>
        </a:xfrm>
        <a:prstGeom prst="homePlate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915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Побудова продуктивного освітнього процесу</a:t>
          </a:r>
          <a:endParaRPr lang="ru-RU" sz="2000" kern="1200" dirty="0"/>
        </a:p>
      </dsp:txBody>
      <dsp:txXfrm rot="10800000">
        <a:off x="1509784" y="2632362"/>
        <a:ext cx="4988158" cy="1013476"/>
      </dsp:txXfrm>
    </dsp:sp>
    <dsp:sp modelId="{426FE38D-F724-4208-9BB2-A8D459C3F3ED}">
      <dsp:nvSpPr>
        <dsp:cNvPr id="0" name=""/>
        <dsp:cNvSpPr/>
      </dsp:nvSpPr>
      <dsp:spPr>
        <a:xfrm>
          <a:off x="1003046" y="2632362"/>
          <a:ext cx="1013476" cy="101347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674FF67-2DDA-4D3F-A7AA-5181F5564C56}">
      <dsp:nvSpPr>
        <dsp:cNvPr id="0" name=""/>
        <dsp:cNvSpPr/>
      </dsp:nvSpPr>
      <dsp:spPr>
        <a:xfrm rot="5799053">
          <a:off x="1140247" y="4437759"/>
          <a:ext cx="979085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979085" y="1924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F51755-380F-4809-8EDD-00260BAF7F9E}">
      <dsp:nvSpPr>
        <dsp:cNvPr id="0" name=""/>
        <dsp:cNvSpPr/>
      </dsp:nvSpPr>
      <dsp:spPr>
        <a:xfrm rot="2879727">
          <a:off x="2274044" y="4195557"/>
          <a:ext cx="656839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656839" y="1924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A6D108-6A79-4BF8-8DEF-3415F04D7A58}">
      <dsp:nvSpPr>
        <dsp:cNvPr id="0" name=""/>
        <dsp:cNvSpPr/>
      </dsp:nvSpPr>
      <dsp:spPr>
        <a:xfrm rot="11143827">
          <a:off x="2298571" y="3328119"/>
          <a:ext cx="152569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152569" y="1924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F229A8-A61F-4D91-99FF-CD568716D0B8}">
      <dsp:nvSpPr>
        <dsp:cNvPr id="0" name=""/>
        <dsp:cNvSpPr/>
      </dsp:nvSpPr>
      <dsp:spPr>
        <a:xfrm rot="19475652">
          <a:off x="2398642" y="2617246"/>
          <a:ext cx="563651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563651" y="1924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92B578-3B1F-4253-B07F-FA6D1244C826}">
      <dsp:nvSpPr>
        <dsp:cNvPr id="0" name=""/>
        <dsp:cNvSpPr/>
      </dsp:nvSpPr>
      <dsp:spPr>
        <a:xfrm rot="17087797">
          <a:off x="1621630" y="2159987"/>
          <a:ext cx="874195" cy="38496"/>
        </a:xfrm>
        <a:custGeom>
          <a:avLst/>
          <a:gdLst/>
          <a:ahLst/>
          <a:cxnLst/>
          <a:rect l="0" t="0" r="0" b="0"/>
          <a:pathLst>
            <a:path>
              <a:moveTo>
                <a:pt x="0" y="19248"/>
              </a:moveTo>
              <a:lnTo>
                <a:pt x="874195" y="1924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0EF5A-D01A-4BC0-9762-9FE9BE8D0004}">
      <dsp:nvSpPr>
        <dsp:cNvPr id="0" name=""/>
        <dsp:cNvSpPr/>
      </dsp:nvSpPr>
      <dsp:spPr>
        <a:xfrm>
          <a:off x="0" y="1966267"/>
          <a:ext cx="2880972" cy="263822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107C4-2832-4B9E-BA14-370D53B1676B}">
      <dsp:nvSpPr>
        <dsp:cNvPr id="0" name=""/>
        <dsp:cNvSpPr/>
      </dsp:nvSpPr>
      <dsp:spPr>
        <a:xfrm>
          <a:off x="1331636" y="836707"/>
          <a:ext cx="1919465" cy="923611"/>
        </a:xfrm>
        <a:prstGeom prst="ellipse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активності</a:t>
          </a:r>
          <a:endParaRPr lang="ru-RU" sz="1600" kern="1200" dirty="0"/>
        </a:p>
      </dsp:txBody>
      <dsp:txXfrm>
        <a:off x="1331636" y="836707"/>
        <a:ext cx="1919465" cy="923611"/>
      </dsp:txXfrm>
    </dsp:sp>
    <dsp:sp modelId="{00B29BDF-4DB0-43DB-AAF8-3252480084CF}">
      <dsp:nvSpPr>
        <dsp:cNvPr id="0" name=""/>
        <dsp:cNvSpPr/>
      </dsp:nvSpPr>
      <dsp:spPr>
        <a:xfrm>
          <a:off x="2483767" y="1268761"/>
          <a:ext cx="2330623" cy="1358458"/>
        </a:xfrm>
        <a:prstGeom prst="ellipse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відкритого зворотнього зв'язку  </a:t>
          </a:r>
          <a:endParaRPr lang="ru-RU" sz="1600" kern="1200" dirty="0"/>
        </a:p>
      </dsp:txBody>
      <dsp:txXfrm>
        <a:off x="2483767" y="1268761"/>
        <a:ext cx="2330623" cy="1358458"/>
      </dsp:txXfrm>
    </dsp:sp>
    <dsp:sp modelId="{B94EB248-8CE6-4AAF-A8B3-735259A0AE6A}">
      <dsp:nvSpPr>
        <dsp:cNvPr id="0" name=""/>
        <dsp:cNvSpPr/>
      </dsp:nvSpPr>
      <dsp:spPr>
        <a:xfrm>
          <a:off x="2267749" y="2564910"/>
          <a:ext cx="3585544" cy="1903226"/>
        </a:xfrm>
        <a:prstGeom prst="ellipse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експериментування</a:t>
          </a:r>
          <a:endParaRPr lang="ru-RU" sz="1600" kern="1200" dirty="0"/>
        </a:p>
      </dsp:txBody>
      <dsp:txXfrm>
        <a:off x="2267749" y="2564910"/>
        <a:ext cx="3585544" cy="1903226"/>
      </dsp:txXfrm>
    </dsp:sp>
    <dsp:sp modelId="{378ED0B7-8BEE-4F64-B4BF-BCA9231C6B32}">
      <dsp:nvSpPr>
        <dsp:cNvPr id="0" name=""/>
        <dsp:cNvSpPr/>
      </dsp:nvSpPr>
      <dsp:spPr>
        <a:xfrm>
          <a:off x="2195735" y="4365106"/>
          <a:ext cx="2431544" cy="1496175"/>
        </a:xfrm>
        <a:prstGeom prst="ellipse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рівності позицій</a:t>
          </a:r>
          <a:endParaRPr lang="ru-RU" sz="1600" kern="1200" dirty="0"/>
        </a:p>
      </dsp:txBody>
      <dsp:txXfrm>
        <a:off x="2195735" y="4365106"/>
        <a:ext cx="2431544" cy="1496175"/>
      </dsp:txXfrm>
    </dsp:sp>
    <dsp:sp modelId="{B9E347D0-DA48-4DCA-BAD1-0F981B3F692D}">
      <dsp:nvSpPr>
        <dsp:cNvPr id="0" name=""/>
        <dsp:cNvSpPr/>
      </dsp:nvSpPr>
      <dsp:spPr>
        <a:xfrm>
          <a:off x="323524" y="4941167"/>
          <a:ext cx="2325366" cy="1494415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довіри в спілкуванні</a:t>
          </a:r>
          <a:endParaRPr lang="ru-RU" sz="1600" kern="1200" dirty="0"/>
        </a:p>
      </dsp:txBody>
      <dsp:txXfrm>
        <a:off x="323524" y="4941167"/>
        <a:ext cx="2325366" cy="1494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30489-680B-48E5-8221-581D91A34202}" type="datetimeFigureOut">
              <a:rPr lang="uk-UA" smtClean="0"/>
              <a:pPr/>
              <a:t>21.11.2019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776CD-FB9A-4B15-AB7E-E8785DBD6785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45F895-59B9-429D-9340-A78C79136D82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776CD-FB9A-4B15-AB7E-E8785DBD6785}" type="slidenum">
              <a:rPr lang="uk-UA" smtClean="0"/>
              <a:pPr/>
              <a:t>8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B21E7B-9525-49D1-A27B-F75749356251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776CD-FB9A-4B15-AB7E-E8785DBD6785}" type="slidenum">
              <a:rPr lang="uk-UA" smtClean="0"/>
              <a:pPr/>
              <a:t>18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776CD-FB9A-4B15-AB7E-E8785DBD6785}" type="slidenum">
              <a:rPr lang="uk-UA" smtClean="0"/>
              <a:pPr/>
              <a:t>19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slide" Target="slide12.xml"/><Relationship Id="rId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4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3" y="-42863"/>
            <a:ext cx="9186863" cy="6900863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340768"/>
            <a:ext cx="7416824" cy="5040560"/>
          </a:xfrm>
        </p:spPr>
        <p:txBody>
          <a:bodyPr>
            <a:normAutofit/>
          </a:bodyPr>
          <a:lstStyle/>
          <a:p>
            <a:pPr lvl="0"/>
            <a:r>
              <a:rPr lang="uk-UA" sz="28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</a:t>
            </a: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Хто сказав, що усі таємниці розкриті </a:t>
            </a:r>
            <a:b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І що розум усе з'ясував та довів? </a:t>
            </a:r>
            <a:b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Меж таланту немає! Принаймні в освіті </a:t>
            </a:r>
            <a:b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Ще існує багато новітніх шляхів. </a:t>
            </a:r>
            <a:b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 новаторськім світлі сьогодні постане </a:t>
            </a:r>
            <a:b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Розмаїття ідей, неосяжність шляхів. </a:t>
            </a:r>
            <a:b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Ті,  </a:t>
            </a:r>
            <a:r>
              <a:rPr lang="uk-UA" sz="2800" i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Ті</a:t>
            </a: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хто з гордістю носить ім'я Освітянин, </a:t>
            </a:r>
            <a:b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Презентують освіту </a:t>
            </a:r>
          </a:p>
          <a:p>
            <a:pPr lvl="0"/>
            <a:r>
              <a:rPr lang="uk-UA" sz="2800" i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наших днів.</a:t>
            </a:r>
          </a:p>
          <a:p>
            <a:endParaRPr lang="uk-UA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332656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b="1" i="1" dirty="0" smtClean="0">
                <a:solidFill>
                  <a:srgbClr val="C00000"/>
                </a:solidFill>
                <a:latin typeface="Tahoma" pitchFamily="34" charset="0"/>
              </a:rPr>
              <a:t>Урок – це дзеркало загальної та педагогічної культури вчителя, мірило його інтелектуального багатства, показник його кругозору, ерудиції.</a:t>
            </a:r>
          </a:p>
          <a:p>
            <a:pPr algn="r">
              <a:defRPr/>
            </a:pPr>
            <a:r>
              <a:rPr lang="uk-UA" altLang="uk-UA" b="1" i="1" dirty="0" smtClean="0">
                <a:solidFill>
                  <a:srgbClr val="C00000"/>
                </a:solidFill>
                <a:latin typeface="Tahoma" pitchFamily="34" charset="0"/>
              </a:rPr>
              <a:t>В.О.Сухомлинський</a:t>
            </a:r>
            <a:endParaRPr lang="ru-RU" altLang="uk-UA" b="1" i="1" dirty="0" smtClean="0">
              <a:solidFill>
                <a:srgbClr val="C00000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)\Pictures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3" y="0"/>
            <a:ext cx="9186863" cy="690086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0" y="1268760"/>
            <a:ext cx="3059832" cy="2304256"/>
          </a:xfrm>
          <a:prstGeom prst="ellipse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Активізація навчальної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діяльності,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 розширення пізнавальних можливостей учнів.</a:t>
            </a:r>
          </a:p>
          <a:p>
            <a:pPr algn="ctr"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>
            <a:hlinkClick r:id="rId4" action="ppaction://hlinksldjump"/>
          </p:cNvPr>
          <p:cNvSpPr/>
          <p:nvPr/>
        </p:nvSpPr>
        <p:spPr>
          <a:xfrm>
            <a:off x="2699792" y="2996952"/>
            <a:ext cx="3571875" cy="1787649"/>
          </a:xfrm>
          <a:prstGeom prst="ellips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Значне підвищення мотивації вивчення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програмового матеріалу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Овал 5">
            <a:hlinkClick r:id="rId5" action="ppaction://hlinksldjump"/>
          </p:cNvPr>
          <p:cNvSpPr/>
          <p:nvPr/>
        </p:nvSpPr>
        <p:spPr>
          <a:xfrm>
            <a:off x="6000750" y="1412776"/>
            <a:ext cx="3143250" cy="2213992"/>
          </a:xfrm>
          <a:prstGeom prst="ellipse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Підвищення рівня навчальних досягнень, високий рівень засвоєння знань.</a:t>
            </a:r>
            <a:endParaRPr lang="uk-UA" sz="2000" i="1" dirty="0" smtClean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>
            <a:hlinkClick r:id="rId6" action="ppaction://hlinksldjump"/>
          </p:cNvPr>
          <p:cNvSpPr/>
          <p:nvPr/>
        </p:nvSpPr>
        <p:spPr>
          <a:xfrm>
            <a:off x="0" y="4193704"/>
            <a:ext cx="2774082" cy="2664296"/>
          </a:xfrm>
          <a:prstGeom prst="ellipse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Участь у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предметних тижнях,позакласних заходах.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Овал 7">
            <a:hlinkClick r:id="rId4" action="ppaction://hlinksldjump"/>
          </p:cNvPr>
          <p:cNvSpPr/>
          <p:nvPr/>
        </p:nvSpPr>
        <p:spPr>
          <a:xfrm>
            <a:off x="5940152" y="4265712"/>
            <a:ext cx="3203848" cy="2592288"/>
          </a:xfrm>
          <a:prstGeom prst="ellipse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Учитель виступає в ролі організатора, консультанта;</a:t>
            </a:r>
          </a:p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між учителем і учнями в колективі відбувається співпраця.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5292080" y="2636912"/>
            <a:ext cx="714375" cy="4286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436096" y="4725144"/>
            <a:ext cx="642937" cy="5000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0800000">
            <a:off x="2987824" y="2708920"/>
            <a:ext cx="714375" cy="3571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 flipV="1">
            <a:off x="2699792" y="4653136"/>
            <a:ext cx="785812" cy="50006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1763688" y="188640"/>
            <a:ext cx="607223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000" b="1" i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Результативність використання </a:t>
            </a:r>
            <a:r>
              <a:rPr lang="uk-UA" sz="3000" b="1" i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інноваційних </a:t>
            </a:r>
            <a:r>
              <a:rPr lang="uk-UA" sz="3000" b="1" i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технологій</a:t>
            </a:r>
            <a:endParaRPr lang="ru-RU" sz="3000" b="1" i="1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12-конечная звезда 12"/>
          <p:cNvSpPr/>
          <p:nvPr/>
        </p:nvSpPr>
        <p:spPr>
          <a:xfrm>
            <a:off x="7956376" y="5805264"/>
            <a:ext cx="864096" cy="864096"/>
          </a:xfrm>
          <a:prstGeom prst="star12">
            <a:avLst>
              <a:gd name="adj" fmla="val 15561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14" name="Picture 6" descr="Картинки по запросу слово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941168"/>
            <a:ext cx="2351886" cy="1916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638" y="-20638"/>
            <a:ext cx="9186863" cy="69008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uk-UA" sz="40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Урок – захоплююче диво… </a:t>
            </a:r>
            <a:r>
              <a:rPr lang="uk-UA" sz="3100" b="1" i="1" u="sng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Інтерактивні методи</a:t>
            </a:r>
            <a:endParaRPr lang="uk-UA" sz="3100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-243408"/>
            <a:ext cx="752432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sz="2400" dirty="0" smtClean="0"/>
          </a:p>
          <a:p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“Мозковий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штурм”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 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“Рольова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гра”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457200" indent="-457200"/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  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“Займи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позицію”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.                                                             </a:t>
            </a:r>
          </a:p>
          <a:p>
            <a:pPr marL="457200" indent="-457200"/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 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“Літературна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дуель”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.                                                   </a:t>
            </a:r>
          </a:p>
          <a:p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 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“Метод-прес”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 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“Мікрофон”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 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“Коло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ідей”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 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“Метод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проектів”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 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“Презентація”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  Робота в групах, парах, індивідуальна. </a:t>
            </a:r>
          </a:p>
          <a:p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“Займи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особисту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позицію”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“Розв’яжи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проблему”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тощо.</a:t>
            </a:r>
            <a:endParaRPr lang="uk-UA" sz="2400" i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12-конечная звезда 7"/>
          <p:cNvSpPr/>
          <p:nvPr/>
        </p:nvSpPr>
        <p:spPr>
          <a:xfrm>
            <a:off x="7812360" y="5301208"/>
            <a:ext cx="864096" cy="864096"/>
          </a:xfrm>
          <a:prstGeom prst="star12">
            <a:avLst>
              <a:gd name="adj" fmla="val 15561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9" name="Рисунок 8" descr="C:\Users\)\Desktop\3 телефона\Camera\IMG_20171213_122327.jpg"/>
          <p:cNvPicPr/>
          <p:nvPr/>
        </p:nvPicPr>
        <p:blipFill>
          <a:blip r:embed="rId3" cstate="print"/>
          <a:srcRect t="18720" r="1521" b="17974"/>
          <a:stretch>
            <a:fillRect/>
          </a:stretch>
        </p:blipFill>
        <p:spPr bwMode="auto">
          <a:xfrm>
            <a:off x="5076056" y="1340768"/>
            <a:ext cx="3168352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638" y="-20638"/>
            <a:ext cx="9186863" cy="6900863"/>
          </a:xfrm>
          <a:prstGeom prst="rect">
            <a:avLst/>
          </a:prstGeom>
          <a:noFill/>
        </p:spPr>
      </p:pic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188912"/>
            <a:ext cx="8385175" cy="1223863"/>
          </a:xfrm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uk-UA" altLang="uk-UA" sz="40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Нестандартні уроки      словесності</a:t>
            </a:r>
            <a:endParaRPr lang="ru-RU" altLang="uk-UA" sz="4000" b="1" i="1" dirty="0" smtClean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1747" name="AutoShape 5"/>
          <p:cNvSpPr>
            <a:spLocks noChangeArrowheads="1"/>
          </p:cNvSpPr>
          <p:nvPr/>
        </p:nvSpPr>
        <p:spPr bwMode="auto">
          <a:xfrm>
            <a:off x="1042988" y="1484312"/>
            <a:ext cx="1584325" cy="100858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uk-UA" altLang="uk-UA" b="0" dirty="0">
                <a:solidFill>
                  <a:schemeClr val="bg1"/>
                </a:solidFill>
              </a:rPr>
              <a:t>Урок-казка</a:t>
            </a:r>
            <a:endParaRPr lang="ru-RU" altLang="uk-UA" b="0" dirty="0">
              <a:solidFill>
                <a:schemeClr val="bg1"/>
              </a:solidFill>
            </a:endParaRPr>
          </a:p>
        </p:txBody>
      </p:sp>
      <p:sp>
        <p:nvSpPr>
          <p:cNvPr id="31748" name="AutoShape 6"/>
          <p:cNvSpPr>
            <a:spLocks noChangeArrowheads="1"/>
          </p:cNvSpPr>
          <p:nvPr/>
        </p:nvSpPr>
        <p:spPr bwMode="auto">
          <a:xfrm>
            <a:off x="3924300" y="1484313"/>
            <a:ext cx="1800225" cy="792162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uk-UA" altLang="uk-UA" b="0">
                <a:solidFill>
                  <a:schemeClr val="bg1"/>
                </a:solidFill>
              </a:rPr>
              <a:t>Урок-конкурс</a:t>
            </a:r>
            <a:endParaRPr lang="ru-RU" altLang="uk-UA" b="0">
              <a:solidFill>
                <a:schemeClr val="bg1"/>
              </a:solidFill>
            </a:endParaRPr>
          </a:p>
        </p:txBody>
      </p:sp>
      <p:sp>
        <p:nvSpPr>
          <p:cNvPr id="31749" name="AutoShape 7"/>
          <p:cNvSpPr>
            <a:spLocks noChangeArrowheads="1"/>
          </p:cNvSpPr>
          <p:nvPr/>
        </p:nvSpPr>
        <p:spPr bwMode="auto">
          <a:xfrm>
            <a:off x="6443663" y="1484313"/>
            <a:ext cx="2305050" cy="865187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uk-UA" altLang="uk-UA" b="0">
                <a:solidFill>
                  <a:schemeClr val="bg1"/>
                </a:solidFill>
              </a:rPr>
              <a:t>Урок-драматизація</a:t>
            </a:r>
            <a:endParaRPr lang="ru-RU" altLang="uk-UA" b="0">
              <a:solidFill>
                <a:schemeClr val="bg1"/>
              </a:solidFill>
            </a:endParaRPr>
          </a:p>
        </p:txBody>
      </p:sp>
      <p:sp>
        <p:nvSpPr>
          <p:cNvPr id="31750" name="AutoShape 8"/>
          <p:cNvSpPr>
            <a:spLocks noChangeArrowheads="1"/>
          </p:cNvSpPr>
          <p:nvPr/>
        </p:nvSpPr>
        <p:spPr bwMode="auto">
          <a:xfrm>
            <a:off x="755577" y="2781300"/>
            <a:ext cx="1944762" cy="136778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uk-UA" altLang="uk-UA" b="0" dirty="0" smtClean="0">
                <a:solidFill>
                  <a:schemeClr val="bg1"/>
                </a:solidFill>
              </a:rPr>
              <a:t>      Урок-гра,</a:t>
            </a:r>
          </a:p>
          <a:p>
            <a:r>
              <a:rPr lang="uk-UA" altLang="uk-UA" b="0" dirty="0" smtClean="0">
                <a:solidFill>
                  <a:schemeClr val="bg1"/>
                </a:solidFill>
              </a:rPr>
              <a:t> </a:t>
            </a:r>
            <a:r>
              <a:rPr lang="uk-UA" altLang="uk-UA" dirty="0" err="1" smtClean="0">
                <a:solidFill>
                  <a:schemeClr val="bg1"/>
                </a:solidFill>
              </a:rPr>
              <a:t>брейн-ринг</a:t>
            </a:r>
            <a:r>
              <a:rPr lang="uk-UA" altLang="uk-UA" b="0" dirty="0" smtClean="0">
                <a:solidFill>
                  <a:schemeClr val="bg1"/>
                </a:solidFill>
              </a:rPr>
              <a:t> </a:t>
            </a:r>
            <a:endParaRPr lang="ru-RU" altLang="uk-UA" b="0" dirty="0">
              <a:solidFill>
                <a:schemeClr val="bg1"/>
              </a:solidFill>
            </a:endParaRPr>
          </a:p>
        </p:txBody>
      </p:sp>
      <p:sp>
        <p:nvSpPr>
          <p:cNvPr id="31751" name="AutoShape 9"/>
          <p:cNvSpPr>
            <a:spLocks noChangeArrowheads="1"/>
          </p:cNvSpPr>
          <p:nvPr/>
        </p:nvSpPr>
        <p:spPr bwMode="auto">
          <a:xfrm>
            <a:off x="755650" y="4797152"/>
            <a:ext cx="2016125" cy="129614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uk-UA" altLang="uk-UA" b="0" dirty="0">
                <a:solidFill>
                  <a:schemeClr val="bg1"/>
                </a:solidFill>
              </a:rPr>
              <a:t>Урок-презентація</a:t>
            </a:r>
            <a:endParaRPr lang="ru-RU" altLang="uk-UA" b="0" dirty="0">
              <a:solidFill>
                <a:schemeClr val="bg1"/>
              </a:solidFill>
            </a:endParaRPr>
          </a:p>
        </p:txBody>
      </p:sp>
      <p:sp>
        <p:nvSpPr>
          <p:cNvPr id="31752" name="AutoShape 10"/>
          <p:cNvSpPr>
            <a:spLocks noChangeArrowheads="1"/>
          </p:cNvSpPr>
          <p:nvPr/>
        </p:nvSpPr>
        <p:spPr bwMode="auto">
          <a:xfrm>
            <a:off x="6877050" y="2852738"/>
            <a:ext cx="1798638" cy="1296342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uk-UA" altLang="uk-UA" b="0" dirty="0">
                <a:solidFill>
                  <a:schemeClr val="bg1"/>
                </a:solidFill>
              </a:rPr>
              <a:t>Урок-подорож</a:t>
            </a:r>
            <a:endParaRPr lang="ru-RU" altLang="uk-UA" b="0" dirty="0">
              <a:solidFill>
                <a:schemeClr val="bg1"/>
              </a:solidFill>
            </a:endParaRPr>
          </a:p>
        </p:txBody>
      </p:sp>
      <p:sp>
        <p:nvSpPr>
          <p:cNvPr id="31753" name="AutoShape 11"/>
          <p:cNvSpPr>
            <a:spLocks noChangeArrowheads="1"/>
          </p:cNvSpPr>
          <p:nvPr/>
        </p:nvSpPr>
        <p:spPr bwMode="auto">
          <a:xfrm>
            <a:off x="3635375" y="4941888"/>
            <a:ext cx="2087563" cy="1367432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uk-UA" altLang="uk-UA" b="0" dirty="0">
                <a:solidFill>
                  <a:schemeClr val="bg1"/>
                </a:solidFill>
              </a:rPr>
              <a:t>Урок-дослідження</a:t>
            </a:r>
            <a:endParaRPr lang="ru-RU" altLang="uk-UA" b="0" dirty="0">
              <a:solidFill>
                <a:schemeClr val="bg1"/>
              </a:solidFill>
            </a:endParaRPr>
          </a:p>
        </p:txBody>
      </p:sp>
      <p:sp>
        <p:nvSpPr>
          <p:cNvPr id="31754" name="AutoShape 12"/>
          <p:cNvSpPr>
            <a:spLocks noChangeArrowheads="1"/>
          </p:cNvSpPr>
          <p:nvPr/>
        </p:nvSpPr>
        <p:spPr bwMode="auto">
          <a:xfrm>
            <a:off x="6588125" y="4797425"/>
            <a:ext cx="2305050" cy="1367879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uk-UA" altLang="uk-UA" b="0" dirty="0" smtClean="0">
                <a:solidFill>
                  <a:schemeClr val="bg1"/>
                </a:solidFill>
              </a:rPr>
              <a:t>Урок - подарунок,       </a:t>
            </a:r>
          </a:p>
          <a:p>
            <a:endParaRPr lang="uk-UA" altLang="uk-UA" dirty="0" smtClean="0">
              <a:solidFill>
                <a:schemeClr val="bg1"/>
              </a:solidFill>
            </a:endParaRPr>
          </a:p>
          <a:p>
            <a:r>
              <a:rPr lang="uk-UA" altLang="uk-UA" b="0" dirty="0" smtClean="0">
                <a:solidFill>
                  <a:schemeClr val="bg1"/>
                </a:solidFill>
              </a:rPr>
              <a:t>  урок - роздум</a:t>
            </a:r>
            <a:endParaRPr lang="ru-RU" altLang="uk-UA" b="0" dirty="0">
              <a:solidFill>
                <a:schemeClr val="bg1"/>
              </a:solidFill>
            </a:endParaRPr>
          </a:p>
        </p:txBody>
      </p:sp>
      <p:sp>
        <p:nvSpPr>
          <p:cNvPr id="31755" name="AutoShape 22"/>
          <p:cNvSpPr>
            <a:spLocks noChangeArrowheads="1"/>
          </p:cNvSpPr>
          <p:nvPr/>
        </p:nvSpPr>
        <p:spPr bwMode="auto">
          <a:xfrm>
            <a:off x="3563938" y="2852738"/>
            <a:ext cx="2520950" cy="1584325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uk-UA" altLang="uk-UA" sz="2800" dirty="0" smtClean="0">
              <a:solidFill>
                <a:srgbClr val="D60093"/>
              </a:solidFill>
            </a:endParaRPr>
          </a:p>
          <a:p>
            <a:r>
              <a:rPr lang="uk-UA" altLang="uk-UA" sz="2800" b="1" dirty="0" smtClean="0">
                <a:solidFill>
                  <a:schemeClr val="bg1"/>
                </a:solidFill>
              </a:rPr>
              <a:t> Типи уроків</a:t>
            </a:r>
            <a:endParaRPr lang="ru-RU" altLang="uk-UA" sz="2800" b="1" dirty="0">
              <a:solidFill>
                <a:schemeClr val="bg1"/>
              </a:solidFill>
            </a:endParaRPr>
          </a:p>
        </p:txBody>
      </p:sp>
      <p:cxnSp>
        <p:nvCxnSpPr>
          <p:cNvPr id="31756" name="AutoShape 24"/>
          <p:cNvCxnSpPr>
            <a:cxnSpLocks noChangeShapeType="1"/>
            <a:stCxn id="31747" idx="3"/>
            <a:endCxn id="31755" idx="1"/>
          </p:cNvCxnSpPr>
          <p:nvPr/>
        </p:nvCxnSpPr>
        <p:spPr bwMode="auto">
          <a:xfrm>
            <a:off x="2627313" y="1988604"/>
            <a:ext cx="936625" cy="165629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1757" name="AutoShape 25"/>
          <p:cNvCxnSpPr>
            <a:cxnSpLocks noChangeShapeType="1"/>
            <a:stCxn id="31750" idx="3"/>
            <a:endCxn id="31755" idx="1"/>
          </p:cNvCxnSpPr>
          <p:nvPr/>
        </p:nvCxnSpPr>
        <p:spPr bwMode="auto">
          <a:xfrm>
            <a:off x="2700339" y="3465190"/>
            <a:ext cx="863599" cy="17971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1758" name="AutoShape 26"/>
          <p:cNvCxnSpPr>
            <a:cxnSpLocks noChangeShapeType="1"/>
            <a:endCxn id="31748" idx="2"/>
          </p:cNvCxnSpPr>
          <p:nvPr/>
        </p:nvCxnSpPr>
        <p:spPr bwMode="auto">
          <a:xfrm flipV="1">
            <a:off x="4787900" y="2276475"/>
            <a:ext cx="36513" cy="730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1759" name="AutoShape 27"/>
          <p:cNvCxnSpPr>
            <a:cxnSpLocks noChangeShapeType="1"/>
            <a:stCxn id="31748" idx="2"/>
            <a:endCxn id="31755" idx="0"/>
          </p:cNvCxnSpPr>
          <p:nvPr/>
        </p:nvCxnSpPr>
        <p:spPr bwMode="auto">
          <a:xfrm>
            <a:off x="4824413" y="2276475"/>
            <a:ext cx="0" cy="5762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1760" name="AutoShape 28"/>
          <p:cNvCxnSpPr>
            <a:cxnSpLocks noChangeShapeType="1"/>
            <a:stCxn id="31749" idx="1"/>
            <a:endCxn id="31755" idx="0"/>
          </p:cNvCxnSpPr>
          <p:nvPr/>
        </p:nvCxnSpPr>
        <p:spPr bwMode="auto">
          <a:xfrm flipH="1">
            <a:off x="4824413" y="1917700"/>
            <a:ext cx="1619250" cy="9350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1761" name="AutoShape 29"/>
          <p:cNvCxnSpPr>
            <a:cxnSpLocks noChangeShapeType="1"/>
            <a:stCxn id="31755" idx="3"/>
            <a:endCxn id="31752" idx="1"/>
          </p:cNvCxnSpPr>
          <p:nvPr/>
        </p:nvCxnSpPr>
        <p:spPr bwMode="auto">
          <a:xfrm flipV="1">
            <a:off x="6084888" y="3500909"/>
            <a:ext cx="792162" cy="14399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1762" name="AutoShape 30"/>
          <p:cNvCxnSpPr>
            <a:cxnSpLocks noChangeShapeType="1"/>
            <a:stCxn id="31751" idx="0"/>
            <a:endCxn id="31755" idx="1"/>
          </p:cNvCxnSpPr>
          <p:nvPr/>
        </p:nvCxnSpPr>
        <p:spPr bwMode="auto">
          <a:xfrm flipV="1">
            <a:off x="1763713" y="3644901"/>
            <a:ext cx="1800225" cy="115225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1763" name="AutoShape 31"/>
          <p:cNvCxnSpPr>
            <a:cxnSpLocks noChangeShapeType="1"/>
            <a:stCxn id="31755" idx="2"/>
            <a:endCxn id="31753" idx="0"/>
          </p:cNvCxnSpPr>
          <p:nvPr/>
        </p:nvCxnSpPr>
        <p:spPr bwMode="auto">
          <a:xfrm flipH="1">
            <a:off x="4679157" y="4437063"/>
            <a:ext cx="145256" cy="504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31764" name="AutoShape 32"/>
          <p:cNvCxnSpPr>
            <a:cxnSpLocks noChangeShapeType="1"/>
            <a:stCxn id="31755" idx="3"/>
            <a:endCxn id="31754" idx="0"/>
          </p:cNvCxnSpPr>
          <p:nvPr/>
        </p:nvCxnSpPr>
        <p:spPr bwMode="auto">
          <a:xfrm>
            <a:off x="6084888" y="3644901"/>
            <a:ext cx="1655762" cy="115252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2" name="12-конечная звезда 21"/>
          <p:cNvSpPr/>
          <p:nvPr/>
        </p:nvSpPr>
        <p:spPr>
          <a:xfrm>
            <a:off x="7956376" y="5661248"/>
            <a:ext cx="864096" cy="864096"/>
          </a:xfrm>
          <a:prstGeom prst="star12">
            <a:avLst>
              <a:gd name="adj" fmla="val 15561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638" y="-20638"/>
            <a:ext cx="9186863" cy="69008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108096"/>
          <a:ext cx="7704856" cy="6466127"/>
        </p:xfrm>
        <a:graphic>
          <a:graphicData uri="http://schemas.openxmlformats.org/drawingml/2006/table">
            <a:tbl>
              <a:tblPr/>
              <a:tblGrid>
                <a:gridCol w="2818437"/>
                <a:gridCol w="4886419"/>
              </a:tblGrid>
              <a:tr h="350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000" b="0" i="1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Компетентність</a:t>
                      </a:r>
                      <a:r>
                        <a:rPr lang="uk-UA" sz="3000" b="1" i="1" dirty="0" smtClean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uk-UA" sz="3000" b="1" i="1" dirty="0">
                        <a:solidFill>
                          <a:srgbClr val="C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i="1" dirty="0">
                          <a:solidFill>
                            <a:srgbClr val="C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Види робіт на уроках</a:t>
                      </a: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7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Пізнавальна</a:t>
                      </a:r>
                      <a:endParaRPr lang="uk-UA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Презентації, </a:t>
                      </a:r>
                      <a:r>
                        <a:rPr lang="uk-UA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повідомлення, інтерв’ю з письменником, гра </a:t>
                      </a: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«Екскурсійне бюро»</a:t>
                      </a: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5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Комунікативна</a:t>
                      </a:r>
                      <a:endParaRPr lang="uk-UA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Бесіди, </a:t>
                      </a: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дискусії, диспути, уроки – </a:t>
                      </a:r>
                      <a:r>
                        <a:rPr lang="uk-UA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суди, </a:t>
                      </a: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відповіді на проблемні питання.</a:t>
                      </a: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Інформативна</a:t>
                      </a:r>
                      <a:endParaRPr lang="uk-UA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Самостійна робота з книгою, пошук інформації в бібліотеці, робота з каталогом, випуск літературних газет.</a:t>
                      </a: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06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Полікультурна</a:t>
                      </a:r>
                      <a:endParaRPr lang="uk-UA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Гра – </a:t>
                      </a:r>
                      <a:r>
                        <a:rPr lang="uk-UA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мандрівка країнами </a:t>
                      </a: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видатних поетів і письменників, відвідування </a:t>
                      </a:r>
                      <a:r>
                        <a:rPr lang="uk-UA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музеїв.</a:t>
                      </a:r>
                      <a:endParaRPr lang="uk-UA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232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Самоосвіти і </a:t>
                      </a:r>
                      <a:r>
                        <a:rPr lang="uk-UA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саморозвитку</a:t>
                      </a:r>
                      <a:endParaRPr lang="uk-UA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Пошук </a:t>
                      </a: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цікавої   інформації, відповіді на проблемні питання. Самостійні роботи з текстами, критичним матеріалом. Різнорівневі завдання для роботи в групах.</a:t>
                      </a: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744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Соціальна</a:t>
                      </a:r>
                      <a:endParaRPr lang="uk-UA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Різна інтерпретація творів, </a:t>
                      </a:r>
                      <a:r>
                        <a:rPr lang="uk-UA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дебати</a:t>
                      </a: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, дискусії, гра «Дай реальну пораду герою…», «Зміни трагічну долю героя…»</a:t>
                      </a: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733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Times New Roman"/>
                        </a:rPr>
                        <a:t>Продуктивна</a:t>
                      </a:r>
                      <a:endParaRPr lang="uk-UA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Участь у літературних конкурсах, предметному тижні, інсценуваннях уривків з літературних творів, </a:t>
                      </a:r>
                      <a:r>
                        <a:rPr lang="uk-UA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перегляд кіно, уроки </a:t>
                      </a:r>
                      <a:r>
                        <a:rPr lang="uk-UA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додаткового читання. </a:t>
                      </a:r>
                    </a:p>
                  </a:txBody>
                  <a:tcPr marL="23827" marR="23827" marT="23827" marB="2382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638" y="-20638"/>
            <a:ext cx="9186863" cy="6900863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57400"/>
            <a:ext cx="7272808" cy="5211960"/>
          </a:xfr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lvl="0"/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учні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набувають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культури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дискусії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</a:p>
          <a:p>
            <a:pPr lvl="0"/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виробляється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вміння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приймати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спільні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рішення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</a:p>
          <a:p>
            <a:pPr lvl="0"/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покращується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вміння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спілкуватися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доповідати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 </a:t>
            </a:r>
          </a:p>
          <a:p>
            <a:pPr lvl="0"/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якісно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змінюється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рівень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сприйняття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учнями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навчального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матеріалу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–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він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набуває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особистісного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сенсу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замість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“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вивчити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”, “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запам’ятати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 стало “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обдумати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”, “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застосувати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”; </a:t>
            </a:r>
          </a:p>
          <a:p>
            <a:pPr lvl="0"/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якісно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змінюється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рівень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володіння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головними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мисленнєвими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операціями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: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аналізом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синтезом,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узагальненням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  <a:p>
            <a:endParaRPr lang="ru-RU" dirty="0"/>
          </a:p>
        </p:txBody>
      </p:sp>
      <p:sp>
        <p:nvSpPr>
          <p:cNvPr id="6" name="12-конечная звезда 5"/>
          <p:cNvSpPr/>
          <p:nvPr/>
        </p:nvSpPr>
        <p:spPr>
          <a:xfrm>
            <a:off x="7812360" y="5301208"/>
            <a:ext cx="864096" cy="864096"/>
          </a:xfrm>
          <a:prstGeom prst="star12">
            <a:avLst>
              <a:gd name="adj" fmla="val 0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нестандартному уроці</a:t>
            </a:r>
            <a:endParaRPr lang="uk-UA" i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3" y="0"/>
            <a:ext cx="9186863" cy="690086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55576" y="0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uk-UA" b="1" dirty="0" smtClean="0">
              <a:solidFill>
                <a:srgbClr val="99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uk-UA" b="1" i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Результативність навчальних досягнень при використанні</a:t>
            </a:r>
          </a:p>
          <a:p>
            <a:pPr algn="ctr">
              <a:spcBef>
                <a:spcPct val="50000"/>
              </a:spcBef>
            </a:pPr>
            <a:r>
              <a:rPr lang="uk-UA" b="1" i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інноваційних технологій</a:t>
            </a:r>
            <a:endParaRPr lang="uk-UA" i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12777"/>
            <a:ext cx="84969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i="1" dirty="0" smtClean="0"/>
              <a:t>    На початку 2018 - 2019 навчального року з учнями   5 – Б,6 – </a:t>
            </a:r>
            <a:r>
              <a:rPr lang="uk-UA" sz="1400" b="1" i="1" dirty="0" err="1" smtClean="0"/>
              <a:t>Б</a:t>
            </a:r>
            <a:r>
              <a:rPr lang="uk-UA" sz="1400" b="1" i="1" dirty="0" smtClean="0"/>
              <a:t>, 7 – </a:t>
            </a:r>
            <a:r>
              <a:rPr lang="uk-UA" sz="1400" b="1" i="1" dirty="0" err="1" smtClean="0"/>
              <a:t>Б</a:t>
            </a:r>
            <a:r>
              <a:rPr lang="uk-UA" sz="1400" b="1" i="1" dirty="0" smtClean="0"/>
              <a:t>, 10 класів було проведене анкетування. За його результатами обрані для використання в роботі інтерактивні технології. Дані форми </a:t>
            </a:r>
            <a:r>
              <a:rPr lang="uk-UA" sz="1400" b="1" i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навчання</a:t>
            </a:r>
            <a:r>
              <a:rPr lang="uk-UA" sz="1400" b="1" i="1" dirty="0" smtClean="0"/>
              <a:t> використовувалися постійно. Наводжу  кінцевий результат моніторингового дослідження актуальності впровадження інтерактивних технологій у навчальний  процес.</a:t>
            </a:r>
            <a:endParaRPr lang="uk-UA" sz="1400" i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403647" y="2636915"/>
          <a:ext cx="6768754" cy="3599599"/>
        </p:xfrm>
        <a:graphic>
          <a:graphicData uri="http://schemas.openxmlformats.org/drawingml/2006/table">
            <a:tbl>
              <a:tblPr/>
              <a:tblGrid>
                <a:gridCol w="1491021"/>
                <a:gridCol w="1241320"/>
                <a:gridCol w="1428269"/>
                <a:gridCol w="1428269"/>
                <a:gridCol w="1179875"/>
              </a:tblGrid>
              <a:tr h="649693"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Навчальні досягнення учнів із зарубіжної літератури  та української  мови</a:t>
                      </a:r>
                      <a:b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за період 2018 - 2019 н. р.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11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2018 – 2019 н. р.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Початковий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Середній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Достатній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Високий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2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5-б     І с.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2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5-Б    ІІ с.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2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7-Б     І с.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  <a:endParaRPr kumimoji="0" lang="uk-UA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2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7-Б    ІІ с.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</a:t>
                      </a:r>
                      <a:endParaRPr kumimoji="0" lang="uk-UA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2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 кл. І с.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  <a:endParaRPr kumimoji="0" lang="uk-UA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  <a:endParaRPr kumimoji="0" lang="uk-UA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92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 кл. ІІ 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endParaRPr kumimoji="0" lang="uk-UA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  <a:endParaRPr kumimoji="0" lang="uk-UA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863"/>
            <a:ext cx="9144000" cy="690086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47664" y="1"/>
            <a:ext cx="6336704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r>
              <a:rPr lang="ru-RU" sz="3600" b="1" i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Форми</a:t>
            </a:r>
            <a:r>
              <a:rPr lang="ru-RU" sz="36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i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реалізації</a:t>
            </a:r>
            <a:r>
              <a:rPr lang="ru-RU" sz="36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</a:p>
          <a:p>
            <a:r>
              <a:rPr lang="ru-RU" sz="36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ru-RU" sz="3600" b="1" i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позаурочної</a:t>
            </a:r>
            <a:r>
              <a:rPr lang="ru-RU" sz="36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600" b="1" i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роботи</a:t>
            </a:r>
            <a:endParaRPr lang="ru-RU" sz="3600" b="1" i="1" dirty="0" smtClean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dirty="0" smtClean="0"/>
              <a:t>                                                         </a:t>
            </a:r>
          </a:p>
          <a:p>
            <a:pPr algn="r"/>
            <a:r>
              <a:rPr lang="ru-RU" dirty="0" smtClean="0"/>
              <a:t>  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 творимо Людину, як скульптор творить статую з безформного шматка мармуру… Особистість учителя — наріжний камінь виховання.                                                     В.О.Сухомлинський</a:t>
            </a:r>
          </a:p>
          <a:p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Аматорський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театр.                                                                                                                                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Літературна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кав</a:t>
            </a: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</a:rPr>
              <a:t>’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ярня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.                                                                                              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Науково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практичні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конференції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.                                                                               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Літературно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інтелектуальні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вікторини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.                                                                         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Інтерв</a:t>
            </a: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</a:rPr>
              <a:t>’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ю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з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письменником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      </a:t>
            </a:r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</a:rPr>
              <a:t>Предметні тижні.                                                                                                                             Проба пера.                                                                                                                       Реклама літературного твору.                                                                                             </a:t>
            </a:r>
            <a:r>
              <a:rPr lang="uk-UA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Психолого</a:t>
            </a:r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</a:rPr>
              <a:t> - літературний тренінг.                                                                                                                </a:t>
            </a:r>
            <a:r>
              <a:rPr lang="uk-UA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“Літературний</a:t>
            </a:r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вісник”</a:t>
            </a:r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Літературний салон</a:t>
            </a:r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              </a:t>
            </a:r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</a:rPr>
              <a:t>      </a:t>
            </a:r>
            <a:endParaRPr lang="uk-UA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 descr="C:\Users\)\Desktop\Кучер Н.Р. відкритий урок\Надя\DSC_0241.JPG"/>
          <p:cNvPicPr/>
          <p:nvPr/>
        </p:nvPicPr>
        <p:blipFill>
          <a:blip r:embed="rId3" cstate="print"/>
          <a:srcRect t="12360" r="6671"/>
          <a:stretch>
            <a:fillRect/>
          </a:stretch>
        </p:blipFill>
        <p:spPr bwMode="auto">
          <a:xfrm>
            <a:off x="6228184" y="4005064"/>
            <a:ext cx="2915816" cy="2852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12-конечная звезда 7"/>
          <p:cNvSpPr/>
          <p:nvPr/>
        </p:nvSpPr>
        <p:spPr>
          <a:xfrm>
            <a:off x="5220072" y="5445224"/>
            <a:ext cx="864096" cy="864096"/>
          </a:xfrm>
          <a:prstGeom prst="star12">
            <a:avLst>
              <a:gd name="adj" fmla="val 15561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638" y="-20638"/>
            <a:ext cx="9186863" cy="690086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8784976" cy="1200329"/>
          </a:xfrm>
          <a:prstGeom prst="rect">
            <a:avLst/>
          </a:prstGeom>
        </p:spPr>
        <p:style>
          <a:lnRef idx="1">
            <a:schemeClr val="accent2"/>
          </a:lnRef>
          <a:fillRef idx="1001">
            <a:schemeClr val="l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i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uk-UA" sz="2400" i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Освіта й виховання – </a:t>
            </a:r>
            <a:r>
              <a:rPr lang="uk-UA" sz="2400" i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процес </a:t>
            </a:r>
            <a:r>
              <a:rPr lang="uk-UA" sz="2400" i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взаємопов'язаний: неможливо </a:t>
            </a:r>
            <a:r>
              <a:rPr lang="uk-UA" sz="2400" i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виховувати, не передаючи знань, адже тільки знання формують творчу людину. </a:t>
            </a:r>
            <a:endParaRPr lang="ru-RU" sz="2400" i="1" dirty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Рисунок 8" descr="C:\Users\)\Desktop\6-б фото\IMG_20171011_1415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3600399" cy="2976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C:\Users\)\Desktop\фото різне\Camera\IMG_20171019_1319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556792"/>
            <a:ext cx="2016224" cy="3505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Надiя\Desktop\DSC_0002.JPG"/>
          <p:cNvPicPr>
            <a:picLocks noChangeAspect="1" noChangeArrowheads="1"/>
          </p:cNvPicPr>
          <p:nvPr/>
        </p:nvPicPr>
        <p:blipFill>
          <a:blip r:embed="rId5" cstate="print"/>
          <a:srcRect l="31367" t="21808" r="54517" b="49583"/>
          <a:stretch>
            <a:fillRect/>
          </a:stretch>
        </p:blipFill>
        <p:spPr bwMode="auto">
          <a:xfrm>
            <a:off x="3275856" y="1340768"/>
            <a:ext cx="1943101" cy="2735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12-конечная звезда 6"/>
          <p:cNvSpPr/>
          <p:nvPr/>
        </p:nvSpPr>
        <p:spPr>
          <a:xfrm>
            <a:off x="4716016" y="4581128"/>
            <a:ext cx="864096" cy="864096"/>
          </a:xfrm>
          <a:prstGeom prst="star12">
            <a:avLst>
              <a:gd name="adj" fmla="val 15561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8" name="Рисунок 7" descr="C:\Users\)\Desktop\3 телефона\Camera\IMG_20171129_0934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4157" y="1268760"/>
            <a:ext cx="1589843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C:\Users\)\Desktop\3 телефона\Camera\IMG_20171227_16232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542" y="4533089"/>
            <a:ext cx="3643458" cy="2324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)\Desktop\Кучер Н.Р. відкритий урок\Надя\DSC_0224.JPG"/>
          <p:cNvPicPr/>
          <p:nvPr/>
        </p:nvPicPr>
        <p:blipFill>
          <a:blip r:embed="rId8" cstate="print"/>
          <a:srcRect l="15425" t="16190" r="10969" b="7619"/>
          <a:stretch>
            <a:fillRect/>
          </a:stretch>
        </p:blipFill>
        <p:spPr bwMode="auto">
          <a:xfrm rot="21404533">
            <a:off x="755576" y="3861048"/>
            <a:ext cx="4176464" cy="2708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)\Pictures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863" y="0"/>
            <a:ext cx="9186863" cy="6900863"/>
          </a:xfrm>
          <a:prstGeom prst="rect">
            <a:avLst/>
          </a:prstGeom>
          <a:noFill/>
        </p:spPr>
      </p:pic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272808" cy="1215008"/>
          </a:xfrm>
        </p:spPr>
        <p:txBody>
          <a:bodyPr>
            <a:normAutofit fontScale="90000"/>
          </a:bodyPr>
          <a:lstStyle/>
          <a:p>
            <a:r>
              <a:rPr lang="uk-UA" sz="2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Творча  дитина </a:t>
            </a:r>
            <a:r>
              <a:rPr lang="uk-UA" sz="28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—</a:t>
            </a:r>
            <a:r>
              <a:rPr lang="uk-UA" sz="2800" b="1" i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розумна дитина</a:t>
            </a:r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</a:t>
            </a:r>
            <a:b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</a:t>
            </a:r>
            <a:r>
              <a:rPr lang="uk-UA" sz="28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Виховання — це вплив на серця </a:t>
            </a:r>
            <a:br>
              <a:rPr lang="uk-UA" sz="28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28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тих, кого ми виховуємо.  </a:t>
            </a:r>
            <a:br>
              <a:rPr lang="uk-UA" sz="28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28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                 </a:t>
            </a:r>
            <a:r>
              <a:rPr lang="uk-UA" sz="20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Лев Толстой</a:t>
            </a:r>
            <a:endParaRPr lang="ru-RU" sz="2000" b="1" i="1" dirty="0" smtClean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101" name="Содержимое 5" descr="C:\Users\Надiя\Desktop\у 5-Б\DSC_0487.JPG"/>
          <p:cNvPicPr>
            <a:picLocks noGrp="1"/>
          </p:cNvPicPr>
          <p:nvPr>
            <p:ph idx="1"/>
          </p:nvPr>
        </p:nvPicPr>
        <p:blipFill>
          <a:blip r:embed="rId4" cstate="print"/>
          <a:srcRect t="9717" b="22264"/>
          <a:stretch>
            <a:fillRect/>
          </a:stretch>
        </p:blipFill>
        <p:spPr>
          <a:xfrm>
            <a:off x="4139952" y="1628800"/>
            <a:ext cx="4824413" cy="2592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10" descr="C:\Users\Надiя\Desktop\кучер\Анастасія до портфоліо\IMG_20150521_131721.jpg"/>
          <p:cNvPicPr>
            <a:picLocks noChangeAspect="1" noChangeArrowheads="1"/>
          </p:cNvPicPr>
          <p:nvPr/>
        </p:nvPicPr>
        <p:blipFill>
          <a:blip r:embed="rId5" cstate="print"/>
          <a:srcRect t="17508" r="-10156"/>
          <a:stretch>
            <a:fillRect/>
          </a:stretch>
        </p:blipFill>
        <p:spPr bwMode="auto">
          <a:xfrm rot="1548444">
            <a:off x="289718" y="1536900"/>
            <a:ext cx="2669288" cy="1942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C:\Users\Надiя\Desktop\IMG_20150526_130857.jpg"/>
          <p:cNvPicPr>
            <a:picLocks noChangeAspect="1" noChangeArrowheads="1"/>
          </p:cNvPicPr>
          <p:nvPr/>
        </p:nvPicPr>
        <p:blipFill>
          <a:blip r:embed="rId6" cstate="print"/>
          <a:srcRect l="31081" b="13341"/>
          <a:stretch>
            <a:fillRect/>
          </a:stretch>
        </p:blipFill>
        <p:spPr bwMode="auto">
          <a:xfrm>
            <a:off x="5868144" y="4221088"/>
            <a:ext cx="1800200" cy="263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12-конечная звезда 11"/>
          <p:cNvSpPr/>
          <p:nvPr/>
        </p:nvSpPr>
        <p:spPr>
          <a:xfrm>
            <a:off x="7164288" y="1052736"/>
            <a:ext cx="864096" cy="864096"/>
          </a:xfrm>
          <a:prstGeom prst="star12">
            <a:avLst>
              <a:gd name="adj" fmla="val 15561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14" name="Рисунок 7" descr="C:\Users\Надiя\Desktop\у 5-Б\DSC_0515.JPG"/>
          <p:cNvPicPr>
            <a:picLocks noChangeAspect="1" noChangeArrowheads="1"/>
          </p:cNvPicPr>
          <p:nvPr/>
        </p:nvPicPr>
        <p:blipFill>
          <a:blip r:embed="rId7" cstate="print"/>
          <a:srcRect l="20999" t="19475" r="34984" b="24046"/>
          <a:stretch>
            <a:fillRect/>
          </a:stretch>
        </p:blipFill>
        <p:spPr bwMode="auto">
          <a:xfrm>
            <a:off x="2555776" y="1844824"/>
            <a:ext cx="2611437" cy="2595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)\Desktop\6-б фото\IMG_20171019_131621_HDR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7664" y="4293096"/>
            <a:ext cx="3240360" cy="25649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C:\Users\)\Pictures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356" y="1600200"/>
            <a:ext cx="6025288" cy="4525963"/>
          </a:xfrm>
          <a:prstGeom prst="rect">
            <a:avLst/>
          </a:prstGeom>
          <a:noFill/>
        </p:spPr>
      </p:pic>
      <p:pic>
        <p:nvPicPr>
          <p:cNvPr id="4" name="Picture 2" descr="C:\Users\)\Pictures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556792"/>
            <a:ext cx="6025288" cy="4525963"/>
          </a:xfrm>
          <a:prstGeom prst="rect">
            <a:avLst/>
          </a:prstGeom>
          <a:noFill/>
        </p:spPr>
      </p:pic>
      <p:pic>
        <p:nvPicPr>
          <p:cNvPr id="5" name="Picture 2" descr="C:\Users\)\Pictures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064" y="1783357"/>
            <a:ext cx="6025288" cy="4525963"/>
          </a:xfrm>
          <a:prstGeom prst="rect">
            <a:avLst/>
          </a:prstGeom>
          <a:noFill/>
        </p:spPr>
      </p:pic>
      <p:pic>
        <p:nvPicPr>
          <p:cNvPr id="6" name="Picture 2" descr="C:\Users\)\Pictures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772816"/>
            <a:ext cx="6025288" cy="4525963"/>
          </a:xfrm>
          <a:prstGeom prst="rect">
            <a:avLst/>
          </a:prstGeom>
          <a:noFill/>
        </p:spPr>
      </p:pic>
      <p:pic>
        <p:nvPicPr>
          <p:cNvPr id="7" name="Picture 2" descr="C:\Users\)\Pictures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</p:spPr>
      </p:pic>
      <p:pic>
        <p:nvPicPr>
          <p:cNvPr id="8" name="Рисунок 7" descr="C:\Users\)\Desktop\Кучер Н.Р. відкритий урок\DSC_0186.JPG"/>
          <p:cNvPicPr/>
          <p:nvPr/>
        </p:nvPicPr>
        <p:blipFill>
          <a:blip r:embed="rId4" cstate="print"/>
          <a:srcRect l="10179" t="4605"/>
          <a:stretch>
            <a:fillRect/>
          </a:stretch>
        </p:blipFill>
        <p:spPr bwMode="auto">
          <a:xfrm rot="20794590">
            <a:off x="0" y="4077072"/>
            <a:ext cx="3030349" cy="24079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C:\Users\)\Desktop\Кучер Н.Р. відкритий урок\DSC_0203.JPG"/>
          <p:cNvPicPr/>
          <p:nvPr/>
        </p:nvPicPr>
        <p:blipFill>
          <a:blip r:embed="rId5" cstate="print"/>
          <a:srcRect l="24551"/>
          <a:stretch>
            <a:fillRect/>
          </a:stretch>
        </p:blipFill>
        <p:spPr bwMode="auto">
          <a:xfrm>
            <a:off x="3203848" y="1052737"/>
            <a:ext cx="302433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C:\Users\)\Desktop\Кучер Н.Р. відкритий урок\Надя\DSC_0248.JPG"/>
          <p:cNvPicPr/>
          <p:nvPr/>
        </p:nvPicPr>
        <p:blipFill>
          <a:blip r:embed="rId6" cstate="print"/>
          <a:srcRect l="17316" t="6170" r="5489" b="16452"/>
          <a:stretch>
            <a:fillRect/>
          </a:stretch>
        </p:blipFill>
        <p:spPr bwMode="auto">
          <a:xfrm rot="21080248">
            <a:off x="0" y="980728"/>
            <a:ext cx="3168352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187624" y="1"/>
            <a:ext cx="5670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Навчання і творчість — два крила шкільного буття…                                     </a:t>
            </a:r>
            <a:endParaRPr lang="uk-UA" sz="2400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 descr="C:\Users\)\Desktop\Кучер Н.Р. відкритий урок\Надя\DSC_0214.JPG"/>
          <p:cNvPicPr/>
          <p:nvPr/>
        </p:nvPicPr>
        <p:blipFill>
          <a:blip r:embed="rId7" cstate="print"/>
          <a:srcRect l="9010"/>
          <a:stretch>
            <a:fillRect/>
          </a:stretch>
        </p:blipFill>
        <p:spPr bwMode="auto">
          <a:xfrm rot="750149">
            <a:off x="6230702" y="950345"/>
            <a:ext cx="2664296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https://myschool1.ucoz.ua/000SEMINAR/09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02041">
            <a:off x="6300192" y="4005064"/>
            <a:ext cx="2592288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 descr="https://myschool1.ucoz.ua/00Shewchenko/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4149080"/>
            <a:ext cx="2880319" cy="23076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863" cy="6900863"/>
          </a:xfrm>
          <a:prstGeom prst="rect">
            <a:avLst/>
          </a:prstGeom>
          <a:noFill/>
        </p:spPr>
      </p:pic>
      <p:pic>
        <p:nvPicPr>
          <p:cNvPr id="4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638" y="-20638"/>
            <a:ext cx="9186863" cy="6900863"/>
          </a:xfrm>
          <a:prstGeom prst="rect">
            <a:avLst/>
          </a:prstGeom>
          <a:noFill/>
        </p:spPr>
      </p:pic>
      <p:pic>
        <p:nvPicPr>
          <p:cNvPr id="1027" name="Picture 3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638" y="-20638"/>
            <a:ext cx="9186863" cy="6900863"/>
          </a:xfrm>
          <a:prstGeom prst="rect">
            <a:avLst/>
          </a:prstGeom>
          <a:noFill/>
        </p:spPr>
      </p:pic>
      <p:pic>
        <p:nvPicPr>
          <p:cNvPr id="1028" name="Picture 4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529"/>
            <a:ext cx="9186863" cy="690086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491880" y="908720"/>
            <a:ext cx="49685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Кучер Надія Романівна,</a:t>
            </a:r>
          </a:p>
          <a:p>
            <a:r>
              <a:rPr lang="uk-UA" sz="2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вчитель зарубіжної літератури й української мови та літератури, вища категорія, звання </a:t>
            </a:r>
            <a:r>
              <a:rPr lang="uk-UA" sz="2400" b="1" i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“старший</a:t>
            </a:r>
            <a:r>
              <a:rPr lang="uk-UA" sz="2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uk-UA" sz="2400" b="1" i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учитель”</a:t>
            </a:r>
            <a:r>
              <a:rPr lang="uk-UA" sz="2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r>
              <a:rPr lang="uk-UA" sz="2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Борщівська загальноосвітня школа І-ІІІ ступенів №1</a:t>
            </a:r>
          </a:p>
          <a:p>
            <a:r>
              <a:rPr lang="uk-UA" sz="2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м. Борщева</a:t>
            </a:r>
          </a:p>
          <a:p>
            <a:r>
              <a:rPr lang="uk-UA" sz="2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Борщівського району</a:t>
            </a:r>
          </a:p>
          <a:p>
            <a:r>
              <a:rPr lang="uk-UA" sz="24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Тернопільської області</a:t>
            </a:r>
          </a:p>
        </p:txBody>
      </p:sp>
      <p:pic>
        <p:nvPicPr>
          <p:cNvPr id="9" name="Рисунок 8" descr="C:\Users\)\Desktop\День народження\Ювілей Кучер Н.Р\DSC_0723.JPG"/>
          <p:cNvPicPr/>
          <p:nvPr/>
        </p:nvPicPr>
        <p:blipFill>
          <a:blip r:embed="rId3" cstate="print"/>
          <a:srcRect l="23752" t="11015" r="11119"/>
          <a:stretch>
            <a:fillRect/>
          </a:stretch>
        </p:blipFill>
        <p:spPr bwMode="auto">
          <a:xfrm>
            <a:off x="611560" y="836712"/>
            <a:ext cx="2664296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C:\Users\)\Pictures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9356" y="1600200"/>
            <a:ext cx="6025288" cy="4525963"/>
          </a:xfrm>
          <a:prstGeom prst="rect">
            <a:avLst/>
          </a:prstGeom>
          <a:noFill/>
        </p:spPr>
      </p:pic>
      <p:pic>
        <p:nvPicPr>
          <p:cNvPr id="4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56792"/>
            <a:ext cx="6025288" cy="4525963"/>
          </a:xfrm>
          <a:prstGeom prst="rect">
            <a:avLst/>
          </a:prstGeom>
          <a:noFill/>
        </p:spPr>
      </p:pic>
      <p:pic>
        <p:nvPicPr>
          <p:cNvPr id="5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064" y="1783357"/>
            <a:ext cx="6025288" cy="4525963"/>
          </a:xfrm>
          <a:prstGeom prst="rect">
            <a:avLst/>
          </a:prstGeom>
          <a:noFill/>
        </p:spPr>
      </p:pic>
      <p:pic>
        <p:nvPicPr>
          <p:cNvPr id="6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72816"/>
            <a:ext cx="6025288" cy="4525963"/>
          </a:xfrm>
          <a:prstGeom prst="rect">
            <a:avLst/>
          </a:prstGeom>
          <a:noFill/>
        </p:spPr>
      </p:pic>
      <p:pic>
        <p:nvPicPr>
          <p:cNvPr id="7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Надiя\Desktop\DPP_0320.JPG"/>
          <p:cNvPicPr>
            <a:picLocks noChangeAspect="1" noChangeArrowheads="1"/>
          </p:cNvPicPr>
          <p:nvPr/>
        </p:nvPicPr>
        <p:blipFill>
          <a:blip r:embed="rId3" cstate="print"/>
          <a:srcRect l="6621" t="21761" r="69853" b="18372"/>
          <a:stretch>
            <a:fillRect/>
          </a:stretch>
        </p:blipFill>
        <p:spPr bwMode="auto">
          <a:xfrm>
            <a:off x="2699792" y="1700808"/>
            <a:ext cx="1152128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6" descr="C:\Users\Надiя\Desktop\DSC_0443 (2).JPG"/>
          <p:cNvPicPr>
            <a:picLocks/>
          </p:cNvPicPr>
          <p:nvPr/>
        </p:nvPicPr>
        <p:blipFill>
          <a:blip r:embed="rId4" cstate="print"/>
          <a:srcRect l="32686" r="11269"/>
          <a:stretch>
            <a:fillRect/>
          </a:stretch>
        </p:blipFill>
        <p:spPr>
          <a:xfrm>
            <a:off x="323528" y="1556792"/>
            <a:ext cx="2112590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)\Desktop\6-б фото\IMG_20171019_131621_HDR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1712" y="0"/>
            <a:ext cx="259228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)\Desktop\DSC_0258.JPG"/>
          <p:cNvPicPr/>
          <p:nvPr/>
        </p:nvPicPr>
        <p:blipFill>
          <a:blip r:embed="rId6" cstate="print"/>
          <a:srcRect l="9290" t="13642" r="6254" b="5489"/>
          <a:stretch>
            <a:fillRect/>
          </a:stretch>
        </p:blipFill>
        <p:spPr bwMode="auto">
          <a:xfrm rot="588408">
            <a:off x="4118099" y="1702797"/>
            <a:ext cx="3140049" cy="25493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6" descr="C:\Users\Надiя\Desktop\Для Над. Роман. Кучер\Анастасія до портфоліо\DSC08150.JPG"/>
          <p:cNvPicPr>
            <a:picLocks noChangeAspect="1" noChangeArrowheads="1"/>
          </p:cNvPicPr>
          <p:nvPr/>
        </p:nvPicPr>
        <p:blipFill>
          <a:blip r:embed="rId7" cstate="print"/>
          <a:srcRect l="6650" t="35634" r="11937" b="10283"/>
          <a:stretch>
            <a:fillRect/>
          </a:stretch>
        </p:blipFill>
        <p:spPr>
          <a:xfrm>
            <a:off x="4175448" y="4410075"/>
            <a:ext cx="4968552" cy="2447925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835696" y="260648"/>
            <a:ext cx="44175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uk-UA" sz="2400" b="1" i="1" dirty="0" smtClean="0">
                <a:solidFill>
                  <a:schemeClr val="accent1"/>
                </a:solidFill>
              </a:rPr>
              <a:t>        </a:t>
            </a:r>
            <a:r>
              <a:rPr lang="uk-UA" sz="2400" b="1" i="1" dirty="0" smtClean="0">
                <a:solidFill>
                  <a:schemeClr val="accent2"/>
                </a:solidFill>
              </a:rPr>
              <a:t>Моя територія творчості…</a:t>
            </a:r>
            <a:endParaRPr lang="uk-UA" sz="2400" b="1" i="1" dirty="0">
              <a:solidFill>
                <a:schemeClr val="accent2"/>
              </a:solidFill>
            </a:endParaRPr>
          </a:p>
        </p:txBody>
      </p:sp>
      <p:pic>
        <p:nvPicPr>
          <p:cNvPr id="14" name="Рисунок 13" descr="https://myschool1.ucoz.ua/000SEMINAR/09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337415"/>
            <a:ext cx="2627784" cy="2520585"/>
          </a:xfrm>
          <a:prstGeom prst="parallelogram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C:\Users\)\Pictures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9356" y="1600200"/>
            <a:ext cx="6025288" cy="4525963"/>
          </a:xfrm>
          <a:prstGeom prst="rect">
            <a:avLst/>
          </a:prstGeom>
          <a:noFill/>
        </p:spPr>
      </p:pic>
      <p:pic>
        <p:nvPicPr>
          <p:cNvPr id="4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56792"/>
            <a:ext cx="6025288" cy="4525963"/>
          </a:xfrm>
          <a:prstGeom prst="rect">
            <a:avLst/>
          </a:prstGeom>
          <a:noFill/>
        </p:spPr>
      </p:pic>
      <p:pic>
        <p:nvPicPr>
          <p:cNvPr id="5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064" y="1783357"/>
            <a:ext cx="6025288" cy="4525963"/>
          </a:xfrm>
          <a:prstGeom prst="rect">
            <a:avLst/>
          </a:prstGeom>
          <a:noFill/>
        </p:spPr>
      </p:pic>
      <p:pic>
        <p:nvPicPr>
          <p:cNvPr id="6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72816"/>
            <a:ext cx="6025288" cy="4525963"/>
          </a:xfrm>
          <a:prstGeom prst="rect">
            <a:avLst/>
          </a:prstGeom>
          <a:noFill/>
        </p:spPr>
      </p:pic>
      <p:pic>
        <p:nvPicPr>
          <p:cNvPr id="7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https://myschool1.ucoz.ua/000SEMINAR/0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789040"/>
            <a:ext cx="3312368" cy="28730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5" descr="C:\Users\Надiя\Desktop\DSC_0153.JPG"/>
          <p:cNvPicPr>
            <a:picLocks noChangeAspect="1" noChangeArrowheads="1"/>
          </p:cNvPicPr>
          <p:nvPr/>
        </p:nvPicPr>
        <p:blipFill>
          <a:blip r:embed="rId4" cstate="print"/>
          <a:srcRect l="20497" t="30206" r="21735" b="45258"/>
          <a:stretch>
            <a:fillRect/>
          </a:stretch>
        </p:blipFill>
        <p:spPr bwMode="auto">
          <a:xfrm>
            <a:off x="395536" y="4077072"/>
            <a:ext cx="2304256" cy="20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043608" y="-161438"/>
            <a:ext cx="810039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Театр – джерело духовної наснаги…</a:t>
            </a:r>
            <a:endParaRPr kumimoji="0" lang="uk-UA" sz="2800" b="1" i="1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83768" y="3244334"/>
            <a:ext cx="4116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b="1" i="1" dirty="0" smtClean="0"/>
              <a:t>Театр для нас – </a:t>
            </a:r>
            <a:r>
              <a:rPr lang="ru-RU" b="1" i="1" dirty="0" err="1" smtClean="0"/>
              <a:t>це</a:t>
            </a:r>
            <a:r>
              <a:rPr lang="ru-RU" b="1" i="1" dirty="0" smtClean="0"/>
              <a:t> </a:t>
            </a:r>
            <a:r>
              <a:rPr lang="ru-RU" b="1" i="1" dirty="0" err="1" smtClean="0"/>
              <a:t>наче</a:t>
            </a:r>
            <a:r>
              <a:rPr lang="ru-RU" b="1" i="1" dirty="0" smtClean="0"/>
              <a:t> </a:t>
            </a:r>
            <a:r>
              <a:rPr lang="ru-RU" b="1" i="1" dirty="0" err="1" smtClean="0"/>
              <a:t>казка</a:t>
            </a:r>
            <a:r>
              <a:rPr lang="ru-RU" b="1" i="1" dirty="0" smtClean="0"/>
              <a:t>…</a:t>
            </a:r>
            <a:endParaRPr lang="uk-UA" i="1" dirty="0"/>
          </a:p>
        </p:txBody>
      </p:sp>
      <p:pic>
        <p:nvPicPr>
          <p:cNvPr id="12" name="Рисунок 11" descr="https://myschool1.ucoz.ua/000SEMINAR/09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29329">
            <a:off x="5883361" y="1118455"/>
            <a:ext cx="2771800" cy="24742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 descr="https://myschool1.ucoz.ua/000SEMINAR/09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58914">
            <a:off x="288177" y="1108353"/>
            <a:ext cx="2627494" cy="2333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 descr="https://myschool1.ucoz.ua/000SEMINAR/009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908720"/>
            <a:ext cx="2379906" cy="2194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 descr="https://myschool1.ucoz.ua/000SEMINAR/009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179675">
            <a:off x="6358625" y="4386508"/>
            <a:ext cx="2510919" cy="2066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C:\Users\)\Pictures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9356" y="1600200"/>
            <a:ext cx="6025288" cy="4525963"/>
          </a:xfrm>
          <a:prstGeom prst="rect">
            <a:avLst/>
          </a:prstGeom>
          <a:noFill/>
        </p:spPr>
      </p:pic>
      <p:pic>
        <p:nvPicPr>
          <p:cNvPr id="4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56792"/>
            <a:ext cx="6025288" cy="4525963"/>
          </a:xfrm>
          <a:prstGeom prst="rect">
            <a:avLst/>
          </a:prstGeom>
          <a:noFill/>
        </p:spPr>
      </p:pic>
      <p:pic>
        <p:nvPicPr>
          <p:cNvPr id="5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064" y="1783357"/>
            <a:ext cx="6025288" cy="4525963"/>
          </a:xfrm>
          <a:prstGeom prst="rect">
            <a:avLst/>
          </a:prstGeom>
          <a:noFill/>
        </p:spPr>
      </p:pic>
      <p:pic>
        <p:nvPicPr>
          <p:cNvPr id="6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72816"/>
            <a:ext cx="6025288" cy="4525963"/>
          </a:xfrm>
          <a:prstGeom prst="rect">
            <a:avLst/>
          </a:prstGeom>
          <a:noFill/>
        </p:spPr>
      </p:pic>
      <p:pic>
        <p:nvPicPr>
          <p:cNvPr id="7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6205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63688" y="188640"/>
            <a:ext cx="5094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strike="sngStrik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uk-UA" sz="2400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Підвищую педагогічну майстерність</a:t>
            </a:r>
            <a:endParaRPr lang="uk-UA" sz="2400" b="1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E:\творча група Борщів\семінар 29.11.17\IMG_20171129_105037.jpg"/>
          <p:cNvPicPr>
            <a:picLocks noChangeAspect="1" noChangeArrowheads="1"/>
          </p:cNvPicPr>
          <p:nvPr/>
        </p:nvPicPr>
        <p:blipFill>
          <a:blip r:embed="rId3" cstate="print"/>
          <a:srcRect l="15294" t="21818" r="28234" b="13419"/>
          <a:stretch>
            <a:fillRect/>
          </a:stretch>
        </p:blipFill>
        <p:spPr bwMode="auto">
          <a:xfrm>
            <a:off x="6372200" y="4941168"/>
            <a:ext cx="2592288" cy="2272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)\Desktop\робочий стіл\3 телефона\Новая папка\IMG-9ae52ecfef9ba2e7c5b56ff30ac3d0aa-V.jpg"/>
          <p:cNvPicPr/>
          <p:nvPr/>
        </p:nvPicPr>
        <p:blipFill>
          <a:blip r:embed="rId4" cstate="print"/>
          <a:srcRect l="15133" t="13456" r="17919" b="14731"/>
          <a:stretch>
            <a:fillRect/>
          </a:stretch>
        </p:blipFill>
        <p:spPr bwMode="auto">
          <a:xfrm>
            <a:off x="6479704" y="188640"/>
            <a:ext cx="2412776" cy="2115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https://myschool1.ucoz.ua/000SEMINAR/0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797152"/>
            <a:ext cx="259228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C:\Users\)\Desktop\Новая папка (2)\1557404928903.jpg"/>
          <p:cNvPicPr>
            <a:picLocks noChangeAspect="1" noChangeArrowheads="1"/>
          </p:cNvPicPr>
          <p:nvPr/>
        </p:nvPicPr>
        <p:blipFill>
          <a:blip r:embed="rId6" cstate="print"/>
          <a:srcRect l="7009" t="10689" r="17644"/>
          <a:stretch>
            <a:fillRect/>
          </a:stretch>
        </p:blipFill>
        <p:spPr bwMode="auto">
          <a:xfrm>
            <a:off x="6156176" y="2636912"/>
            <a:ext cx="2745398" cy="1910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)\Desktop\Новая папка (2)\IMG-11171ac53a42ec36b2dbc49e2476fa4f-V.jpg"/>
          <p:cNvPicPr>
            <a:picLocks noChangeAspect="1" noChangeArrowheads="1"/>
          </p:cNvPicPr>
          <p:nvPr/>
        </p:nvPicPr>
        <p:blipFill>
          <a:blip r:embed="rId7" cstate="print"/>
          <a:srcRect l="9589" t="5628" r="5479" b="6195"/>
          <a:stretch>
            <a:fillRect/>
          </a:stretch>
        </p:blipFill>
        <p:spPr bwMode="auto">
          <a:xfrm>
            <a:off x="-12700" y="1112044"/>
            <a:ext cx="2640484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C:\Users\)\Desktop\Новая папка (2)\IMG-838f5256507813eddb9798bd139f61b7-V.jpg"/>
          <p:cNvPicPr/>
          <p:nvPr/>
        </p:nvPicPr>
        <p:blipFill>
          <a:blip r:embed="rId8" cstate="print"/>
          <a:srcRect l="10867" t="4964" r="24169"/>
          <a:stretch>
            <a:fillRect/>
          </a:stretch>
        </p:blipFill>
        <p:spPr bwMode="auto">
          <a:xfrm>
            <a:off x="0" y="4077072"/>
            <a:ext cx="2592288" cy="2495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2699792" y="1052736"/>
            <a:ext cx="37444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У</a:t>
            </a:r>
            <a:r>
              <a:rPr lang="uk-UA" b="1" dirty="0" err="1" smtClean="0"/>
              <a:t>читель</a:t>
            </a:r>
            <a:r>
              <a:rPr lang="uk-UA" b="1" dirty="0" smtClean="0"/>
              <a:t> — це </a:t>
            </a:r>
            <a:r>
              <a:rPr lang="uk-UA" b="1" u="sng" spc="600" dirty="0" smtClean="0">
                <a:solidFill>
                  <a:srgbClr val="FF0000"/>
                </a:solidFill>
              </a:rPr>
              <a:t>Майстер</a:t>
            </a:r>
            <a:r>
              <a:rPr lang="uk-UA" b="1" dirty="0" smtClean="0"/>
              <a:t>… Майстер слова, Майстер звуку. Майстер думки, Майстер емоцій і настроїв. Майстер творення </a:t>
            </a:r>
            <a:r>
              <a:rPr lang="uk-UA" b="1" u="sng" spc="600" dirty="0" smtClean="0">
                <a:solidFill>
                  <a:srgbClr val="FF0000"/>
                </a:solidFill>
              </a:rPr>
              <a:t>Людини…</a:t>
            </a:r>
            <a:endParaRPr lang="uk-UA" dirty="0"/>
          </a:p>
        </p:txBody>
      </p:sp>
      <p:pic>
        <p:nvPicPr>
          <p:cNvPr id="19" name="Рисунок 18" descr="https://myschool1.ucoz.ua/000SEMINAR/00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1800" y="2564904"/>
            <a:ext cx="2808312" cy="2057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Скругленный прямоугольник 19"/>
          <p:cNvSpPr/>
          <p:nvPr/>
        </p:nvSpPr>
        <p:spPr>
          <a:xfrm>
            <a:off x="7596336" y="548680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/>
          <p:cNvSpPr/>
          <p:nvPr/>
        </p:nvSpPr>
        <p:spPr>
          <a:xfrm>
            <a:off x="-1404664" y="2060848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>
              <a:ln>
                <a:solidFill>
                  <a:sysClr val="windowText" lastClr="000000"/>
                </a:solidFill>
              </a:ln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3" y="-42863"/>
            <a:ext cx="9186863" cy="690086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1484784"/>
            <a:ext cx="48600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Живе музикант у акордах,</a:t>
            </a:r>
            <a:b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Які на концерті зіграв,</a:t>
            </a:r>
            <a:b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Спортсмен видатний -  у рекордах,</a:t>
            </a:r>
            <a:b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Хірург – у тих, кого врятував.</a:t>
            </a:r>
            <a:b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Художник живе у картинах,</a:t>
            </a:r>
            <a:b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Живе астроном у зірках...</a:t>
            </a:r>
            <a:b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А вчитель, він, мабуть, </a:t>
            </a:r>
          </a:p>
          <a:p>
            <a:pPr algn="ctr"/>
            <a: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єдиний –    </a:t>
            </a:r>
          </a:p>
          <a:p>
            <a:pPr algn="ctr"/>
            <a: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у наших серцях </a:t>
            </a:r>
          </a:p>
          <a:p>
            <a:pPr algn="ctr"/>
            <a: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і думках…</a:t>
            </a:r>
            <a:br>
              <a:rPr lang="uk-UA" sz="2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uk-UA" sz="2000" i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12-конечная звезда 4"/>
          <p:cNvSpPr/>
          <p:nvPr/>
        </p:nvSpPr>
        <p:spPr>
          <a:xfrm>
            <a:off x="3131840" y="5085184"/>
            <a:ext cx="864096" cy="864096"/>
          </a:xfrm>
          <a:prstGeom prst="star12">
            <a:avLst>
              <a:gd name="adj" fmla="val 15561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8" name="12-конечная звезда 7"/>
          <p:cNvSpPr/>
          <p:nvPr/>
        </p:nvSpPr>
        <p:spPr>
          <a:xfrm>
            <a:off x="866748" y="366690"/>
            <a:ext cx="864096" cy="864096"/>
          </a:xfrm>
          <a:prstGeom prst="star12">
            <a:avLst>
              <a:gd name="adj" fmla="val 0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9" name="12-конечная звезда 8"/>
          <p:cNvSpPr/>
          <p:nvPr/>
        </p:nvSpPr>
        <p:spPr>
          <a:xfrm>
            <a:off x="714348" y="214290"/>
            <a:ext cx="864096" cy="864096"/>
          </a:xfrm>
          <a:prstGeom prst="star12">
            <a:avLst>
              <a:gd name="adj" fmla="val 0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12" name="Рисунок 11" descr="C:\Users\)\Desktop\6-б фото\DSC_12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2578" y="0"/>
            <a:ext cx="3641422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C:\Users\Шевчук\Desktop\P2060052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368356" y="2564904"/>
            <a:ext cx="2775644" cy="2713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467544" y="280472"/>
            <a:ext cx="71287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Учителю! </a:t>
            </a:r>
          </a:p>
          <a:p>
            <a:r>
              <a:rPr lang="uk-UA" sz="32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Оркестр твій звучить!!! </a:t>
            </a:r>
            <a:endParaRPr lang="uk-UA" sz="3200" b="1" i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12-конечная звезда 10"/>
          <p:cNvSpPr/>
          <p:nvPr/>
        </p:nvSpPr>
        <p:spPr>
          <a:xfrm>
            <a:off x="5652120" y="3356992"/>
            <a:ext cx="864096" cy="864096"/>
          </a:xfrm>
          <a:prstGeom prst="star12">
            <a:avLst>
              <a:gd name="adj" fmla="val 15561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3" name="12-конечная звезда 12"/>
          <p:cNvSpPr/>
          <p:nvPr/>
        </p:nvSpPr>
        <p:spPr>
          <a:xfrm>
            <a:off x="8316416" y="5589240"/>
            <a:ext cx="360040" cy="648072"/>
          </a:xfrm>
          <a:prstGeom prst="star12">
            <a:avLst>
              <a:gd name="adj" fmla="val 50000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7" name="12-конечная звезда 16"/>
          <p:cNvSpPr/>
          <p:nvPr/>
        </p:nvSpPr>
        <p:spPr>
          <a:xfrm>
            <a:off x="0" y="3140968"/>
            <a:ext cx="864096" cy="864096"/>
          </a:xfrm>
          <a:prstGeom prst="star12">
            <a:avLst>
              <a:gd name="adj" fmla="val 15561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9" name="12-конечная звезда 18"/>
          <p:cNvSpPr/>
          <p:nvPr/>
        </p:nvSpPr>
        <p:spPr>
          <a:xfrm>
            <a:off x="4932040" y="0"/>
            <a:ext cx="864096" cy="864096"/>
          </a:xfrm>
          <a:prstGeom prst="star12">
            <a:avLst>
              <a:gd name="adj" fmla="val 15561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20" name="Рисунок 19" descr="C:\Users\Надiя\Desktop\IMG_0611.JPG"/>
          <p:cNvPicPr/>
          <p:nvPr/>
        </p:nvPicPr>
        <p:blipFill>
          <a:blip r:embed="rId5" cstate="print"/>
          <a:srcRect l="26625" t="6546" r="26213" b="4740"/>
          <a:stretch>
            <a:fillRect/>
          </a:stretch>
        </p:blipFill>
        <p:spPr bwMode="auto">
          <a:xfrm>
            <a:off x="4427984" y="2996952"/>
            <a:ext cx="2016224" cy="3645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3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4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53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)\Pictures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uk-UA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Отже,</a:t>
            </a:r>
            <a:endParaRPr lang="uk-UA" i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691680" y="1027619"/>
            <a:ext cx="626469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інноваційні процеси визначають динаміку прогресивного розвитку освіти і виховання;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результати навчання учнів дозволяють оцінити педагогічну ефективність інтерактивного навчання.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І найістотніший висновок 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- учні більше цінять учителів, які застосовують інновації; на таких уроках вони більш активні; </a:t>
            </a:r>
            <a:r>
              <a:rPr lang="uk-UA" sz="2400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креативн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ість учителя збуджує в них бажання випробовувати й власні сили у творчій діяльності.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 descr="C:\Users\)\Pictures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9356" y="1600200"/>
            <a:ext cx="6025288" cy="4525963"/>
          </a:xfrm>
          <a:prstGeom prst="rect">
            <a:avLst/>
          </a:prstGeom>
          <a:noFill/>
        </p:spPr>
      </p:pic>
      <p:pic>
        <p:nvPicPr>
          <p:cNvPr id="4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56792"/>
            <a:ext cx="6025288" cy="4525963"/>
          </a:xfrm>
          <a:prstGeom prst="rect">
            <a:avLst/>
          </a:prstGeom>
          <a:noFill/>
        </p:spPr>
      </p:pic>
      <p:pic>
        <p:nvPicPr>
          <p:cNvPr id="5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064" y="1783357"/>
            <a:ext cx="6025288" cy="4525963"/>
          </a:xfrm>
          <a:prstGeom prst="rect">
            <a:avLst/>
          </a:prstGeom>
          <a:noFill/>
        </p:spPr>
      </p:pic>
      <p:pic>
        <p:nvPicPr>
          <p:cNvPr id="6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72816"/>
            <a:ext cx="6025288" cy="4525963"/>
          </a:xfrm>
          <a:prstGeom prst="rect">
            <a:avLst/>
          </a:prstGeom>
          <a:noFill/>
        </p:spPr>
      </p:pic>
      <p:pic>
        <p:nvPicPr>
          <p:cNvPr id="7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171400"/>
            <a:ext cx="9468544" cy="7029400"/>
          </a:xfrm>
          <a:prstGeom prst="rect">
            <a:avLst/>
          </a:prstGeom>
          <a:noFill/>
        </p:spPr>
      </p:pic>
      <p:pic>
        <p:nvPicPr>
          <p:cNvPr id="8" name="Picture 4" descr="Картинки по запросу словесніст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124744"/>
            <a:ext cx="5256584" cy="3672408"/>
          </a:xfrm>
          <a:prstGeom prst="round1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195736" y="332656"/>
            <a:ext cx="468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uk-UA" sz="2800" b="1" i="1" dirty="0" smtClean="0">
                <a:solidFill>
                  <a:schemeClr val="accent2"/>
                </a:solidFill>
              </a:rPr>
              <a:t>Усім творчих злетів !!!</a:t>
            </a:r>
            <a:endParaRPr lang="uk-UA" sz="2800" b="1" i="1" dirty="0">
              <a:solidFill>
                <a:schemeClr val="accent2"/>
              </a:solidFill>
            </a:endParaRPr>
          </a:p>
        </p:txBody>
      </p:sp>
      <p:pic>
        <p:nvPicPr>
          <p:cNvPr id="10" name="Picture 18" descr="C:\Documents and Settings\Admin\Рабочий стол\для стать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3501008"/>
            <a:ext cx="1440160" cy="1161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1" name="Picture 2" descr="Символ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5085184"/>
            <a:ext cx="3096344" cy="1584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638" y="-20638"/>
            <a:ext cx="9186863" cy="69008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100392" cy="1417638"/>
          </a:xfrm>
        </p:spPr>
        <p:txBody>
          <a:bodyPr/>
          <a:lstStyle/>
          <a:p>
            <a:pPr algn="l"/>
            <a:r>
              <a:rPr lang="uk-UA" dirty="0" smtClean="0"/>
              <a:t>       </a:t>
            </a:r>
            <a:r>
              <a:rPr lang="uk-UA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Моє педагогічне кредо</a:t>
            </a:r>
            <a:endParaRPr lang="uk-UA" i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556792"/>
            <a:ext cx="7056784" cy="456937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30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3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 іще не провела свій кращий урок...  </a:t>
            </a:r>
          </a:p>
          <a:p>
            <a:pPr>
              <a:buNone/>
            </a:pPr>
            <a:r>
              <a:rPr lang="uk-UA" sz="3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  <a:endParaRPr lang="uk-UA" sz="3000" i="1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3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Учити літати… Учити мріяти...</a:t>
            </a:r>
            <a:br>
              <a:rPr lang="uk-UA" sz="3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3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Учити творити...</a:t>
            </a:r>
            <a:br>
              <a:rPr lang="uk-UA" sz="3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3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Це призначення педагога…</a:t>
            </a:r>
            <a:r>
              <a:rPr lang="uk-UA" altLang="uk-UA" sz="3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uk-UA" altLang="uk-UA" sz="3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uk-UA" altLang="uk-UA" sz="3000" i="1" dirty="0" smtClean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uk-UA" altLang="uk-UA" sz="3000" i="1" dirty="0" smtClean="0">
                <a:solidFill>
                  <a:schemeClr val="accent6">
                    <a:lumMod val="50000"/>
                  </a:schemeClr>
                </a:solidFill>
              </a:rPr>
              <a:t>           </a:t>
            </a:r>
            <a:r>
              <a:rPr lang="uk-UA" altLang="uk-UA" sz="3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Учитель як фахівець </a:t>
            </a:r>
          </a:p>
          <a:p>
            <a:pPr>
              <a:buNone/>
            </a:pPr>
            <a:r>
              <a:rPr lang="uk-UA" altLang="uk-UA" sz="30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живе доти,поки вчиться…</a:t>
            </a:r>
            <a:r>
              <a:rPr lang="uk-UA" sz="3000" dirty="0" smtClean="0"/>
              <a:t/>
            </a:r>
            <a:br>
              <a:rPr lang="uk-UA" sz="3000" dirty="0" smtClean="0"/>
            </a:br>
            <a:endParaRPr lang="uk-UA" sz="3000" dirty="0"/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638" y="-20638"/>
            <a:ext cx="9186863" cy="6900863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4608512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Інтерактивні технології навчання і виховання </a:t>
            </a:r>
            <a:br>
              <a:rPr lang="uk-UA" sz="3600" b="1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3600" b="1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як засіб розвитку  </a:t>
            </a:r>
            <a:r>
              <a:rPr lang="ru-RU" sz="3600" b="1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креативн</a:t>
            </a:r>
            <a:r>
              <a:rPr lang="uk-UA" sz="3600" b="1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ого</a:t>
            </a:r>
            <a:r>
              <a:rPr lang="uk-UA" sz="3600" b="1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мислення учня</a:t>
            </a:r>
            <a:endParaRPr lang="uk-UA" sz="3600" b="1" i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886200"/>
            <a:ext cx="7429552" cy="2400320"/>
          </a:xfrm>
        </p:spPr>
        <p:txBody>
          <a:bodyPr>
            <a:normAutofit/>
          </a:bodyPr>
          <a:lstStyle/>
          <a:p>
            <a:endParaRPr lang="ru-RU" sz="2800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99792" y="332656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...У наших учительських руках — найбільша з цінностей світу — Людина... </a:t>
            </a:r>
            <a:endParaRPr lang="uk-UA" sz="2000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4" descr="C:\Documents and Settings\Admin\Мои документы\Мои рисунки\Рисунок19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27663"/>
            <a:ext cx="1890712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2-конечная звезда 7"/>
          <p:cNvSpPr/>
          <p:nvPr/>
        </p:nvSpPr>
        <p:spPr>
          <a:xfrm>
            <a:off x="7884368" y="908720"/>
            <a:ext cx="864096" cy="864096"/>
          </a:xfrm>
          <a:prstGeom prst="star12">
            <a:avLst>
              <a:gd name="adj" fmla="val 15561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4" cstate="print"/>
          <a:srcRect t="13348"/>
          <a:stretch>
            <a:fillRect/>
          </a:stretch>
        </p:blipFill>
        <p:spPr bwMode="auto">
          <a:xfrm>
            <a:off x="5436096" y="4149080"/>
            <a:ext cx="3707904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)\Pictures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-42863"/>
            <a:ext cx="9540552" cy="69008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180528" y="285728"/>
            <a:ext cx="903880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>
              <a:defRPr/>
            </a:pPr>
            <a:r>
              <a:rPr lang="uk-UA" sz="3600" b="1" i="1" cap="all" dirty="0" smtClean="0">
                <a:ln w="900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Актуальність   проблеми</a:t>
            </a:r>
            <a:r>
              <a:rPr lang="uk-UA" sz="3600" b="1" i="1" cap="all" dirty="0">
                <a:ln w="900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endParaRPr lang="ru-RU" sz="3600" b="1" i="1" cap="all" dirty="0">
              <a:ln w="9000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  <a:reflection blurRad="12700" stA="28000" endPos="45000" dist="1000" dir="5400000" sy="-100000" algn="bl" rotWithShape="0"/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12-конечная звезда 5"/>
          <p:cNvSpPr/>
          <p:nvPr/>
        </p:nvSpPr>
        <p:spPr>
          <a:xfrm>
            <a:off x="7812360" y="5301208"/>
            <a:ext cx="864096" cy="864096"/>
          </a:xfrm>
          <a:prstGeom prst="star12">
            <a:avLst>
              <a:gd name="adj" fmla="val 15561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1124745"/>
            <a:ext cx="756084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забезпечує умови для розвитку творчої особистості;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сприяє виконанню завдань Національної доктрини розвитку освіти;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сприяє позитивній мотивації учнів до пізнавальної діяльності, потребі в самопізнанні, самореалізації та самовдосконаленні;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дозволяє  гарантувати досягнення певного стандарту освіти;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забезпечує </a:t>
            </a:r>
            <a:r>
              <a:rPr lang="uk-UA" sz="24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особистісно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орієнтовану модель навчання;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робить можливим оригінальний підхід до побудови структури сучасного уроку словесності.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uk-UA" sz="2400" i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42863"/>
            <a:ext cx="9186863" cy="690086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9552" y="260648"/>
            <a:ext cx="705678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</a:t>
            </a:r>
            <a:r>
              <a:rPr lang="uk-UA" sz="32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Мета досвіду:</a:t>
            </a:r>
            <a:endParaRPr lang="uk-UA" sz="3200" i="1" dirty="0" smtClean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створення</a:t>
            </a:r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оптимальних умов для розвитку творчих здібностей дитини на уроках словесності;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створення атмосфери співробітництва, взаємодії вчителя та учня;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розвиток соціальної та громадянської компетентності дитини.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3356992"/>
            <a:ext cx="633670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uk-UA" sz="32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Ідея досвіду:  </a:t>
            </a:r>
            <a:r>
              <a:rPr lang="uk-UA" sz="3200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uk-UA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uk-UA" sz="24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вироблення певної сукупності технологій навчання словесності, що сприяють  розвитку творчих здібностей, інтересів, умінь і навичок та інших інтелектуальних чинників у сучасних школярів.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863"/>
            <a:ext cx="9186863" cy="69008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417638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l"/>
            <a:r>
              <a:rPr lang="uk-UA" sz="3600" b="1" i="1" dirty="0" smtClean="0">
                <a:ln/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Інтерактивне навчання </a:t>
            </a:r>
            <a:r>
              <a:rPr lang="uk-UA" sz="3600" b="1" i="1" dirty="0" err="1" smtClean="0">
                <a:ln/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uk-UA" sz="3100" i="1" dirty="0" err="1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це</a:t>
            </a:r>
            <a:r>
              <a:rPr lang="uk-UA" sz="3100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3100" i="1" dirty="0" smtClean="0">
                <a:solidFill>
                  <a:srgbClr val="C00000"/>
                </a:solidFill>
              </a:rPr>
              <a:t>                 </a:t>
            </a:r>
            <a:r>
              <a:rPr lang="ru-RU" sz="3100" i="1" dirty="0" err="1" smtClean="0">
                <a:solidFill>
                  <a:srgbClr val="C00000"/>
                </a:solidFill>
              </a:rPr>
              <a:t>діалогове</a:t>
            </a:r>
            <a:r>
              <a:rPr lang="ru-RU" sz="3100" i="1" dirty="0" smtClean="0">
                <a:solidFill>
                  <a:srgbClr val="C00000"/>
                </a:solidFill>
              </a:rPr>
              <a:t> </a:t>
            </a:r>
            <a:r>
              <a:rPr lang="ru-RU" sz="3100" i="1" dirty="0" err="1" smtClean="0">
                <a:solidFill>
                  <a:srgbClr val="C00000"/>
                </a:solidFill>
              </a:rPr>
              <a:t>навчання</a:t>
            </a:r>
            <a:r>
              <a:rPr lang="ru-RU" sz="3100" i="1" dirty="0" smtClean="0">
                <a:solidFill>
                  <a:srgbClr val="C00000"/>
                </a:solidFill>
              </a:rPr>
              <a:t>, </a:t>
            </a:r>
            <a:r>
              <a:rPr lang="ru-RU" sz="3100" i="1" dirty="0" err="1" smtClean="0">
                <a:solidFill>
                  <a:srgbClr val="C00000"/>
                </a:solidFill>
              </a:rPr>
              <a:t>під</a:t>
            </a:r>
            <a:r>
              <a:rPr lang="ru-RU" sz="3100" i="1" dirty="0" smtClean="0">
                <a:solidFill>
                  <a:srgbClr val="C00000"/>
                </a:solidFill>
              </a:rPr>
              <a:t> час </a:t>
            </a:r>
            <a:r>
              <a:rPr lang="ru-RU" sz="3100" i="1" dirty="0" err="1" smtClean="0">
                <a:solidFill>
                  <a:srgbClr val="C00000"/>
                </a:solidFill>
              </a:rPr>
              <a:t>якого</a:t>
            </a:r>
            <a:r>
              <a:rPr lang="ru-RU" sz="3100" i="1" dirty="0" smtClean="0">
                <a:solidFill>
                  <a:srgbClr val="C00000"/>
                </a:solidFill>
              </a:rPr>
              <a:t> </a:t>
            </a:r>
            <a:br>
              <a:rPr lang="ru-RU" sz="3100" i="1" dirty="0" smtClean="0">
                <a:solidFill>
                  <a:srgbClr val="C00000"/>
                </a:solidFill>
              </a:rPr>
            </a:br>
            <a:r>
              <a:rPr lang="ru-RU" sz="3100" i="1" dirty="0" err="1" smtClean="0">
                <a:solidFill>
                  <a:srgbClr val="C00000"/>
                </a:solidFill>
              </a:rPr>
              <a:t>здійснюється</a:t>
            </a:r>
            <a:r>
              <a:rPr lang="ru-RU" sz="3100" i="1" dirty="0" smtClean="0">
                <a:solidFill>
                  <a:srgbClr val="C00000"/>
                </a:solidFill>
              </a:rPr>
              <a:t> </a:t>
            </a:r>
            <a:r>
              <a:rPr lang="ru-RU" sz="3100" i="1" dirty="0" err="1" smtClean="0">
                <a:solidFill>
                  <a:srgbClr val="C00000"/>
                </a:solidFill>
              </a:rPr>
              <a:t>взаємодія</a:t>
            </a:r>
            <a:r>
              <a:rPr lang="ru-RU" sz="3100" i="1" dirty="0" smtClean="0">
                <a:solidFill>
                  <a:srgbClr val="C00000"/>
                </a:solidFill>
              </a:rPr>
              <a:t> </a:t>
            </a:r>
            <a:r>
              <a:rPr lang="ru-RU" sz="3100" i="1" dirty="0" err="1" smtClean="0">
                <a:solidFill>
                  <a:srgbClr val="C00000"/>
                </a:solidFill>
              </a:rPr>
              <a:t>вчителя</a:t>
            </a:r>
            <a:r>
              <a:rPr lang="ru-RU" sz="3100" i="1" dirty="0" smtClean="0">
                <a:solidFill>
                  <a:srgbClr val="C00000"/>
                </a:solidFill>
              </a:rPr>
              <a:t> та </a:t>
            </a:r>
            <a:r>
              <a:rPr lang="ru-RU" sz="3100" i="1" dirty="0" err="1" smtClean="0">
                <a:solidFill>
                  <a:srgbClr val="C00000"/>
                </a:solidFill>
              </a:rPr>
              <a:t>учня</a:t>
            </a:r>
            <a:r>
              <a:rPr lang="ru-RU" sz="3100" i="1" dirty="0" smtClean="0">
                <a:solidFill>
                  <a:srgbClr val="C00000"/>
                </a:solidFill>
              </a:rPr>
              <a:t>.</a:t>
            </a:r>
            <a:endParaRPr lang="uk-UA" sz="3100" i="1" dirty="0" smtClean="0">
              <a:solidFill>
                <a:schemeClr val="accent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628800"/>
            <a:ext cx="7992888" cy="4995505"/>
          </a:xfrm>
        </p:spPr>
        <p:txBody>
          <a:bodyPr/>
          <a:lstStyle/>
          <a:p>
            <a:pPr algn="ctr">
              <a:buNone/>
            </a:pPr>
            <a:endParaRPr lang="uk-UA" i="1" dirty="0" smtClean="0"/>
          </a:p>
          <a:p>
            <a:pPr algn="ctr">
              <a:buNone/>
            </a:pPr>
            <a:endParaRPr lang="uk-UA" i="1" dirty="0" smtClean="0"/>
          </a:p>
          <a:p>
            <a:pPr>
              <a:buNone/>
            </a:pPr>
            <a:endParaRPr lang="uk-UA" i="1" dirty="0" smtClean="0"/>
          </a:p>
          <a:p>
            <a:pPr algn="ctr">
              <a:buNone/>
            </a:pPr>
            <a:endParaRPr lang="ru-RU" i="1" dirty="0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4000496" y="1916832"/>
            <a:ext cx="1557342" cy="864096"/>
          </a:xfrm>
          <a:prstGeom prst="downArrowCallout">
            <a:avLst>
              <a:gd name="adj1" fmla="val 17889"/>
              <a:gd name="adj2" fmla="val 25000"/>
              <a:gd name="adj3" fmla="val 25000"/>
              <a:gd name="adj4" fmla="val 64977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мета</a:t>
            </a:r>
            <a:endParaRPr lang="ru-RU" sz="3600" dirty="0"/>
          </a:p>
        </p:txBody>
      </p:sp>
      <p:graphicFrame>
        <p:nvGraphicFramePr>
          <p:cNvPr id="7" name="Схема 6"/>
          <p:cNvGraphicFramePr/>
          <p:nvPr/>
        </p:nvGraphicFramePr>
        <p:xfrm>
          <a:off x="899592" y="2852936"/>
          <a:ext cx="7500990" cy="3646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12-конечная звезда 9"/>
          <p:cNvSpPr/>
          <p:nvPr/>
        </p:nvSpPr>
        <p:spPr>
          <a:xfrm>
            <a:off x="7812360" y="5301208"/>
            <a:ext cx="864096" cy="864096"/>
          </a:xfrm>
          <a:prstGeom prst="star12">
            <a:avLst>
              <a:gd name="adj" fmla="val 15561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002060"/>
                </a:solidFill>
              </a:rPr>
              <a:t>         </a:t>
            </a:r>
            <a:r>
              <a:rPr lang="uk-UA" sz="3200" dirty="0" smtClean="0">
                <a:solidFill>
                  <a:srgbClr val="002060"/>
                </a:solidFill>
              </a:rPr>
              <a:t>Принципи інтерактивного навчання</a:t>
            </a:r>
            <a:endParaRPr lang="ru-RU" sz="3200" dirty="0">
              <a:solidFill>
                <a:srgbClr val="002060"/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Блок-схема: несколько документов 6"/>
          <p:cNvSpPr/>
          <p:nvPr/>
        </p:nvSpPr>
        <p:spPr>
          <a:xfrm>
            <a:off x="6300192" y="1340768"/>
            <a:ext cx="2843808" cy="4680520"/>
          </a:xfrm>
          <a:prstGeom prst="flowChartMultidocumen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Сприяють інтенсифікації та оптимізації навчального процесу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12-конечная звезда 7"/>
          <p:cNvSpPr/>
          <p:nvPr/>
        </p:nvSpPr>
        <p:spPr>
          <a:xfrm>
            <a:off x="8028384" y="5733256"/>
            <a:ext cx="864096" cy="864096"/>
          </a:xfrm>
          <a:prstGeom prst="star12">
            <a:avLst>
              <a:gd name="adj" fmla="val 15561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9" name="Рисунок 8" descr="C:\Users\)\Desktop\Кучер Н.Р. відкритий урок\Надя\DSC_0223.JPG"/>
          <p:cNvPicPr/>
          <p:nvPr/>
        </p:nvPicPr>
        <p:blipFill>
          <a:blip r:embed="rId8" cstate="print"/>
          <a:srcRect l="22251" t="7386" r="16374" b="10176"/>
          <a:stretch>
            <a:fillRect/>
          </a:stretch>
        </p:blipFill>
        <p:spPr bwMode="auto">
          <a:xfrm>
            <a:off x="6444208" y="2852936"/>
            <a:ext cx="208823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332656"/>
            <a:ext cx="7884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Принципи інтерактивного навчання</a:t>
            </a:r>
            <a:endParaRPr lang="uk-UA" sz="2800" b="1" i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)\Pictures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3" y="0"/>
            <a:ext cx="9186863" cy="690086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7524328" cy="1008112"/>
          </a:xfrm>
        </p:spPr>
        <p:txBody>
          <a:bodyPr>
            <a:normAutofit fontScale="90000"/>
          </a:bodyPr>
          <a:lstStyle/>
          <a:p>
            <a:pPr algn="l"/>
            <a:r>
              <a:rPr lang="uk-UA" sz="40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Інноваційні технології </a:t>
            </a:r>
            <a:br>
              <a:rPr lang="uk-UA" sz="40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uk-UA" sz="4000" b="1" i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навчання</a:t>
            </a:r>
            <a:endParaRPr lang="uk-UA" sz="4000" b="1" i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6588224" cy="4565104"/>
          </a:xfrm>
        </p:spPr>
        <p:txBody>
          <a:bodyPr>
            <a:normAutofit lnSpcReduction="10000"/>
          </a:bodyPr>
          <a:lstStyle/>
          <a:p>
            <a:pPr lvl="3" algn="ctr">
              <a:buNone/>
            </a:pPr>
            <a:r>
              <a:rPr lang="uk-UA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Проектне навчання</a:t>
            </a:r>
          </a:p>
          <a:p>
            <a:pPr algn="ctr">
              <a:buNone/>
            </a:pPr>
            <a:r>
              <a:rPr lang="uk-UA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Проблемне навчання </a:t>
            </a:r>
          </a:p>
          <a:p>
            <a:pPr algn="ctr">
              <a:buNone/>
            </a:pPr>
            <a:r>
              <a:rPr lang="uk-UA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Мультимедійні технології</a:t>
            </a:r>
          </a:p>
          <a:p>
            <a:pPr algn="ctr">
              <a:buNone/>
            </a:pPr>
            <a:r>
              <a:rPr lang="uk-UA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Навчання як дослідження                                                                                     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Інформаційно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комунікаційні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технології</a:t>
            </a:r>
            <a:endParaRPr lang="ru-RU" sz="2800" i="1" dirty="0" smtClean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buNone/>
            </a:pP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Групова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навчальна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>
              <a:buNone/>
            </a:pP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діяльність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                                       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Особистісно</a:t>
            </a: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орієнтоване</a:t>
            </a:r>
            <a:endParaRPr lang="ru-RU" sz="2800" i="1" dirty="0" smtClean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buNone/>
            </a:pPr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i="1" dirty="0" err="1" smtClean="0">
                <a:solidFill>
                  <a:schemeClr val="accent6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навчання</a:t>
            </a:r>
            <a:endParaRPr lang="uk-UA" sz="2800" i="1" dirty="0">
              <a:solidFill>
                <a:schemeClr val="accent6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12-конечная звезда 5"/>
          <p:cNvSpPr/>
          <p:nvPr/>
        </p:nvSpPr>
        <p:spPr>
          <a:xfrm>
            <a:off x="7956376" y="0"/>
            <a:ext cx="864096" cy="864096"/>
          </a:xfrm>
          <a:prstGeom prst="star12">
            <a:avLst>
              <a:gd name="adj" fmla="val 15561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7" name="Рисунок 6" descr="C:\Users\)\Desktop\Кучер Н.Р. відкритий урок\Надя\DSC_0235.JPG"/>
          <p:cNvPicPr/>
          <p:nvPr/>
        </p:nvPicPr>
        <p:blipFill>
          <a:blip r:embed="rId3" cstate="print"/>
          <a:srcRect l="27829" t="9762" r="3250" b="9013"/>
          <a:stretch>
            <a:fillRect/>
          </a:stretch>
        </p:blipFill>
        <p:spPr bwMode="auto">
          <a:xfrm>
            <a:off x="6588224" y="2204864"/>
            <a:ext cx="255577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)\Desktop\Кучер Н.Р. відкритий урок\DSC_01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4703" y="4280171"/>
            <a:ext cx="3329297" cy="25778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C:\Users\)\Desktop\Кучер Н.Р. відкритий урок\Надя\DSC_0262.JPG"/>
          <p:cNvPicPr/>
          <p:nvPr/>
        </p:nvPicPr>
        <p:blipFill>
          <a:blip r:embed="rId5" cstate="print"/>
          <a:srcRect l="37519" t="12382" r="43344" b="41402"/>
          <a:stretch>
            <a:fillRect/>
          </a:stretch>
        </p:blipFill>
        <p:spPr bwMode="auto">
          <a:xfrm>
            <a:off x="7703840" y="0"/>
            <a:ext cx="1440160" cy="2291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12-конечная звезда 9"/>
          <p:cNvSpPr/>
          <p:nvPr/>
        </p:nvSpPr>
        <p:spPr>
          <a:xfrm>
            <a:off x="0" y="5993904"/>
            <a:ext cx="864096" cy="864096"/>
          </a:xfrm>
          <a:prstGeom prst="star12">
            <a:avLst>
              <a:gd name="adj" fmla="val 15561"/>
            </a:avLst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3473</TotalTime>
  <Words>1007</Words>
  <Application>Microsoft Office PowerPoint</Application>
  <PresentationFormat>Экран (4:3)</PresentationFormat>
  <Paragraphs>187</Paragraphs>
  <Slides>25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       Моє педагогічне кредо</vt:lpstr>
      <vt:lpstr> Інтерактивні технології навчання і виховання  як засіб розвитку  креативного мислення учня</vt:lpstr>
      <vt:lpstr>Слайд 5</vt:lpstr>
      <vt:lpstr>Слайд 6</vt:lpstr>
      <vt:lpstr>    Інтерактивне навчання -це                  діалогове навчання, під час якого  здійснюється взаємодія вчителя та учня.</vt:lpstr>
      <vt:lpstr>         Принципи інтерактивного навчання</vt:lpstr>
      <vt:lpstr>  Інноваційні технології   навчання</vt:lpstr>
      <vt:lpstr>Слайд 10</vt:lpstr>
      <vt:lpstr>Урок – захоплююче диво… Інтерактивні методи</vt:lpstr>
      <vt:lpstr>    Нестандартні уроки      словесності</vt:lpstr>
      <vt:lpstr> </vt:lpstr>
      <vt:lpstr>На нестандартному уроці</vt:lpstr>
      <vt:lpstr>Слайд 15</vt:lpstr>
      <vt:lpstr>Слайд 16</vt:lpstr>
      <vt:lpstr>Слайд 17</vt:lpstr>
      <vt:lpstr>Творча  дитина — розумна дитина                              Виховання — це вплив на серця                  тих, кого ми виховуємо.                                                    Лев Толстой</vt:lpstr>
      <vt:lpstr>Слайд 19</vt:lpstr>
      <vt:lpstr>Слайд 20</vt:lpstr>
      <vt:lpstr>Слайд 21</vt:lpstr>
      <vt:lpstr>Слайд 22</vt:lpstr>
      <vt:lpstr>Слайд 23</vt:lpstr>
      <vt:lpstr>Отже,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Надія</dc:creator>
  <cp:lastModifiedBy>)</cp:lastModifiedBy>
  <cp:revision>396</cp:revision>
  <dcterms:created xsi:type="dcterms:W3CDTF">2018-01-11T13:24:33Z</dcterms:created>
  <dcterms:modified xsi:type="dcterms:W3CDTF">2019-11-21T20:53:57Z</dcterms:modified>
</cp:coreProperties>
</file>