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w=1366&amp;bih=608&amp;tbm=isch&amp;sxsrf=ACYBGNTeVXSuVGU0_2konl2Q_LdMLEDAdA:1569748780479&amp;sa=1&amp;ei=LHeQXZnzHOrBrgS-i7uoDg&amp;q=%D0%BE%D1%81%D0%BD%D0%BE%D0%B2%D0%BD%D1%96+%D0%BA%D0%BE%D0%BB%D1%8C%D0%BE%D1%80%D0%B8&amp;oq=%D0%BE%D1%81%D0%BD%D0%BE%D0%B2%D0%BD%D1%96&amp;gs_l=img.1.1.0l10.135816.138427..141636...1.0..0.526.2240.0j2j1j2j1j1......0....1..gws-wiz-img.....10..35i362i39j35i39j0i67.aVC8MC07yjo" TargetMode="External"/><Relationship Id="rId2" Type="http://schemas.openxmlformats.org/officeDocument/2006/relationships/hyperlink" Target="https://subject.com.ua/textbook/art/6klas/6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5616624" cy="2187675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Гірський   краєвид</a:t>
            </a:r>
            <a:b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 клас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572140"/>
            <a:ext cx="7964958" cy="71438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Підготувала: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образотворчого мистецтва  </a:t>
            </a:r>
            <a:r>
              <a:rPr lang="uk-UA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Кубей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С.П.</a:t>
            </a:r>
            <a:endParaRPr lang="uk-UA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83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6632"/>
            <a:ext cx="7992888" cy="5854791"/>
          </a:xfrm>
        </p:spPr>
      </p:pic>
      <p:sp>
        <p:nvSpPr>
          <p:cNvPr id="5" name="TextBox 4"/>
          <p:cNvSpPr txBox="1"/>
          <p:nvPr/>
        </p:nvSpPr>
        <p:spPr>
          <a:xfrm>
            <a:off x="2051720" y="6488668"/>
            <a:ext cx="543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Вінсент</a:t>
            </a:r>
            <a:r>
              <a:rPr lang="uk-UA" dirty="0" smtClean="0"/>
              <a:t> </a:t>
            </a:r>
            <a:r>
              <a:rPr lang="uk-UA" dirty="0" err="1" smtClean="0"/>
              <a:t>ван</a:t>
            </a:r>
            <a:r>
              <a:rPr lang="uk-UA" dirty="0" smtClean="0"/>
              <a:t> </a:t>
            </a:r>
            <a:r>
              <a:rPr lang="uk-UA" dirty="0" err="1" smtClean="0"/>
              <a:t>Гог</a:t>
            </a:r>
            <a:r>
              <a:rPr lang="uk-UA" dirty="0" smtClean="0"/>
              <a:t>. Лука в горах </a:t>
            </a:r>
            <a:r>
              <a:rPr lang="uk-UA" dirty="0" err="1" smtClean="0"/>
              <a:t>Ле-Мас</a:t>
            </a:r>
            <a:r>
              <a:rPr lang="uk-UA" dirty="0" smtClean="0"/>
              <a:t> – де – </a:t>
            </a:r>
            <a:r>
              <a:rPr lang="uk-UA" dirty="0" err="1" smtClean="0"/>
              <a:t>Сен</a:t>
            </a:r>
            <a:r>
              <a:rPr lang="uk-UA" dirty="0" smtClean="0"/>
              <a:t> - Поль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962717"/>
            <a:ext cx="6381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83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97152"/>
            <a:ext cx="8579296" cy="1756792"/>
          </a:xfrm>
        </p:spPr>
        <p:txBody>
          <a:bodyPr>
            <a:normAutofit fontScale="85000" lnSpcReduction="20000"/>
          </a:bodyPr>
          <a:lstStyle/>
          <a:p>
            <a:r>
              <a:rPr lang="vi-VN" b="1" dirty="0">
                <a:solidFill>
                  <a:srgbClr val="C00000"/>
                </a:solidFill>
                <a:latin typeface="arial"/>
              </a:rPr>
              <a:t>Пасте́ль 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— група художніх матеріалів, спресовані, стерті у порошок фарби, які найчастіше випускаються у вигляді м'яких кольорових олівців. Назву «пастель» мають як самі фарби, так і малюнки, створені в цій техніці.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256" y="1196752"/>
            <a:ext cx="3960440" cy="2635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956" y="1977957"/>
            <a:ext cx="4824536" cy="27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66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Практична</a:t>
            </a:r>
            <a:r>
              <a:rPr lang="uk-UA" b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b="1" dirty="0">
                <a:latin typeface="Times New Roman"/>
                <a:ea typeface="Times New Roman"/>
              </a:rPr>
              <a:t>діяльність</a:t>
            </a:r>
            <a:r>
              <a:rPr lang="uk-UA" b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b="1" dirty="0">
                <a:latin typeface="Times New Roman"/>
                <a:ea typeface="Times New Roman"/>
              </a:rPr>
              <a:t>учнів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931224" cy="14687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Намалюйте гірський пейзаж « Засніжені гори», або «Золота осінь у Карпатах».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874" y="0"/>
            <a:ext cx="6920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16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Послідовність виконання: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424936" cy="59766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50000"/>
              </a:lnSpc>
              <a:buFont typeface="Times New Roman"/>
              <a:buAutoNum type="arabicPeriod"/>
              <a:tabLst>
                <a:tab pos="237490" algn="l"/>
              </a:tabLst>
            </a:pPr>
            <a:r>
              <a:rPr lang="uk-UA" dirty="0">
                <a:latin typeface="Times New Roman"/>
                <a:ea typeface="Times New Roman"/>
              </a:rPr>
              <a:t>Вибрати точку зору і визначити формат аркуша паперу. (Необ­хідно уявити собі розташування предметів та об'єктів на пло­щині зображення.)</a:t>
            </a:r>
            <a:endParaRPr lang="ru-RU" sz="18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Times New Roman"/>
              <a:buAutoNum type="arabicPeriod"/>
              <a:tabLst>
                <a:tab pos="237490" algn="l"/>
              </a:tabLst>
            </a:pPr>
            <a:r>
              <a:rPr lang="uk-UA" dirty="0">
                <a:latin typeface="Times New Roman"/>
                <a:ea typeface="Times New Roman"/>
              </a:rPr>
              <a:t>Найти співвідношення між небом, землею, горами та іншими об'єктами.</a:t>
            </a:r>
            <a:endParaRPr lang="ru-RU" sz="18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Times New Roman"/>
              <a:buAutoNum type="arabicPeriod"/>
              <a:tabLst>
                <a:tab pos="237490" algn="l"/>
              </a:tabLst>
            </a:pPr>
            <a:r>
              <a:rPr lang="uk-UA" dirty="0">
                <a:latin typeface="Times New Roman"/>
                <a:ea typeface="Times New Roman"/>
              </a:rPr>
              <a:t>Прокласти кольором основні кольорові відношення.</a:t>
            </a:r>
            <a:endParaRPr lang="ru-RU" sz="18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Times New Roman"/>
              <a:buAutoNum type="arabicPeriod"/>
              <a:tabLst>
                <a:tab pos="237490" algn="l"/>
                <a:tab pos="4121150" algn="l"/>
              </a:tabLst>
            </a:pPr>
            <a:r>
              <a:rPr lang="uk-UA" dirty="0">
                <a:latin typeface="Times New Roman"/>
                <a:ea typeface="Times New Roman"/>
              </a:rPr>
              <a:t>Передати повітряну перспективу (перший план тепліший, дру­гий — холодніший, звернути увагу на таблицю «</a:t>
            </a:r>
            <a:r>
              <a:rPr lang="uk-UA" dirty="0" smtClean="0">
                <a:latin typeface="Times New Roman"/>
                <a:ea typeface="Times New Roman"/>
              </a:rPr>
              <a:t>Кольорова гама»).</a:t>
            </a:r>
            <a:r>
              <a:rPr lang="uk-UA" dirty="0">
                <a:latin typeface="Times New Roman"/>
                <a:ea typeface="Times New Roman"/>
                <a:cs typeface="Arial"/>
              </a:rPr>
              <a:t>	</a:t>
            </a:r>
            <a:endParaRPr lang="uk-UA" dirty="0" smtClean="0">
              <a:latin typeface="Times New Roman"/>
              <a:ea typeface="Times New Roman"/>
              <a:cs typeface="Arial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237490" algn="l"/>
                <a:tab pos="4121150" algn="l"/>
              </a:tabLst>
            </a:pPr>
            <a:endParaRPr lang="uk-UA" dirty="0"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237490" algn="l"/>
                <a:tab pos="4121150" algn="l"/>
              </a:tabLst>
            </a:pPr>
            <a:r>
              <a:rPr lang="ru-RU" sz="1800" dirty="0" smtClean="0">
                <a:latin typeface="Times New Roman"/>
                <a:ea typeface="Times New Roman"/>
              </a:rPr>
              <a:t> 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237490" algn="l"/>
                <a:tab pos="4121150" algn="l"/>
              </a:tabLst>
            </a:pPr>
            <a:endParaRPr lang="ru-RU" sz="1800" dirty="0"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237490" algn="l"/>
                <a:tab pos="4121150" algn="l"/>
              </a:tabLst>
            </a:pPr>
            <a:endParaRPr lang="uk-UA" sz="1800" dirty="0" smtClean="0"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237490" algn="l"/>
                <a:tab pos="4121150" algn="l"/>
              </a:tabLst>
            </a:pPr>
            <a:endParaRPr lang="uk-UA" sz="1800" dirty="0"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237490" algn="l"/>
                <a:tab pos="4121150" algn="l"/>
              </a:tabLst>
            </a:pPr>
            <a:endParaRPr lang="uk-UA" sz="1800" dirty="0" smtClean="0"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237490" algn="l"/>
                <a:tab pos="4121150" algn="l"/>
              </a:tabLst>
            </a:pPr>
            <a:endParaRPr lang="ru-RU" sz="1800" dirty="0" smtClean="0"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237490" algn="l"/>
                <a:tab pos="4121150" algn="l"/>
              </a:tabLst>
            </a:pPr>
            <a:endParaRPr lang="ru-RU" sz="1800" dirty="0"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237490" algn="l"/>
                <a:tab pos="4121150" algn="l"/>
              </a:tabLst>
            </a:pPr>
            <a:endParaRPr lang="ru-RU" sz="1800" dirty="0" smtClean="0"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237490" algn="l"/>
                <a:tab pos="4121150" algn="l"/>
              </a:tabLst>
            </a:pPr>
            <a:endParaRPr lang="uk-UA" dirty="0" smtClean="0"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237490" algn="l"/>
                <a:tab pos="4121150" algn="l"/>
              </a:tabLst>
            </a:pPr>
            <a:r>
              <a:rPr lang="uk-UA" dirty="0" smtClean="0">
                <a:latin typeface="Times New Roman"/>
                <a:ea typeface="Times New Roman"/>
              </a:rPr>
              <a:t>5.Перевірити </a:t>
            </a:r>
            <a:r>
              <a:rPr lang="uk-UA" dirty="0">
                <a:latin typeface="Times New Roman"/>
                <a:ea typeface="Times New Roman"/>
              </a:rPr>
              <a:t>і порівняти передачу повітряної перспективи на </a:t>
            </a:r>
            <a:r>
              <a:rPr lang="uk-UA" dirty="0" smtClean="0">
                <a:latin typeface="Times New Roman"/>
                <a:ea typeface="Times New Roman"/>
              </a:rPr>
              <a:t>ма­люнку.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237490" algn="l"/>
                <a:tab pos="4121150" algn="l"/>
              </a:tabLst>
            </a:pPr>
            <a:r>
              <a:rPr lang="ru-RU" sz="3300" dirty="0" smtClean="0">
                <a:latin typeface="Times New Roman"/>
                <a:ea typeface="Times New Roman"/>
              </a:rPr>
              <a:t>6.</a:t>
            </a:r>
            <a:r>
              <a:rPr lang="uk-UA" dirty="0" smtClean="0">
                <a:latin typeface="Times New Roman"/>
                <a:ea typeface="Times New Roman"/>
              </a:rPr>
              <a:t>Придумати </a:t>
            </a:r>
            <a:r>
              <a:rPr lang="uk-UA" dirty="0">
                <a:latin typeface="Times New Roman"/>
                <a:ea typeface="Times New Roman"/>
              </a:rPr>
              <a:t>назву або скласти вірш до своєї роботи.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102060"/>
            <a:ext cx="3151730" cy="248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28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7504" y="1412776"/>
            <a:ext cx="3672408" cy="1368152"/>
          </a:xfrm>
        </p:spPr>
        <p:txBody>
          <a:bodyPr>
            <a:noAutofit/>
          </a:bodyPr>
          <a:lstStyle/>
          <a:p>
            <a:pPr marL="342900" lvl="0" indent="450215">
              <a:lnSpc>
                <a:spcPct val="150000"/>
              </a:lnSpc>
              <a:spcBef>
                <a:spcPct val="20000"/>
              </a:spcBef>
              <a:tabLst>
                <a:tab pos="219710" algn="l"/>
              </a:tabLst>
            </a:pPr>
            <a:r>
              <a:rPr lang="uk-UA" sz="2800" b="1" dirty="0">
                <a:solidFill>
                  <a:srgbClr val="7030A0"/>
                </a:solidFill>
                <a:latin typeface="Times New Roman"/>
                <a:ea typeface="Times New Roman"/>
                <a:cs typeface="+mn-cs"/>
              </a:rPr>
              <a:t>Завершення</a:t>
            </a:r>
            <a:r>
              <a:rPr lang="uk-UA" sz="2800" b="1" dirty="0">
                <a:solidFill>
                  <a:srgbClr val="7030A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uk-UA" sz="2800" b="1" dirty="0">
                <a:solidFill>
                  <a:srgbClr val="7030A0"/>
                </a:solidFill>
                <a:latin typeface="Times New Roman"/>
                <a:ea typeface="Times New Roman"/>
                <a:cs typeface="+mn-cs"/>
              </a:rPr>
              <a:t>уроку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  <a:cs typeface="+mn-cs"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966" y="5157192"/>
            <a:ext cx="8435280" cy="1401019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</a:rPr>
              <a:t>Використовуючи </a:t>
            </a:r>
            <a:r>
              <a:rPr lang="uk-UA" dirty="0">
                <a:latin typeface="Times New Roman"/>
                <a:ea typeface="Times New Roman"/>
              </a:rPr>
              <a:t>«авторське крісло», учні демонструють свої роботи. Учитель підводить підсумки: дає загальну оцінку викона­ним роботам; аналізує характерні помилки, в них; оцінює діяль­ність учнів на уроці.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4232" y="980728"/>
            <a:ext cx="3600400" cy="45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70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Підсумок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уроку.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і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завдання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075240" cy="247687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Roboto"/>
              </a:rPr>
              <a:t>1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. Яка роль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композиції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художньому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творі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Roboto"/>
              </a:rPr>
              <a:t>2. Як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передати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плановість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картині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Roboto"/>
              </a:rPr>
              <a:t>3.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Поясніть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що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таке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колорит.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00801" y="3573016"/>
            <a:ext cx="27431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80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53" y="105273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Використані </a:t>
            </a:r>
            <a:r>
              <a:rPr lang="uk-UA" sz="3200" b="1" dirty="0" err="1" smtClean="0">
                <a:solidFill>
                  <a:srgbClr val="7030A0"/>
                </a:solidFill>
              </a:rPr>
              <a:t>інтернет</a:t>
            </a:r>
            <a:r>
              <a:rPr lang="uk-UA" sz="3200" b="1" dirty="0" smtClean="0">
                <a:solidFill>
                  <a:srgbClr val="7030A0"/>
                </a:solidFill>
              </a:rPr>
              <a:t> джерела: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784976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Roboto"/>
              </a:rPr>
              <a:t>1.Образотворче </a:t>
            </a:r>
            <a:r>
              <a:rPr lang="ru-RU" b="1" dirty="0" err="1">
                <a:solidFill>
                  <a:srgbClr val="000000"/>
                </a:solidFill>
                <a:latin typeface="Roboto"/>
              </a:rPr>
              <a:t>мистецтво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 6 </a:t>
            </a:r>
            <a:r>
              <a:rPr lang="ru-RU" b="1" dirty="0" err="1">
                <a:solidFill>
                  <a:srgbClr val="000000"/>
                </a:solidFill>
                <a:latin typeface="Roboto"/>
              </a:rPr>
              <a:t>клас</a:t>
            </a:r>
            <a:endParaRPr lang="ru-RU" b="1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2800" b="1" dirty="0" err="1">
                <a:solidFill>
                  <a:srgbClr val="000000"/>
                </a:solidFill>
                <a:latin typeface="Roboto"/>
              </a:rPr>
              <a:t>Розділ</a:t>
            </a:r>
            <a:r>
              <a:rPr lang="ru-RU" sz="2800" b="1" dirty="0">
                <a:solidFill>
                  <a:srgbClr val="000000"/>
                </a:solidFill>
                <a:latin typeface="Roboto"/>
              </a:rPr>
              <a:t> II. Пейзаж</a:t>
            </a:r>
            <a:endParaRPr lang="ru-RU" sz="28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subject.com.ua/textbook/art/6klas/6.html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477" y="407910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hlinkClick r:id="rId3"/>
              </a:rPr>
              <a:t>2.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://www.google.com/</a:t>
            </a:r>
            <a:r>
              <a:rPr lang="en-US" dirty="0" err="1">
                <a:hlinkClick r:id="rId3"/>
              </a:rPr>
              <a:t>search?biw</a:t>
            </a:r>
            <a:r>
              <a:rPr lang="en-US" dirty="0">
                <a:hlinkClick r:id="rId3"/>
              </a:rPr>
              <a:t>=1366&amp;bih=608&amp;tbm=</a:t>
            </a:r>
            <a:r>
              <a:rPr lang="en-US" dirty="0" err="1">
                <a:hlinkClick r:id="rId3"/>
              </a:rPr>
              <a:t>isch&amp;sxsrf</a:t>
            </a:r>
            <a:r>
              <a:rPr lang="en-US" dirty="0">
                <a:hlinkClick r:id="rId3"/>
              </a:rPr>
              <a:t>=ACYBGNTeVXSuVGU0_2konl2Q_LdMLEDAdA%3A1569748780479&amp;sa=1&amp;ei=LHeQXZnzHOrBrgS-i7uoDg&amp;q=%D0%BE%D1%81%D0%BD%D0%BE%D0%B2%D0%BD%D1%96+%D0%BA%D0%BE%D0%BB%D1%8C%D0%BE%D1%80%D0%B8&amp;oq=%D0%BE%D1%81%D0%BD%D0%BE%D0%B2%D0%BD%D1%96&amp;gs_l=img.1.1.0l10.135816.138427..141636...1.0..0.526.2240.0j2j1j2j1j1......0....1..gws-wiz-img.....10..35i362i39j35i39j0i67.aVC8MC07yjo#imgdii=r4qmNot9E-SQJM:&amp;</a:t>
            </a:r>
            <a:r>
              <a:rPr lang="en-US" dirty="0" err="1">
                <a:hlinkClick r:id="rId3"/>
              </a:rPr>
              <a:t>imgrc</a:t>
            </a:r>
            <a:r>
              <a:rPr lang="en-US" dirty="0">
                <a:hlinkClick r:id="rId3"/>
              </a:rPr>
              <a:t>=9kQJaB0sj0lsSM: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452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dirty="0" smtClean="0">
                <a:solidFill>
                  <a:srgbClr val="7030A0"/>
                </a:solidFill>
              </a:rPr>
              <a:t>Дякую за увагу!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348880"/>
            <a:ext cx="566351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02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782960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7030A0"/>
                </a:solidFill>
                <a:latin typeface="Times New Roman"/>
                <a:ea typeface="Times New Roman"/>
              </a:rPr>
              <a:t>Тема</a:t>
            </a:r>
            <a:r>
              <a:rPr lang="uk-UA" b="1" dirty="0">
                <a:solidFill>
                  <a:srgbClr val="7030A0"/>
                </a:solidFill>
                <a:latin typeface="Times New Roman"/>
                <a:ea typeface="Times New Roman"/>
                <a:cs typeface="Arial"/>
              </a:rPr>
              <a:t>.   </a:t>
            </a:r>
            <a:r>
              <a:rPr lang="uk-UA" b="1" dirty="0">
                <a:solidFill>
                  <a:srgbClr val="7030A0"/>
                </a:solidFill>
                <a:latin typeface="Times New Roman"/>
                <a:ea typeface="Times New Roman"/>
              </a:rPr>
              <a:t>Гірський</a:t>
            </a:r>
            <a:r>
              <a:rPr lang="uk-UA" b="1" dirty="0">
                <a:solidFill>
                  <a:srgbClr val="7030A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uk-UA" b="1" dirty="0">
                <a:solidFill>
                  <a:srgbClr val="7030A0"/>
                </a:solidFill>
                <a:latin typeface="Times New Roman"/>
                <a:ea typeface="Times New Roman"/>
              </a:rPr>
              <a:t>краєвид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.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2132856"/>
            <a:ext cx="6336704" cy="2736304"/>
          </a:xfrm>
        </p:spPr>
        <p:txBody>
          <a:bodyPr>
            <a:normAutofit fontScale="55000" lnSpcReduction="20000"/>
          </a:bodyPr>
          <a:lstStyle/>
          <a:p>
            <a:pPr marL="1028700" indent="-571500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</a:rPr>
              <a:t>Мета</a:t>
            </a:r>
            <a:r>
              <a:rPr lang="uk-UA" b="1" i="1" dirty="0">
                <a:latin typeface="Times New Roman"/>
                <a:ea typeface="Times New Roman"/>
                <a:cs typeface="Arial"/>
              </a:rPr>
              <a:t>: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учити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зображувати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простір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на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площині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uk-UA" i="1" dirty="0">
                <a:latin typeface="Times New Roman"/>
                <a:ea typeface="Times New Roman"/>
              </a:rPr>
              <a:t>застосовуючи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закони </a:t>
            </a:r>
            <a:r>
              <a:rPr lang="uk-UA" i="1" dirty="0" err="1">
                <a:latin typeface="Times New Roman"/>
                <a:ea typeface="Times New Roman"/>
              </a:rPr>
              <a:t>кольорознавства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; </a:t>
            </a:r>
            <a:r>
              <a:rPr lang="uk-UA" i="1" dirty="0">
                <a:latin typeface="Times New Roman"/>
                <a:ea typeface="Times New Roman"/>
              </a:rPr>
              <a:t>розвивати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емоційне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сприйняття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uk-UA" i="1" dirty="0">
                <a:latin typeface="Times New Roman"/>
                <a:ea typeface="Times New Roman"/>
              </a:rPr>
              <a:t>просторо­ве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мислення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uk-UA" i="1" dirty="0">
                <a:latin typeface="Times New Roman"/>
                <a:ea typeface="Times New Roman"/>
              </a:rPr>
              <a:t>уяву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uk-UA" i="1" dirty="0">
                <a:latin typeface="Times New Roman"/>
                <a:ea typeface="Times New Roman"/>
              </a:rPr>
              <a:t>фантазію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uk-UA" i="1" dirty="0">
                <a:latin typeface="Times New Roman"/>
                <a:ea typeface="Times New Roman"/>
              </a:rPr>
              <a:t>художній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смак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і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творчі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здібності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; </a:t>
            </a:r>
            <a:r>
              <a:rPr lang="uk-UA" i="1" dirty="0">
                <a:latin typeface="Times New Roman"/>
                <a:ea typeface="Times New Roman"/>
              </a:rPr>
              <a:t>виховувати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сприйняття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цілісної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картини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світу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uk-UA" i="1" dirty="0">
                <a:latin typeface="Times New Roman"/>
                <a:ea typeface="Times New Roman"/>
              </a:rPr>
              <a:t>любов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до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рідної землі</a:t>
            </a:r>
            <a:r>
              <a:rPr lang="uk-UA" i="1" dirty="0">
                <a:latin typeface="Times New Roman"/>
                <a:ea typeface="Times New Roman"/>
                <a:cs typeface="Arial"/>
              </a:rPr>
              <a:t>. </a:t>
            </a:r>
            <a:endParaRPr lang="ru-RU" sz="1800" i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704" y="3634066"/>
            <a:ext cx="3219450" cy="32194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029" y="4149080"/>
            <a:ext cx="2514104" cy="251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097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01675"/>
            <a:ext cx="7787208" cy="1396752"/>
          </a:xfrm>
        </p:spPr>
        <p:txBody>
          <a:bodyPr/>
          <a:lstStyle/>
          <a:p>
            <a:r>
              <a:rPr lang="uk-UA" dirty="0">
                <a:latin typeface="Times New Roman"/>
                <a:ea typeface="Times New Roman"/>
              </a:rPr>
              <a:t>Серед різновидів пейзажу поширений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</a:rPr>
              <a:t>гірський краєвид</a:t>
            </a:r>
            <a:r>
              <a:rPr lang="uk-UA" dirty="0">
                <a:latin typeface="Times New Roman"/>
                <a:ea typeface="Times New Roman"/>
              </a:rPr>
              <a:t>, у якому зображають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8336" y="2272731"/>
            <a:ext cx="2879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кам’янисті скелі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60"/>
          <a:stretch/>
        </p:blipFill>
        <p:spPr>
          <a:xfrm>
            <a:off x="75365" y="2852936"/>
            <a:ext cx="4424628" cy="2960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5" y="2795951"/>
            <a:ext cx="4235510" cy="31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35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116632"/>
            <a:ext cx="8291264" cy="7060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гори, укриті лісовими хащами, снігами та льодовиками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20688"/>
            <a:ext cx="5796136" cy="2928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35257"/>
            <a:ext cx="4509648" cy="341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79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461509"/>
            <a:ext cx="4427809" cy="237626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62255" algn="l"/>
              </a:tabLst>
            </a:pPr>
            <a:r>
              <a:rPr lang="uk-UA" dirty="0">
                <a:latin typeface="Times New Roman"/>
                <a:ea typeface="Times New Roman"/>
              </a:rPr>
              <a:t>У гірських краєвидах художники приділяють значну увагу композиції твору.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62255" algn="l"/>
              </a:tabLst>
            </a:pPr>
            <a:r>
              <a:rPr lang="uk-UA" dirty="0">
                <a:latin typeface="Times New Roman"/>
                <a:ea typeface="Times New Roman"/>
              </a:rPr>
              <a:t>Дерева, рослини, камені на передньому плані картини деталізовані та зберігають чіткість форм, яскравість та насиченість кольорів. Вони загороджують віддалені об</a:t>
            </a:r>
            <a:r>
              <a:rPr lang="en-US" dirty="0">
                <a:latin typeface="Times New Roman"/>
                <a:ea typeface="Times New Roman"/>
              </a:rPr>
              <a:t>’</a:t>
            </a:r>
            <a:r>
              <a:rPr lang="uk-UA" dirty="0" err="1">
                <a:latin typeface="Times New Roman"/>
                <a:ea typeface="Times New Roman"/>
              </a:rPr>
              <a:t>єкти</a:t>
            </a:r>
            <a:r>
              <a:rPr lang="uk-UA" dirty="0">
                <a:latin typeface="Times New Roman"/>
                <a:ea typeface="Times New Roman"/>
              </a:rPr>
              <a:t>, що допомагає передати глибину простору.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4499643" cy="3813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155" y="3837773"/>
            <a:ext cx="4464845" cy="30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95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6995120" cy="175679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62255" algn="l"/>
              </a:tabLst>
            </a:pP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Композиція</a:t>
            </a:r>
            <a:r>
              <a:rPr lang="uk-UA" dirty="0">
                <a:latin typeface="Times New Roman"/>
                <a:ea typeface="Times New Roman"/>
              </a:rPr>
              <a:t> – побудова  художнього твору, зумовлена його змістом і призначенням; взаємне гармонійне розташування частин твору; самостійний художній твір.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0227"/>
            <a:ext cx="4473839" cy="3864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438240"/>
            <a:ext cx="4343998" cy="44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24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219256" cy="10367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62255" algn="l"/>
              </a:tabLst>
            </a:pP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Колорит</a:t>
            </a:r>
            <a:r>
              <a:rPr lang="uk-UA" dirty="0">
                <a:latin typeface="Times New Roman"/>
                <a:ea typeface="Times New Roman"/>
              </a:rPr>
              <a:t> – гармонійне співвідношення і поєднання кольорів у картині.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72815"/>
            <a:ext cx="7488832" cy="3783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6086062"/>
            <a:ext cx="293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Антон </a:t>
            </a:r>
            <a:r>
              <a:rPr lang="ru-RU" dirty="0" err="1" smtClean="0"/>
              <a:t>Кашшай</a:t>
            </a:r>
            <a:r>
              <a:rPr lang="ru-RU" dirty="0" smtClean="0"/>
              <a:t>. </a:t>
            </a:r>
            <a:r>
              <a:rPr lang="ru-RU" dirty="0" err="1" smtClean="0"/>
              <a:t>Рання</a:t>
            </a:r>
            <a:r>
              <a:rPr lang="ru-RU" dirty="0" smtClean="0"/>
              <a:t> весна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263" y="5556352"/>
            <a:ext cx="6467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534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5536"/>
            <a:ext cx="7632848" cy="5476569"/>
          </a:xfrm>
        </p:spPr>
      </p:pic>
      <p:sp>
        <p:nvSpPr>
          <p:cNvPr id="5" name="TextBox 4"/>
          <p:cNvSpPr txBox="1"/>
          <p:nvPr/>
        </p:nvSpPr>
        <p:spPr>
          <a:xfrm>
            <a:off x="3410457" y="6246604"/>
            <a:ext cx="23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Йосип </a:t>
            </a:r>
            <a:r>
              <a:rPr lang="uk-UA" dirty="0" err="1" smtClean="0"/>
              <a:t>Бокшай</a:t>
            </a:r>
            <a:r>
              <a:rPr lang="uk-UA" dirty="0" smtClean="0"/>
              <a:t>. </a:t>
            </a:r>
            <a:r>
              <a:rPr lang="uk-UA" dirty="0" err="1" smtClean="0"/>
              <a:t>Шауль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022" y="5442813"/>
            <a:ext cx="64484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884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932" y="275679"/>
            <a:ext cx="8208912" cy="5038220"/>
          </a:xfrm>
        </p:spPr>
      </p:pic>
      <p:sp>
        <p:nvSpPr>
          <p:cNvPr id="5" name="TextBox 4"/>
          <p:cNvSpPr txBox="1"/>
          <p:nvPr/>
        </p:nvSpPr>
        <p:spPr>
          <a:xfrm>
            <a:off x="3048352" y="6165304"/>
            <a:ext cx="337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Кацусіка</a:t>
            </a:r>
            <a:r>
              <a:rPr lang="uk-UA" dirty="0" smtClean="0"/>
              <a:t> </a:t>
            </a:r>
            <a:r>
              <a:rPr lang="uk-UA" dirty="0" err="1" smtClean="0"/>
              <a:t>Хокусай</a:t>
            </a:r>
            <a:r>
              <a:rPr lang="uk-UA" dirty="0" smtClean="0"/>
              <a:t>. Червона </a:t>
            </a:r>
            <a:r>
              <a:rPr lang="uk-UA" dirty="0" err="1" smtClean="0"/>
              <a:t>Фудзі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138" y="5291976"/>
            <a:ext cx="62865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511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409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Гірський   краєвид  6 клас</vt:lpstr>
      <vt:lpstr>Тема.   Гірський краєвид. </vt:lpstr>
      <vt:lpstr>Слайд 3</vt:lpstr>
      <vt:lpstr>гори, укриті лісовими хащами, снігами та льодовиками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Практична діяльність учнів </vt:lpstr>
      <vt:lpstr>Послідовність виконання:</vt:lpstr>
      <vt:lpstr>Завершення уроку </vt:lpstr>
      <vt:lpstr>Підсумок уроку.  Запитання і завдання </vt:lpstr>
      <vt:lpstr>Використані інтернет джерела: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Кубей</cp:lastModifiedBy>
  <cp:revision>9</cp:revision>
  <dcterms:modified xsi:type="dcterms:W3CDTF">2021-01-18T16:46:01Z</dcterms:modified>
</cp:coreProperties>
</file>