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75" r:id="rId3"/>
    <p:sldId id="285" r:id="rId4"/>
    <p:sldId id="260" r:id="rId5"/>
    <p:sldId id="286" r:id="rId6"/>
    <p:sldId id="277" r:id="rId7"/>
    <p:sldId id="276" r:id="rId8"/>
    <p:sldId id="287" r:id="rId9"/>
    <p:sldId id="288" r:id="rId10"/>
    <p:sldId id="267" r:id="rId11"/>
    <p:sldId id="289" r:id="rId12"/>
    <p:sldId id="291" r:id="rId13"/>
    <p:sldId id="270" r:id="rId14"/>
    <p:sldId id="271" r:id="rId15"/>
    <p:sldId id="293" r:id="rId16"/>
    <p:sldId id="280" r:id="rId17"/>
    <p:sldId id="294" r:id="rId18"/>
    <p:sldId id="295" r:id="rId19"/>
    <p:sldId id="296" r:id="rId20"/>
    <p:sldId id="29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B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313D6-AA5D-4DC1-9957-0F31F5AE68E0}" type="datetimeFigureOut">
              <a:rPr lang="ru-RU" smtClean="0"/>
              <a:pPr/>
              <a:t>18.01.2021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FEFB9-C10E-4EB5-94BE-B468652946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FEFB9-C10E-4EB5-94BE-B4686529466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5D7-C919-4D63-AD73-E7432808ED67}" type="datetimeFigureOut">
              <a:rPr lang="ru-RU" smtClean="0"/>
              <a:pPr/>
              <a:t>18.01.2021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E601-F1E9-4942-8290-9147DFB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5D7-C919-4D63-AD73-E7432808ED67}" type="datetimeFigureOut">
              <a:rPr lang="ru-RU" smtClean="0"/>
              <a:pPr/>
              <a:t>18.01.2021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E601-F1E9-4942-8290-9147DFB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5D7-C919-4D63-AD73-E7432808ED67}" type="datetimeFigureOut">
              <a:rPr lang="ru-RU" smtClean="0"/>
              <a:pPr/>
              <a:t>18.01.2021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E601-F1E9-4942-8290-9147DFB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5D7-C919-4D63-AD73-E7432808ED67}" type="datetimeFigureOut">
              <a:rPr lang="ru-RU" smtClean="0"/>
              <a:pPr/>
              <a:t>18.01.2021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E601-F1E9-4942-8290-9147DFB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5D7-C919-4D63-AD73-E7432808ED67}" type="datetimeFigureOut">
              <a:rPr lang="ru-RU" smtClean="0"/>
              <a:pPr/>
              <a:t>18.01.2021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E601-F1E9-4942-8290-9147DFB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5D7-C919-4D63-AD73-E7432808ED67}" type="datetimeFigureOut">
              <a:rPr lang="ru-RU" smtClean="0"/>
              <a:pPr/>
              <a:t>18.01.2021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E601-F1E9-4942-8290-9147DFB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5D7-C919-4D63-AD73-E7432808ED67}" type="datetimeFigureOut">
              <a:rPr lang="ru-RU" smtClean="0"/>
              <a:pPr/>
              <a:t>18.01.2021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E601-F1E9-4942-8290-9147DFB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5D7-C919-4D63-AD73-E7432808ED67}" type="datetimeFigureOut">
              <a:rPr lang="ru-RU" smtClean="0"/>
              <a:pPr/>
              <a:t>18.01.2021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E601-F1E9-4942-8290-9147DFB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5D7-C919-4D63-AD73-E7432808ED67}" type="datetimeFigureOut">
              <a:rPr lang="ru-RU" smtClean="0"/>
              <a:pPr/>
              <a:t>18.01.2021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E601-F1E9-4942-8290-9147DFB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5D7-C919-4D63-AD73-E7432808ED67}" type="datetimeFigureOut">
              <a:rPr lang="ru-RU" smtClean="0"/>
              <a:pPr/>
              <a:t>18.01.2021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E601-F1E9-4942-8290-9147DFB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F5D7-C919-4D63-AD73-E7432808ED67}" type="datetimeFigureOut">
              <a:rPr lang="ru-RU" smtClean="0"/>
              <a:pPr/>
              <a:t>18.01.2021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E601-F1E9-4942-8290-9147DFB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F5D7-C919-4D63-AD73-E7432808ED67}" type="datetimeFigureOut">
              <a:rPr lang="ru-RU" smtClean="0"/>
              <a:pPr/>
              <a:t>18.01.2021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6E601-F1E9-4942-8290-9147DFB8F3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69;&#1042;&#1052;\&#1056;&#1072;&#1073;&#1086;&#1095;&#1080;&#1081;%20&#1089;&#1090;&#1086;&#1083;\bandura_-_variatsii_na_ukrainskuyu_temu_(get-tune.net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spect="1" noChangeArrowheads="1"/>
          </p:cNvSpPr>
          <p:nvPr/>
        </p:nvSpPr>
        <p:spPr bwMode="auto">
          <a:xfrm>
            <a:off x="685800" y="990600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AutoShape 7"/>
          <p:cNvSpPr>
            <a:spLocks noChangeAspect="1" noChangeArrowheads="1"/>
          </p:cNvSpPr>
          <p:nvPr/>
        </p:nvSpPr>
        <p:spPr bwMode="auto">
          <a:xfrm>
            <a:off x="838200" y="1143000"/>
            <a:ext cx="784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rukotvory.com.ua/wp-content/uploads/2011/11/5_pysanky_clipart.jpg"/>
          <p:cNvPicPr>
            <a:picLocks noChangeAspect="1" noChangeArrowheads="1"/>
          </p:cNvPicPr>
          <p:nvPr/>
        </p:nvPicPr>
        <p:blipFill>
          <a:blip r:embed="rId3" cstate="print"/>
          <a:srcRect l="8151" t="10000" r="6265" b="100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14942" y="2928934"/>
            <a:ext cx="3286148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Автор  презентації  :  </a:t>
            </a:r>
            <a:r>
              <a:rPr lang="ru-RU" sz="2400" dirty="0" smtClean="0"/>
              <a:t> </a:t>
            </a:r>
            <a:r>
              <a:rPr lang="ru-RU" sz="3200" b="1" dirty="0" err="1" smtClean="0"/>
              <a:t>Кубей</a:t>
            </a:r>
            <a:r>
              <a:rPr lang="ru-RU" sz="3200" b="1" dirty="0" smtClean="0"/>
              <a:t> С.П.,</a:t>
            </a:r>
            <a:r>
              <a:rPr lang="uk-UA" sz="4400" b="1" dirty="0" smtClean="0"/>
              <a:t>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2000" b="1" dirty="0" smtClean="0"/>
              <a:t> вчитель </a:t>
            </a:r>
            <a:r>
              <a:rPr lang="uk-UA" sz="2000" b="1" dirty="0" smtClean="0"/>
              <a:t>образотворчого мистецтва</a:t>
            </a:r>
            <a:r>
              <a:rPr lang="uk-UA" sz="2000" b="1" dirty="0" smtClean="0"/>
              <a:t>,                                                              </a:t>
            </a:r>
            <a:r>
              <a:rPr lang="uk-UA" sz="2000" b="1" dirty="0" smtClean="0"/>
              <a:t>спеціаліст вищої категорії, </a:t>
            </a:r>
            <a:r>
              <a:rPr lang="uk-UA" sz="2000" b="1" dirty="0" err="1" smtClean="0"/>
              <a:t>“старший</a:t>
            </a:r>
            <a:r>
              <a:rPr lang="uk-UA" sz="2000" b="1" dirty="0" smtClean="0"/>
              <a:t> вчитель “                                                                                                                 Борщівської ЗОШ </a:t>
            </a:r>
            <a:r>
              <a:rPr lang="uk-UA" sz="2000" b="1" dirty="0" err="1" smtClean="0"/>
              <a:t>І-ІІІст</a:t>
            </a:r>
            <a:r>
              <a:rPr lang="uk-UA" sz="2000" b="1" dirty="0" smtClean="0"/>
              <a:t> №1         </a:t>
            </a:r>
            <a:br>
              <a:rPr lang="uk-UA" sz="2000" b="1" dirty="0" smtClean="0"/>
            </a:br>
            <a:r>
              <a:rPr lang="uk-UA" sz="2000" b="1" dirty="0" smtClean="0"/>
              <a:t>                                                  </a:t>
            </a:r>
            <a:br>
              <a:rPr lang="uk-UA" sz="2000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endParaRPr lang="ru-RU" b="1" dirty="0"/>
          </a:p>
        </p:txBody>
      </p:sp>
      <p:pic>
        <p:nvPicPr>
          <p:cNvPr id="11" name="Picture 2" descr="http://hutsul.museum/upload/iblock/312/7.JPG"/>
          <p:cNvPicPr>
            <a:picLocks noChangeAspect="1" noChangeArrowheads="1"/>
          </p:cNvPicPr>
          <p:nvPr/>
        </p:nvPicPr>
        <p:blipFill>
          <a:blip r:embed="rId4" cstate="print"/>
          <a:srcRect l="10581" t="7130" r="8741" b="51873"/>
          <a:stretch>
            <a:fillRect/>
          </a:stretch>
        </p:blipFill>
        <p:spPr bwMode="auto">
          <a:xfrm>
            <a:off x="500034" y="357166"/>
            <a:ext cx="8215370" cy="207170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115616" y="332656"/>
            <a:ext cx="73854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Українська художня культура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XX</a:t>
            </a:r>
            <a:r>
              <a:rPr lang="uk-UA" sz="32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ст.</a:t>
            </a:r>
          </a:p>
          <a:p>
            <a:pPr algn="ctr"/>
            <a:r>
              <a:rPr lang="uk-UA" sz="32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Народне мистецтво та основні центри художніх промислів.</a:t>
            </a:r>
            <a:endParaRPr lang="ru-RU" sz="32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Picture 4" descr="http://uateka.com/uploads/media/photo/2011/07/04/c372fded5031fbc9c49e55b2a8952cd15b0445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643182"/>
            <a:ext cx="3929660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bandura_-_variatsii_na_ukrainskuyu_temu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 flipH="1">
            <a:off x="2716560" y="4437112"/>
            <a:ext cx="55240" cy="5524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uateka.com/uploads/media/photo/2011/07/04/c372fded5031fbc9c49e55b2a8952cd15b044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1125"/>
          </a:xfrm>
          <a:prstGeom prst="rect">
            <a:avLst/>
          </a:prstGeom>
          <a:noFill/>
        </p:spPr>
      </p:pic>
      <p:pic>
        <p:nvPicPr>
          <p:cNvPr id="9222" name="Picture 6" descr="http://img0.liveinternet.ru/images/attach/c/4/81/376/81376500_large_Izobrazhenie_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214291"/>
            <a:ext cx="8858280" cy="94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952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Петриківський</a:t>
            </a:r>
            <a:r>
              <a:rPr kumimoji="0" lang="ru-RU" sz="3200" b="1" i="0" u="none" strike="noStrike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розпис</a:t>
            </a:r>
            <a:r>
              <a:rPr kumimoji="0" lang="ru-RU" sz="3200" b="1" i="0" u="none" strike="noStrike" normalizeH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uk-UA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(Дніпропетровська обл.)</a:t>
            </a:r>
            <a:endParaRPr kumimoji="0" lang="ru-RU" sz="2000" b="1" i="0" u="none" strike="noStrike" normalizeH="0" baseline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000768"/>
            <a:ext cx="8643998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В1991р. виник центр народного мистецтва "Петриківка", який став першим в Україні підприємством, що знаходяться у власності народних умільців.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kotvory.com.ua/wp-content/uploads/2011/11/5_pysanky_clipart.jpg"/>
          <p:cNvPicPr>
            <a:picLocks noChangeAspect="1" noChangeArrowheads="1"/>
          </p:cNvPicPr>
          <p:nvPr/>
        </p:nvPicPr>
        <p:blipFill>
          <a:blip r:embed="rId2" cstate="print"/>
          <a:srcRect l="8151" t="10000" r="6265" b="10035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2" descr="http://uateka.com/uploads/article/2011/07/04/8beea1b462adaede177e1439cb73915912b6c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132856"/>
            <a:ext cx="5842009" cy="439248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4" descr="http://uateka.com/uploads/media/photo/2011/07/04/c372fded5031fbc9c49e55b2a8952cd15b044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3277598" cy="435771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357686" y="928670"/>
            <a:ext cx="40005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Рослинні та зооморфні орнаменти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3709/oksana-bazaka.1/0_1d36e_bae1d045_-7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043" y="0"/>
            <a:ext cx="9254043" cy="69405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5589240"/>
            <a:ext cx="6245621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Кролевецькі рушники</a:t>
            </a:r>
          </a:p>
          <a:p>
            <a:pPr algn="ctr"/>
            <a:r>
              <a:rPr lang="ru-RU" sz="36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Сумська обл.)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isterdl.files.wordpress.com/2011/01/pb19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591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929330"/>
            <a:ext cx="8501122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Для кролевецького рушника характерне поєднання білого і червоного кольорів. </a:t>
            </a:r>
            <a:endParaRPr lang="ru-RU" sz="2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aeRorp4ZxbE/T0bEjus8ZCI/AAAAAAAACA0/O5fOip1qAMk/s1600/%D0%9A%D0%BE%D1%81%D1%96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18864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Косівська кераміка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214422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м.Косів (Івано-Франківська обл.)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kotvory.com.ua/wp-content/uploads/2011/11/5_pysanky_clipart.jpg"/>
          <p:cNvPicPr>
            <a:picLocks noChangeAspect="1" noChangeArrowheads="1"/>
          </p:cNvPicPr>
          <p:nvPr/>
        </p:nvPicPr>
        <p:blipFill>
          <a:blip r:embed="rId2" cstate="print"/>
          <a:srcRect l="8151" t="10000" r="6265" b="10035"/>
          <a:stretch>
            <a:fillRect/>
          </a:stretch>
        </p:blipFill>
        <p:spPr bwMode="auto">
          <a:xfrm>
            <a:off x="-24003" y="0"/>
            <a:ext cx="9168003" cy="68760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71480"/>
            <a:ext cx="8104414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гуцульських килимів типовим є поперечно-смугасте розташування геометричних мотивів, які в далекому минулому сформувались як символи-обереги, значення яких забулось, але залишилась потреба використання їх як необхідної традиційної приналежності.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hutsul.museum/upload/iblock/67a/64.%20xitq-12293.%20qn-4214%201974%20sl.%20rsaysgmovabvka%20iunmlrbq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4736976" cy="33621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://hutsul.museum/upload/iblock/312/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928934"/>
            <a:ext cx="3605205" cy="3247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vkursi.com/uploads/images/9/7/2/1/195/4902ac11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6864086"/>
          </a:xfrm>
          <a:prstGeom prst="rect">
            <a:avLst/>
          </a:prstGeom>
          <a:noFill/>
        </p:spPr>
      </p:pic>
      <p:pic>
        <p:nvPicPr>
          <p:cNvPr id="34822" name="Picture 6" descr="http://vkursi.com/uploads/images/f/1/c/9/195/3cf9e0ee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357290" y="82406"/>
            <a:ext cx="69294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"Деревоспів" Володимира Ворончака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34818" name="Picture 2" descr="http://shkola.ostriv.in.ua/images/publications/4/4727/content/%D0%B3%D1%83%D1%86%D1%83%D0%BB%D1%8C%D1%89%D0%B8%D0%BD%D0%B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210049"/>
            <a:ext cx="1905000" cy="26479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5949280"/>
            <a:ext cx="5843634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Вижниця</a:t>
            </a:r>
            <a:r>
              <a:rPr lang="ru-RU" sz="2400" b="1" dirty="0" smtClean="0"/>
              <a:t>  (</a:t>
            </a:r>
            <a:r>
              <a:rPr lang="uk-UA" sz="2400" b="1" dirty="0" smtClean="0"/>
              <a:t>Чернівецька обл.)</a:t>
            </a:r>
            <a:r>
              <a:rPr lang="ru-RU" sz="2400" b="1" dirty="0" smtClean="0"/>
              <a:t>— один 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центрів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гуцульських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різьбярів</a:t>
            </a:r>
            <a:r>
              <a:rPr lang="ru-RU" sz="2400" b="1" dirty="0" smtClean="0"/>
              <a:t> 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76672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Відомий по всій Україні майстер художнього різьблення, бондарства        та випалювання Володимир Ворончак</a:t>
            </a:r>
            <a:endParaRPr lang="ru-RU" sz="20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kotvory.com.ua/wp-content/uploads/2011/11/5_pysanky_clipart.jpg"/>
          <p:cNvPicPr>
            <a:picLocks noChangeAspect="1" noChangeArrowheads="1"/>
          </p:cNvPicPr>
          <p:nvPr/>
        </p:nvPicPr>
        <p:blipFill>
          <a:blip r:embed="rId2" cstate="print"/>
          <a:srcRect l="8151" t="10000" r="6265" b="10035"/>
          <a:stretch>
            <a:fillRect/>
          </a:stretch>
        </p:blipFill>
        <p:spPr bwMode="auto">
          <a:xfrm>
            <a:off x="0" y="-162018"/>
            <a:ext cx="9144000" cy="7020018"/>
          </a:xfrm>
          <a:prstGeom prst="rect">
            <a:avLst/>
          </a:prstGeom>
          <a:noFill/>
        </p:spPr>
      </p:pic>
      <p:pic>
        <p:nvPicPr>
          <p:cNvPr id="3" name="Рисунок 2" descr="http://deep.kiev.ua/~malvin/embroid/img/p-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60848"/>
            <a:ext cx="7358114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755576" y="357166"/>
            <a:ext cx="753120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Клембівка</a:t>
            </a:r>
            <a:r>
              <a:rPr lang="ru-RU" sz="2000" b="1" dirty="0" smtClean="0">
                <a:solidFill>
                  <a:schemeClr val="tx1"/>
                </a:solidFill>
              </a:rPr>
              <a:t> (Вінницька обл.) -художня </a:t>
            </a:r>
            <a:r>
              <a:rPr lang="ru-RU" sz="2000" b="1" dirty="0" err="1" smtClean="0">
                <a:solidFill>
                  <a:schemeClr val="tx1"/>
                </a:solidFill>
              </a:rPr>
              <a:t>вишивка</a:t>
            </a:r>
            <a:r>
              <a:rPr lang="ru-RU" sz="2000" b="1" dirty="0" smtClean="0">
                <a:solidFill>
                  <a:schemeClr val="tx1"/>
                </a:solidFill>
              </a:rPr>
              <a:t> . </a:t>
            </a:r>
            <a:r>
              <a:rPr lang="ru-RU" sz="2000" b="1" dirty="0" err="1" smtClean="0">
                <a:solidFill>
                  <a:schemeClr val="tx1"/>
                </a:solidFill>
              </a:rPr>
              <a:t>Дуже</a:t>
            </a:r>
            <a:r>
              <a:rPr lang="ru-RU" sz="2000" b="1" dirty="0" smtClean="0">
                <a:solidFill>
                  <a:schemeClr val="tx1"/>
                </a:solidFill>
              </a:rPr>
              <a:t> люблять на Поділлі, особливо у Клембівці, житній колір у поєднанні з чорним, що в </a:t>
            </a:r>
            <a:r>
              <a:rPr lang="ru-RU" sz="2000" b="1" dirty="0" err="1" smtClean="0">
                <a:solidFill>
                  <a:schemeClr val="tx1"/>
                </a:solidFill>
              </a:rPr>
              <a:t>жіночих</a:t>
            </a:r>
            <a:r>
              <a:rPr lang="ru-RU" sz="2000" b="1" dirty="0" smtClean="0">
                <a:solidFill>
                  <a:schemeClr val="tx1"/>
                </a:solidFill>
              </a:rPr>
              <a:t>  </a:t>
            </a:r>
            <a:r>
              <a:rPr lang="ru-RU" sz="2000" b="1" dirty="0" err="1" smtClean="0">
                <a:solidFill>
                  <a:schemeClr val="tx1"/>
                </a:solidFill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чоловічих</a:t>
            </a:r>
            <a:r>
              <a:rPr lang="ru-RU" sz="2000" b="1" dirty="0" smtClean="0">
                <a:solidFill>
                  <a:schemeClr val="tx1"/>
                </a:solidFill>
              </a:rPr>
              <a:t>  сорочках  </a:t>
            </a:r>
            <a:r>
              <a:rPr lang="ru-RU" sz="2000" b="1" dirty="0" err="1" smtClean="0">
                <a:solidFill>
                  <a:schemeClr val="tx1"/>
                </a:solidFill>
              </a:rPr>
              <a:t>виглядає</a:t>
            </a:r>
            <a:r>
              <a:rPr lang="ru-RU" sz="2000" b="1" dirty="0" smtClean="0">
                <a:solidFill>
                  <a:schemeClr val="tx1"/>
                </a:solidFill>
              </a:rPr>
              <a:t> дуже ефектно.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kotvory.com.ua/wp-content/uploads/2011/11/5_pysanky_clipart.jpg"/>
          <p:cNvPicPr>
            <a:picLocks noChangeAspect="1" noChangeArrowheads="1"/>
          </p:cNvPicPr>
          <p:nvPr/>
        </p:nvPicPr>
        <p:blipFill>
          <a:blip r:embed="rId2" cstate="print"/>
          <a:srcRect l="8151" t="10000" r="6265" b="10035"/>
          <a:stretch>
            <a:fillRect/>
          </a:stretch>
        </p:blipFill>
        <p:spPr bwMode="auto">
          <a:xfrm>
            <a:off x="0" y="-126014"/>
            <a:ext cx="9312018" cy="6984014"/>
          </a:xfrm>
          <a:prstGeom prst="rect">
            <a:avLst/>
          </a:prstGeom>
          <a:noFill/>
        </p:spPr>
      </p:pic>
      <p:pic>
        <p:nvPicPr>
          <p:cNvPr id="3" name="Picture 6" descr="http://storinka-m.kiev.ua/uploaded/vyshyvka_sh_podillya/pict_to_art_8/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4762500" cy="4219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http://storinka-m.kiev.ua/uploaded/vyshyvka_sh_podillya/pict_to_art_8/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260648"/>
            <a:ext cx="4762500" cy="4914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785794"/>
            <a:ext cx="3857652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Вишивка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східного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Поділля</a:t>
            </a:r>
            <a:endParaRPr lang="ru-RU" sz="2800" b="1" dirty="0"/>
          </a:p>
        </p:txBody>
      </p:sp>
      <p:pic>
        <p:nvPicPr>
          <p:cNvPr id="7" name="Picture 4" descr="http://storinka-m.kiev.ua/uploaded/vyshyvka_sh_podillya/pict_to_art_8/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573016"/>
            <a:ext cx="3034308" cy="30403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kotvory.com.ua/wp-content/uploads/2011/11/5_pysanky_clipart.jpg"/>
          <p:cNvPicPr>
            <a:picLocks noChangeAspect="1" noChangeArrowheads="1"/>
          </p:cNvPicPr>
          <p:nvPr/>
        </p:nvPicPr>
        <p:blipFill>
          <a:blip r:embed="rId2" cstate="print"/>
          <a:srcRect l="8151" t="10000" r="6265" b="10035"/>
          <a:stretch>
            <a:fillRect/>
          </a:stretch>
        </p:blipFill>
        <p:spPr bwMode="auto">
          <a:xfrm>
            <a:off x="0" y="8620"/>
            <a:ext cx="9324528" cy="68493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188640"/>
            <a:ext cx="6228184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Найвищим званням-”Народний художник України”-відзначені: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Файл:Bilok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3057550" cy="41331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http://www.mundm.kiev.ua/EXHIBIT/IMG/GL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857364"/>
            <a:ext cx="2593286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8" descr="http://childlibr.org.ua/files/img/pr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786058"/>
            <a:ext cx="2286016" cy="2873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642910" y="5786454"/>
            <a:ext cx="2714644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Білокур Катерина </a:t>
            </a:r>
          </a:p>
          <a:p>
            <a:pPr algn="ctr"/>
            <a:r>
              <a:rPr lang="ru-RU" sz="2400" b="1" dirty="0" err="1" smtClean="0"/>
              <a:t>Василівна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5373216"/>
            <a:ext cx="264054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Дмитро Головко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72264" y="5877272"/>
            <a:ext cx="257173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Марія </a:t>
            </a:r>
          </a:p>
          <a:p>
            <a:pPr algn="ctr"/>
            <a:r>
              <a:rPr lang="uk-UA" sz="2400" b="1" dirty="0" smtClean="0"/>
              <a:t>При(й)</a:t>
            </a:r>
            <a:r>
              <a:rPr lang="uk-UA" sz="2400" b="1" dirty="0" err="1" smtClean="0"/>
              <a:t>маченко</a:t>
            </a:r>
            <a:endParaRPr lang="ru-RU" sz="2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kotvory.com.ua/wp-content/uploads/2011/11/5_pysanky_clipart.jpg"/>
          <p:cNvPicPr>
            <a:picLocks noChangeAspect="1" noChangeArrowheads="1"/>
          </p:cNvPicPr>
          <p:nvPr/>
        </p:nvPicPr>
        <p:blipFill>
          <a:blip r:embed="rId2" cstate="print"/>
          <a:srcRect l="8151" t="10000" r="6265" b="10035"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285852" y="571480"/>
            <a:ext cx="6715172" cy="13444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Народне мистецтво України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3140968"/>
            <a:ext cx="6840760" cy="30243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це пласт української культури, пов’язаний з відтворенням світосприйняття українського народу, його психології, етичних настанов і естетичних прагнень, що охоплює всі види народної творчості, традиційно притаманні Україні: музику, танці,пісні, фольклор, декоративно-ужиткове мистецтво, що розвиваються, як єдиний комплекс, і органічно входять у життя народу протягом усієї  його історії.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57686" y="2071678"/>
            <a:ext cx="640662" cy="107157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kotvory.com.ua/wp-content/uploads/2011/11/5_pysanky_clipart.jpg"/>
          <p:cNvPicPr>
            <a:picLocks noChangeAspect="1" noChangeArrowheads="1"/>
          </p:cNvPicPr>
          <p:nvPr/>
        </p:nvPicPr>
        <p:blipFill>
          <a:blip r:embed="rId2" cstate="print"/>
          <a:srcRect l="8151" t="10000" r="6265" b="100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hutsul.museum/upload/iblock/312/7.JPG"/>
          <p:cNvPicPr>
            <a:picLocks noChangeAspect="1" noChangeArrowheads="1"/>
          </p:cNvPicPr>
          <p:nvPr/>
        </p:nvPicPr>
        <p:blipFill>
          <a:blip r:embed="rId3" cstate="print"/>
          <a:srcRect l="6459" t="3357" r="7573" b="60993"/>
          <a:stretch>
            <a:fillRect/>
          </a:stretch>
        </p:blipFill>
        <p:spPr bwMode="auto">
          <a:xfrm>
            <a:off x="1142976" y="620688"/>
            <a:ext cx="7286676" cy="14401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1196752"/>
            <a:ext cx="599535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ВИКОРИСТАНОЇ ЛІТЕРАТУРИ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214555"/>
            <a:ext cx="8501122" cy="42165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28600" indent="-228600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1.Народні промисли - справа державна. - /Інф./ - День. - 2006.-7 черв. </a:t>
            </a:r>
            <a:b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Українська культура та реалізація державної політики в культурній сфері: Аналітичний звіт Міністерства культури і туризму України за 2005 рік. - Київ, 2006. - С. 37-41. </a:t>
            </a:r>
            <a:b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Життя в об'єктиві.-Укрінформ. - Уряд. кур'єр.- 2004.- 14 квіт. </a:t>
            </a:r>
            <a:b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Від ремесла до творчості: Збірник / Упоряд. Ю. Г. Легенький. - К.: Час, 1990. - 152 с. </a:t>
            </a:r>
            <a:b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Мигаль М. "Едельвейс" народного мистецтва. - Дзеркало тижня. - № 42 (417).- 2002.- 2-8 листоп. </a:t>
            </a:r>
            <a:b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6.. Гриб А. Гончарі // Віл. Життя.- 1974.- 3 лют. </a:t>
            </a:r>
            <a:b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http://observer.sd.org.ua/news.php?id=2677 </a:t>
            </a:r>
            <a:b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http://www.prosvita.poltava.ua/ </a:t>
            </a:r>
            <a:b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Традиції народного промислу. /Інф./ - Уряд. кур'єр.- 2004.- 9 квіт. </a:t>
            </a:r>
            <a:b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10.Нові візитки України зроблять у Петриківці - /Інф/ - Дзеркало тижня.-2005.- 16 квіт. </a:t>
            </a:r>
          </a:p>
          <a:p>
            <a:pPr marL="228600" indent="-228600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     11.Художня культура. 9 клас: Тематичні розробки уроків / Л. М. Масол, О. В. Гайдамака. ― Х.: Ранок, 2009. ― 320 с.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ea typeface="Times New Roman" pitchFamily="18" charset="0"/>
                <a:cs typeface="Arial" pitchFamily="34" charset="0"/>
              </a:rPr>
              <a:t> </a:t>
            </a:r>
            <a:endParaRPr lang="ru-RU" sz="1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ukotvory.com.ua/wp-content/uploads/2011/11/5_pysanky_clipart.jpg"/>
          <p:cNvPicPr>
            <a:picLocks noChangeAspect="1" noChangeArrowheads="1"/>
          </p:cNvPicPr>
          <p:nvPr/>
        </p:nvPicPr>
        <p:blipFill>
          <a:blip r:embed="rId2" cstate="print"/>
          <a:srcRect l="8151" t="10000" r="6265" b="100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hutsul.museum/upload/iblock/312/7.JPG"/>
          <p:cNvPicPr>
            <a:picLocks noChangeAspect="1" noChangeArrowheads="1"/>
          </p:cNvPicPr>
          <p:nvPr/>
        </p:nvPicPr>
        <p:blipFill>
          <a:blip r:embed="rId3" cstate="print"/>
          <a:srcRect l="6767" t="2642" r="4620" b="54578"/>
          <a:stretch>
            <a:fillRect/>
          </a:stretch>
        </p:blipFill>
        <p:spPr bwMode="auto">
          <a:xfrm>
            <a:off x="1071538" y="332656"/>
            <a:ext cx="7358114" cy="17281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548680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Black" pitchFamily="34" charset="0"/>
              </a:rPr>
              <a:t>Основні характеристики </a:t>
            </a:r>
            <a:r>
              <a:rPr lang="uk-UA" sz="3200" b="1" dirty="0" err="1" smtClean="0">
                <a:solidFill>
                  <a:schemeClr val="bg1"/>
                </a:solidFill>
                <a:latin typeface="Arial Black" pitchFamily="34" charset="0"/>
              </a:rPr>
              <a:t>декоративно-</a:t>
            </a:r>
            <a:r>
              <a:rPr lang="uk-UA" sz="3200" b="1" dirty="0" smtClean="0">
                <a:solidFill>
                  <a:schemeClr val="bg1"/>
                </a:solidFill>
                <a:latin typeface="Arial Black" pitchFamily="34" charset="0"/>
              </a:rPr>
              <a:t> прикладного  мистецтва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79712" y="3214686"/>
            <a:ext cx="6164188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928794" y="2357430"/>
            <a:ext cx="6072230" cy="7143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979712" y="4000504"/>
            <a:ext cx="6021312" cy="92869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907704" y="5085184"/>
            <a:ext cx="6021882" cy="6298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979712" y="5857892"/>
            <a:ext cx="6021312" cy="7143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242886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Утилітарність, побутова функція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3357562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Колективна основа, традиційна наступність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4071942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Художнє узагальнення.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Зміст визначається  ідеєю  добра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5085184"/>
            <a:ext cx="2225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Варіативність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848" y="6000768"/>
            <a:ext cx="286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Канонічність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junction.in.ua/wp-content/uploads/2011/10/gors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5572132" y="785794"/>
            <a:ext cx="3429024" cy="20005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елище </a:t>
            </a:r>
            <a:r>
              <a:rPr lang="ru-RU" sz="2000" b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міського</a:t>
            </a:r>
            <a:r>
              <a:rPr lang="ru-RU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типу </a:t>
            </a:r>
            <a:r>
              <a:rPr lang="ru-RU" sz="20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Зіньківського</a:t>
            </a:r>
            <a:r>
              <a:rPr lang="ru-RU" sz="2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Полтавської</a:t>
            </a:r>
            <a:r>
              <a:rPr lang="ru-RU" sz="2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головний осередок сучасного українського гончарства.</a:t>
            </a:r>
          </a:p>
        </p:txBody>
      </p:sp>
      <p:sp>
        <p:nvSpPr>
          <p:cNvPr id="4" name="Овал 3"/>
          <p:cNvSpPr/>
          <p:nvPr/>
        </p:nvSpPr>
        <p:spPr>
          <a:xfrm>
            <a:off x="1571604" y="1071546"/>
            <a:ext cx="3500462" cy="1714512"/>
          </a:xfrm>
          <a:prstGeom prst="ellipse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Опі́шня</a:t>
            </a:r>
            <a:endParaRPr lang="ru-RU" sz="3200" b="1" dirty="0">
              <a:ln w="190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071942"/>
            <a:ext cx="5000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Гончарство – виготовлення з опаленої глини різноманітних виробів, зокрема посуду, кахлів, іграшок.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786578" y="2857496"/>
            <a:ext cx="864096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kotvory.com.ua/wp-content/uploads/2011/11/5_pysanky_clipart.jpg"/>
          <p:cNvPicPr>
            <a:picLocks noChangeAspect="1" noChangeArrowheads="1"/>
          </p:cNvPicPr>
          <p:nvPr/>
        </p:nvPicPr>
        <p:blipFill>
          <a:blip r:embed="rId3" cstate="print"/>
          <a:srcRect l="8151" t="10000" r="6265" b="10035"/>
          <a:stretch>
            <a:fillRect/>
          </a:stretch>
        </p:blipFill>
        <p:spPr bwMode="auto">
          <a:xfrm>
            <a:off x="0" y="0"/>
            <a:ext cx="9296399" cy="6972300"/>
          </a:xfrm>
          <a:prstGeom prst="rect">
            <a:avLst/>
          </a:prstGeom>
          <a:noFill/>
        </p:spPr>
      </p:pic>
      <p:pic>
        <p:nvPicPr>
          <p:cNvPr id="3" name="Picture 4" descr="http://img.blogs.pravda.com.ua/images/doc/7/9/79cdf-dscf00140000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8930"/>
            <a:ext cx="4430296" cy="6324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http://t0.gstatic.com/images?q=tbn:ANd9GcThVB8vEnrYspLcxu6U7S-iDERmxML_Ks8j7c-7aydmmjRndMOoQ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928934"/>
            <a:ext cx="4286248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нутый угол 4"/>
          <p:cNvSpPr/>
          <p:nvPr/>
        </p:nvSpPr>
        <p:spPr>
          <a:xfrm>
            <a:off x="5429256" y="500042"/>
            <a:ext cx="3286148" cy="2000264"/>
          </a:xfrm>
          <a:prstGeom prst="foldedCorner">
            <a:avLst>
              <a:gd name="adj" fmla="val 33021"/>
            </a:avLst>
          </a:prstGeom>
          <a:blipFill>
            <a:blip r:embed="rId6" cstate="print"/>
            <a:tile tx="0" ty="0" sx="100000" sy="100000" flip="none" algn="tl"/>
          </a:blip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Традиційна        </a:t>
            </a:r>
            <a:r>
              <a:rPr lang="uk-UA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опішнянська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кераміка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rukotvory.com.ua/wp-content/gallery/maystry_pilyuhin_yevhen/selo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 rot="327527">
            <a:off x="3070612" y="2410695"/>
            <a:ext cx="713033" cy="39857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 rot="286714">
            <a:off x="4286470" y="2181212"/>
            <a:ext cx="876297" cy="438422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К</a:t>
            </a:r>
          </a:p>
          <a:p>
            <a:pPr algn="ctr"/>
            <a:r>
              <a:rPr lang="uk-UA" b="1" dirty="0" smtClean="0"/>
              <a:t>И</a:t>
            </a:r>
          </a:p>
          <a:p>
            <a:pPr algn="ctr"/>
            <a:r>
              <a:rPr lang="uk-UA" b="1" dirty="0" smtClean="0"/>
              <a:t>Л</a:t>
            </a:r>
          </a:p>
          <a:p>
            <a:pPr algn="ctr"/>
            <a:r>
              <a:rPr lang="uk-UA" b="1" dirty="0" smtClean="0"/>
              <a:t>И</a:t>
            </a:r>
          </a:p>
          <a:p>
            <a:pPr algn="ctr"/>
            <a:r>
              <a:rPr lang="uk-UA" b="1" dirty="0" smtClean="0"/>
              <a:t>М</a:t>
            </a:r>
          </a:p>
          <a:p>
            <a:pPr algn="ctr"/>
            <a:r>
              <a:rPr lang="uk-UA" b="1" dirty="0" smtClean="0"/>
              <a:t>А</a:t>
            </a:r>
          </a:p>
          <a:p>
            <a:pPr algn="ctr"/>
            <a:r>
              <a:rPr lang="uk-UA" b="1" dirty="0" smtClean="0"/>
              <a:t>Р</a:t>
            </a:r>
          </a:p>
          <a:p>
            <a:pPr algn="ctr"/>
            <a:r>
              <a:rPr lang="uk-UA" b="1" dirty="0" smtClean="0"/>
              <a:t>С</a:t>
            </a:r>
          </a:p>
          <a:p>
            <a:pPr algn="ctr"/>
            <a:r>
              <a:rPr lang="uk-UA" b="1" dirty="0" smtClean="0"/>
              <a:t>Т</a:t>
            </a:r>
          </a:p>
          <a:p>
            <a:pPr algn="ctr"/>
            <a:r>
              <a:rPr lang="uk-UA" b="1" dirty="0" smtClean="0"/>
              <a:t>В</a:t>
            </a:r>
          </a:p>
          <a:p>
            <a:pPr algn="ctr"/>
            <a:r>
              <a:rPr lang="uk-UA" b="1" dirty="0" smtClean="0"/>
              <a:t>о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5643570" y="2357430"/>
            <a:ext cx="656622" cy="41434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chemeClr val="tx1"/>
              </a:solidFill>
            </a:endParaRPr>
          </a:p>
          <a:p>
            <a:pPr algn="ctr"/>
            <a:endParaRPr lang="uk-UA" b="1" dirty="0" smtClean="0">
              <a:solidFill>
                <a:schemeClr val="tx1"/>
              </a:solidFill>
            </a:endParaRPr>
          </a:p>
          <a:p>
            <a:pPr algn="ctr"/>
            <a:endParaRPr lang="uk-UA" b="1" dirty="0" smtClean="0">
              <a:solidFill>
                <a:schemeClr val="tx1"/>
              </a:solidFill>
            </a:endParaRPr>
          </a:p>
          <a:p>
            <a:pPr algn="ctr"/>
            <a:endParaRPr lang="uk-UA" b="1" dirty="0" smtClean="0">
              <a:solidFill>
                <a:schemeClr val="tx1"/>
              </a:solidFill>
            </a:endParaRPr>
          </a:p>
          <a:p>
            <a:pPr algn="ctr"/>
            <a:endParaRPr lang="uk-UA" b="1" dirty="0" smtClean="0">
              <a:solidFill>
                <a:schemeClr val="tx1"/>
              </a:solidFill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И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Ш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И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К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А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833" y="917104"/>
            <a:ext cx="80828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Решетилівка</a:t>
            </a:r>
            <a:r>
              <a:rPr lang="ru-RU" sz="3600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(Полтавська обл.)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 rot="21006911">
            <a:off x="7273102" y="2391526"/>
            <a:ext cx="659189" cy="40056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К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У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Ш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Н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І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Р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С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Т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О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406149">
            <a:off x="3288419" y="3333812"/>
            <a:ext cx="378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Т</a:t>
            </a:r>
          </a:p>
          <a:p>
            <a:r>
              <a:rPr lang="uk-UA" b="1" dirty="0" smtClean="0"/>
              <a:t>К</a:t>
            </a:r>
          </a:p>
          <a:p>
            <a:r>
              <a:rPr lang="uk-UA" b="1" dirty="0" smtClean="0"/>
              <a:t>А</a:t>
            </a:r>
          </a:p>
          <a:p>
            <a:r>
              <a:rPr lang="uk-UA" b="1" dirty="0" smtClean="0"/>
              <a:t>Ц</a:t>
            </a:r>
          </a:p>
          <a:p>
            <a:r>
              <a:rPr lang="uk-UA" b="1" dirty="0" smtClean="0"/>
              <a:t>Т</a:t>
            </a:r>
          </a:p>
          <a:p>
            <a:r>
              <a:rPr lang="uk-UA" b="1" dirty="0" smtClean="0"/>
              <a:t>В</a:t>
            </a:r>
          </a:p>
          <a:p>
            <a:r>
              <a:rPr lang="uk-UA" b="1" dirty="0"/>
              <a:t>о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017.radikal.ru/i408/1112/7e/a623f496b9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59346" cy="6858000"/>
          </a:xfrm>
          <a:prstGeom prst="rect">
            <a:avLst/>
          </a:prstGeom>
          <a:noFill/>
        </p:spPr>
      </p:pic>
      <p:pic>
        <p:nvPicPr>
          <p:cNvPr id="3" name="Picture 2" descr="http://www.kozatstvo.org.ua/ua/publications/uk_r.php?d=f&amp;i=034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84194"/>
            <a:ext cx="2773542" cy="3759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428992" y="5429264"/>
            <a:ext cx="5715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 різнобарв’я українських вишиванок вирізняється неповторна решетилівська, шита білим по білому.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71480"/>
            <a:ext cx="74580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Вишивка – прикрашання одягу та побутових предметів із тканини, на яких вишивається певний орнамент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kotvory.com.ua/wp-content/uploads/2011/11/5_pysanky_clipart.jpg"/>
          <p:cNvPicPr>
            <a:picLocks noChangeAspect="1" noChangeArrowheads="1"/>
          </p:cNvPicPr>
          <p:nvPr/>
        </p:nvPicPr>
        <p:blipFill>
          <a:blip r:embed="rId2" cstate="print"/>
          <a:srcRect l="8151" t="10000" r="6265" b="10035"/>
          <a:stretch>
            <a:fillRect/>
          </a:stretch>
        </p:blipFill>
        <p:spPr bwMode="auto">
          <a:xfrm>
            <a:off x="-50799" y="1"/>
            <a:ext cx="9194799" cy="6896100"/>
          </a:xfrm>
          <a:prstGeom prst="rect">
            <a:avLst/>
          </a:prstGeom>
          <a:noFill/>
        </p:spPr>
      </p:pic>
      <p:pic>
        <p:nvPicPr>
          <p:cNvPr id="3" name="Picture 4" descr="http://rukotvory.com.ua/wp-content/uploads/sitethumb/2011/5/big_maystry_pilyuhin_2UT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8640"/>
            <a:ext cx="5291168" cy="3343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4" descr="http://rukotvory.com.ua/wp-content/gallery/maystry_pilyuhin_yevhen/osin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0175" y="1143000"/>
            <a:ext cx="3719543" cy="5500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3857628"/>
            <a:ext cx="4749678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Майстер з селища Решетилівка Полтавської області. Автор килимів у техніці ручного ткацтва. Заслужений майстер народної творчості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. Член Національної спілки художників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, член Національної спілки майстрів народного мистецтва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kotvory.com.ua/wp-content/uploads/2011/11/5_pysanky_clipart.jpg"/>
          <p:cNvPicPr>
            <a:picLocks noChangeAspect="1" noChangeArrowheads="1"/>
          </p:cNvPicPr>
          <p:nvPr/>
        </p:nvPicPr>
        <p:blipFill>
          <a:blip r:embed="rId2" cstate="print"/>
          <a:srcRect l="8151" t="10000" r="6265" b="10035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2" descr="http://rukotvory.com.ua/wp-content/gallery/maystry_pilyuhin_yevhen/poltavskyi_kr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486275" cy="6000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4" descr="http://rukotvory.com.ua/wp-content/gallery/maystry_pilyuhin_yevhen/serpen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714356"/>
            <a:ext cx="4000528" cy="5881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367</Words>
  <Application>Microsoft Office PowerPoint</Application>
  <PresentationFormat>Экран (4:3)</PresentationFormat>
  <Paragraphs>86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ЭВМ</dc:creator>
  <cp:lastModifiedBy>Кубей</cp:lastModifiedBy>
  <cp:revision>56</cp:revision>
  <dcterms:created xsi:type="dcterms:W3CDTF">2012-04-20T18:14:25Z</dcterms:created>
  <dcterms:modified xsi:type="dcterms:W3CDTF">2021-01-18T16:21:29Z</dcterms:modified>
</cp:coreProperties>
</file>