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77" r:id="rId5"/>
    <p:sldId id="258" r:id="rId6"/>
    <p:sldId id="259" r:id="rId7"/>
    <p:sldId id="261" r:id="rId8"/>
    <p:sldId id="271" r:id="rId9"/>
    <p:sldId id="274" r:id="rId10"/>
    <p:sldId id="262" r:id="rId11"/>
    <p:sldId id="272" r:id="rId12"/>
    <p:sldId id="263" r:id="rId13"/>
    <p:sldId id="264" r:id="rId14"/>
    <p:sldId id="265" r:id="rId15"/>
    <p:sldId id="273" r:id="rId16"/>
    <p:sldId id="275" r:id="rId17"/>
    <p:sldId id="266" r:id="rId18"/>
    <p:sldId id="267" r:id="rId19"/>
    <p:sldId id="269" r:id="rId20"/>
    <p:sldId id="270" r:id="rId21"/>
    <p:sldId id="276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C8610"/>
    <a:srgbClr val="FFFF99"/>
    <a:srgbClr val="954ECA"/>
    <a:srgbClr val="5F2DA9"/>
    <a:srgbClr val="3A238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BDA84-8F03-4073-8562-92643CEFF461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94F48-BA2A-439C-9A5E-920D5AB5CCE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5E9EFF">
                <a:alpha val="31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B186-F42D-4A01-82CB-EC6EF8C2CE4A}" type="datetimeFigureOut">
              <a:rPr lang="uk-UA" smtClean="0"/>
              <a:pPr/>
              <a:t>14.12.2017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44E10-82DE-4CA7-9BD4-CBC6436C6D1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ptech\Desktop\презент\IMG_394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1"/>
            <a:ext cx="4714907" cy="5072097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286380" y="214290"/>
            <a:ext cx="4071998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"Учитись важко, а учить ще важче.</a:t>
            </a:r>
            <a:b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Але не мусиш зупинятись ти.</a:t>
            </a:r>
            <a:b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Як дітям віддаси усе найкраще,</a:t>
            </a:r>
            <a:b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То й сам сягнеш нової висоти."</a:t>
            </a:r>
            <a:b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en-US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165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М. Сингаївський</a:t>
            </a:r>
            <a:endParaRPr kumimoji="0" lang="uk-UA" sz="16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714488"/>
            <a:ext cx="464343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Презентація досвіду роботи вчителя </a:t>
            </a:r>
            <a:endParaRPr lang="en-US" sz="4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німецької 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мови </a:t>
            </a:r>
            <a:endParaRPr lang="en-US" sz="4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Бучацької 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ЗОШ </a:t>
            </a:r>
            <a:endParaRPr lang="en-US" sz="4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I-III 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ст. №2 Саламанюк Н. П. </a:t>
            </a:r>
            <a:endParaRPr lang="uk-UA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43240" y="2786058"/>
            <a:ext cx="2428892" cy="13573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Cambria" pitchFamily="18" charset="0"/>
              </a:rPr>
              <a:t>Feste</a:t>
            </a:r>
            <a:endParaRPr lang="uk-UA" sz="3200" b="1" i="1" dirty="0">
              <a:latin typeface="Cambria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28794" y="3357562"/>
            <a:ext cx="91440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5286380" y="2357430"/>
            <a:ext cx="57150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786446" y="3571876"/>
            <a:ext cx="9286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4929190" y="4429132"/>
            <a:ext cx="785818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2928926" y="4286256"/>
            <a:ext cx="714380" cy="71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3321835" y="2464587"/>
            <a:ext cx="485772" cy="128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643174" y="1714488"/>
            <a:ext cx="187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Nikolaustag</a:t>
            </a:r>
            <a:endParaRPr lang="uk-UA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714348" y="3000372"/>
            <a:ext cx="1167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Ostern</a:t>
            </a:r>
            <a:endParaRPr lang="uk-UA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1785918" y="5000636"/>
            <a:ext cx="21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Weihnachten</a:t>
            </a:r>
            <a:endParaRPr lang="uk-UA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5214942" y="5214950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Fasching</a:t>
            </a:r>
            <a:endParaRPr lang="uk-UA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5357818" y="1714488"/>
            <a:ext cx="191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Oktoberfest</a:t>
            </a:r>
            <a:endParaRPr lang="uk-UA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6858016" y="3286124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Neujahr</a:t>
            </a:r>
            <a:endParaRPr lang="uk-UA" sz="28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428728" y="214290"/>
            <a:ext cx="6381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асоціативний</a:t>
            </a:r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кущ</a:t>
            </a:r>
            <a:endParaRPr lang="uk-UA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214686"/>
            <a:ext cx="4643438" cy="3482579"/>
          </a:xfrm>
          <a:prstGeom prst="rect">
            <a:avLst/>
          </a:prstGeom>
        </p:spPr>
      </p:pic>
      <p:pic>
        <p:nvPicPr>
          <p:cNvPr id="2" name="Рисунок 1" descr="IMG_0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285729"/>
            <a:ext cx="4857784" cy="3643338"/>
          </a:xfrm>
          <a:prstGeom prst="rect">
            <a:avLst/>
          </a:prstGeom>
        </p:spPr>
      </p:pic>
      <p:pic>
        <p:nvPicPr>
          <p:cNvPr id="8" name="Picture 4" descr="Пов’язане зображен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572008"/>
            <a:ext cx="2286016" cy="20596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00034" y="214290"/>
            <a:ext cx="4286280" cy="3286148"/>
            <a:chOff x="500034" y="214290"/>
            <a:chExt cx="4286280" cy="3286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142976" y="214290"/>
              <a:ext cx="31061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Font typeface="Wingdings" pitchFamily="2" charset="2"/>
                <a:buChar char="v"/>
              </a:pPr>
              <a:r>
                <a:rPr lang="uk-UA" sz="5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uk-UA" sz="5400" b="1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Сенкан</a:t>
              </a:r>
              <a:endParaRPr lang="ru-RU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0034" y="128586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endParaRPr lang="uk-UA" sz="2400" dirty="0"/>
            </a:p>
          </p:txBody>
        </p:sp>
        <p:sp>
          <p:nvSpPr>
            <p:cNvPr id="11" name="Загнутый угол 10"/>
            <p:cNvSpPr/>
            <p:nvPr/>
          </p:nvSpPr>
          <p:spPr>
            <a:xfrm>
              <a:off x="714348" y="1142984"/>
              <a:ext cx="4071966" cy="2357454"/>
            </a:xfrm>
            <a:prstGeom prst="foldedCorner">
              <a:avLst>
                <a:gd name="adj" fmla="val 2760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>
                <a:buFont typeface="+mj-lt"/>
                <a:buAutoNum type="arabicPeriod"/>
              </a:pPr>
              <a:endParaRPr lang="en-US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000" b="1" i="1" dirty="0" err="1" smtClean="0"/>
                <a:t>Freizeit</a:t>
              </a:r>
              <a:endParaRPr lang="en-US" sz="2000" b="1" i="1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000" b="1" i="1" dirty="0" err="1" smtClean="0"/>
                <a:t>interesant</a:t>
              </a:r>
              <a:r>
                <a:rPr lang="en-US" sz="2000" b="1" i="1" dirty="0" smtClean="0"/>
                <a:t>, </a:t>
              </a:r>
              <a:r>
                <a:rPr lang="en-US" sz="2000" b="1" i="1" dirty="0" err="1" smtClean="0"/>
                <a:t>alternativ</a:t>
              </a:r>
              <a:endParaRPr lang="en-US" sz="2000" b="1" i="1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000" b="1" i="1" dirty="0" err="1" smtClean="0"/>
                <a:t>reisen</a:t>
              </a:r>
              <a:r>
                <a:rPr lang="en-US" sz="2000" b="1" i="1" dirty="0" smtClean="0"/>
                <a:t>, </a:t>
              </a:r>
              <a:r>
                <a:rPr lang="en-US" sz="2000" b="1" i="1" dirty="0" err="1" smtClean="0"/>
                <a:t>verbringen</a:t>
              </a:r>
              <a:r>
                <a:rPr lang="en-US" sz="2000" b="1" i="1" dirty="0" smtClean="0"/>
                <a:t>, </a:t>
              </a:r>
              <a:r>
                <a:rPr lang="en-US" sz="2000" b="1" i="1" dirty="0" err="1" smtClean="0"/>
                <a:t>schwimmen</a:t>
              </a:r>
              <a:endParaRPr lang="en-US" sz="2000" b="1" i="1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000" b="1" i="1" dirty="0" smtClean="0"/>
                <a:t>In </a:t>
              </a:r>
              <a:r>
                <a:rPr lang="en-US" sz="2000" b="1" i="1" dirty="0" err="1" smtClean="0"/>
                <a:t>der</a:t>
              </a:r>
              <a:r>
                <a:rPr lang="en-US" sz="2000" b="1" i="1" dirty="0" smtClean="0"/>
                <a:t> </a:t>
              </a:r>
              <a:r>
                <a:rPr lang="en-US" sz="2000" b="1" i="1" dirty="0" err="1" smtClean="0"/>
                <a:t>Freizeit</a:t>
              </a:r>
              <a:r>
                <a:rPr lang="en-US" sz="2000" b="1" i="1" dirty="0" smtClean="0"/>
                <a:t> </a:t>
              </a:r>
              <a:r>
                <a:rPr lang="en-US" sz="2000" b="1" i="1" dirty="0" err="1" smtClean="0"/>
                <a:t>wandern</a:t>
              </a:r>
              <a:r>
                <a:rPr lang="en-US" sz="2000" b="1" i="1" dirty="0" smtClean="0"/>
                <a:t> </a:t>
              </a:r>
              <a:r>
                <a:rPr lang="en-US" sz="2000" b="1" i="1" dirty="0" err="1" smtClean="0"/>
                <a:t>wir</a:t>
              </a:r>
              <a:r>
                <a:rPr lang="en-US" sz="2000" b="1" i="1" dirty="0" smtClean="0"/>
                <a:t>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2000" b="1" i="1" dirty="0" err="1" smtClean="0"/>
                <a:t>Erholung</a:t>
              </a:r>
              <a:r>
                <a:rPr lang="en-US" sz="2000" b="1" i="1" dirty="0" smtClean="0"/>
                <a:t> </a:t>
              </a:r>
              <a:endParaRPr lang="uk-UA" sz="2000" b="1" i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43438" y="3000372"/>
            <a:ext cx="4071966" cy="3571900"/>
            <a:chOff x="4643438" y="3000372"/>
            <a:chExt cx="4071966" cy="3571900"/>
          </a:xfrm>
        </p:grpSpPr>
        <p:sp>
          <p:nvSpPr>
            <p:cNvPr id="14" name="Загнутый угол 13"/>
            <p:cNvSpPr/>
            <p:nvPr/>
          </p:nvSpPr>
          <p:spPr>
            <a:xfrm>
              <a:off x="4643438" y="3929066"/>
              <a:ext cx="4071966" cy="2643206"/>
            </a:xfrm>
            <a:prstGeom prst="foldedCorne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Deutsch</a:t>
              </a:r>
            </a:p>
            <a:p>
              <a:pPr algn="ctr"/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Spiel – </a:t>
              </a:r>
            </a:p>
            <a:p>
              <a:pPr algn="ctr"/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das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ist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klass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ctr"/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Das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macht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uns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allen</a:t>
              </a:r>
              <a:endPara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Spa</a:t>
              </a:r>
              <a:r>
                <a:rPr lang="de-DE" sz="2400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ß.</a:t>
              </a:r>
              <a:endPara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214942" y="3000372"/>
              <a:ext cx="30566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Font typeface="Wingdings" pitchFamily="2" charset="2"/>
                <a:buChar char="v"/>
              </a:pPr>
              <a:r>
                <a:rPr lang="en-US" sz="5400" b="1" cap="none" spc="0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5400" b="1" cap="none" spc="0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Elfchen</a:t>
              </a:r>
              <a:endParaRPr lang="uk-UA" sz="54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0242" name="Picture 2" descr="Результат пошуку зображень за запитом &quot;школа рисунок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771666"/>
            <a:ext cx="1643074" cy="30863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815857" y="0"/>
            <a:ext cx="6328143" cy="3929066"/>
            <a:chOff x="2815857" y="0"/>
            <a:chExt cx="6328143" cy="3929066"/>
          </a:xfrm>
        </p:grpSpPr>
        <p:pic>
          <p:nvPicPr>
            <p:cNvPr id="6" name="Рисунок 5" descr="IMG_269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4810" y="857232"/>
              <a:ext cx="4607751" cy="307183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2815857" y="0"/>
              <a:ext cx="63281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Font typeface="Wingdings" pitchFamily="2" charset="2"/>
                <a:buChar char="v"/>
              </a:pPr>
              <a:r>
                <a:rPr lang="ru-RU" sz="4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робота у </a:t>
              </a:r>
              <a:r>
                <a:rPr lang="ru-RU" sz="4400" b="1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малих</a:t>
              </a:r>
              <a:r>
                <a:rPr lang="ru-RU" sz="4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sz="4400" b="1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групах</a:t>
              </a:r>
              <a:endParaRPr lang="ru-RU" sz="4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2786058"/>
            <a:ext cx="45209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4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обота</a:t>
            </a:r>
            <a:r>
              <a:rPr lang="ru-RU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парах</a:t>
            </a:r>
            <a:endParaRPr lang="ru-RU" sz="4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IMG_26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660857"/>
            <a:ext cx="4643471" cy="319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ымянi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357166"/>
            <a:ext cx="5303484" cy="30003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85860"/>
            <a:ext cx="3927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мікрофон</a:t>
            </a:r>
            <a:endParaRPr lang="ru-RU" sz="54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Безыi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429000"/>
            <a:ext cx="5611944" cy="315517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5634555" cy="6643710"/>
            <a:chOff x="0" y="0"/>
            <a:chExt cx="5634555" cy="664371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563455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4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«</a:t>
              </a:r>
              <a:r>
                <a:rPr lang="ru-RU" sz="4400" b="1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Навчати</a:t>
              </a:r>
              <a:r>
                <a:rPr lang="ru-RU" sz="4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sz="4400" b="1" dirty="0" err="1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граючись</a:t>
              </a:r>
              <a:r>
                <a:rPr lang="ru-RU" sz="4400" b="1" dirty="0" smtClean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»…</a:t>
              </a:r>
              <a:endPara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4" name="Загнутый угол 3"/>
            <p:cNvSpPr/>
            <p:nvPr/>
          </p:nvSpPr>
          <p:spPr>
            <a:xfrm>
              <a:off x="214282" y="857232"/>
              <a:ext cx="4214842" cy="5786478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Ігри на уроках німецької мови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мовознавчі (вставити пропущене слово);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умовно-комунікативні ігри (скласти речення, змінити речення);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комунікативні ігри;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ігри індивідуального спрямування (кросворди, ребуси);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ігри колективного спрямування (</a:t>
              </a:r>
              <a:r>
                <a:rPr lang="uk-UA" sz="2400" dirty="0" err="1" smtClean="0"/>
                <a:t>віторини</a:t>
              </a:r>
              <a:r>
                <a:rPr lang="uk-UA" sz="2400" dirty="0" smtClean="0"/>
                <a:t>, КВК);</a:t>
              </a:r>
            </a:p>
            <a:p>
              <a:pPr>
                <a:buFont typeface="Arial" pitchFamily="34" charset="0"/>
                <a:buChar char="•"/>
              </a:pPr>
              <a:r>
                <a:rPr lang="uk-UA" sz="2400" dirty="0" smtClean="0"/>
                <a:t> рольові ігри (інсценізації, перевтілення).</a:t>
              </a:r>
            </a:p>
          </p:txBody>
        </p:sp>
      </p:grpSp>
      <p:sp>
        <p:nvSpPr>
          <p:cNvPr id="8" name="Загнутый угол 7"/>
          <p:cNvSpPr/>
          <p:nvPr/>
        </p:nvSpPr>
        <p:spPr>
          <a:xfrm>
            <a:off x="4857752" y="1928802"/>
            <a:ext cx="4000528" cy="4714908"/>
          </a:xfrm>
          <a:prstGeom prst="foldedCorner">
            <a:avLst>
              <a:gd name="adj" fmla="val 261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2800" b="1" i="1" dirty="0" smtClean="0"/>
          </a:p>
          <a:p>
            <a:r>
              <a:rPr lang="uk-UA" sz="2800" b="1" i="1" dirty="0" smtClean="0"/>
              <a:t>Часто використовую</a:t>
            </a:r>
          </a:p>
          <a:p>
            <a:endParaRPr lang="uk-UA" sz="2800" b="1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“Слова</a:t>
            </a:r>
            <a:r>
              <a:rPr lang="uk-UA" sz="2400" dirty="0" smtClean="0"/>
              <a:t> – </a:t>
            </a:r>
            <a:r>
              <a:rPr lang="uk-UA" sz="2400" dirty="0" err="1" smtClean="0"/>
              <a:t>пазли”</a:t>
            </a:r>
            <a:r>
              <a:rPr lang="uk-UA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“Склади</a:t>
            </a:r>
            <a:r>
              <a:rPr lang="uk-UA" sz="2400" dirty="0" smtClean="0"/>
              <a:t> </a:t>
            </a:r>
            <a:r>
              <a:rPr lang="uk-UA" sz="2400" dirty="0" err="1" smtClean="0"/>
              <a:t>слово”</a:t>
            </a:r>
            <a:r>
              <a:rPr lang="uk-UA" sz="2400" dirty="0" smtClean="0"/>
              <a:t> (речення);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“Злови</a:t>
            </a:r>
            <a:r>
              <a:rPr lang="uk-UA" sz="2400" dirty="0" smtClean="0"/>
              <a:t> м</a:t>
            </a:r>
            <a:r>
              <a:rPr lang="en-US" sz="2400" dirty="0" smtClean="0"/>
              <a:t>’</a:t>
            </a:r>
            <a:r>
              <a:rPr lang="uk-UA" sz="2400" dirty="0" err="1" smtClean="0"/>
              <a:t>яч”</a:t>
            </a:r>
            <a:r>
              <a:rPr lang="uk-UA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“Зіпсований</a:t>
            </a:r>
            <a:r>
              <a:rPr lang="uk-UA" sz="2400" dirty="0" smtClean="0"/>
              <a:t> </a:t>
            </a:r>
            <a:r>
              <a:rPr lang="uk-UA" sz="2400" dirty="0" err="1" smtClean="0"/>
              <a:t>телефон”</a:t>
            </a:r>
            <a:r>
              <a:rPr lang="uk-UA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“Пантоміма”</a:t>
            </a:r>
            <a:r>
              <a:rPr lang="uk-UA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“Хто</a:t>
            </a:r>
            <a:r>
              <a:rPr lang="uk-UA" sz="2400" dirty="0" smtClean="0"/>
              <a:t> я?”;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/>
              <a:t>“Поговори</a:t>
            </a:r>
            <a:r>
              <a:rPr lang="uk-UA" sz="2400" dirty="0" smtClean="0"/>
              <a:t> зі </a:t>
            </a:r>
            <a:r>
              <a:rPr lang="uk-UA" sz="2400" dirty="0" err="1" smtClean="0"/>
              <a:t>мною”</a:t>
            </a:r>
            <a:r>
              <a:rPr lang="uk-UA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smtClean="0"/>
              <a:t>конкурси.</a:t>
            </a:r>
          </a:p>
          <a:p>
            <a:pPr marL="342900" indent="-342900">
              <a:buFont typeface="Arial" pitchFamily="34" charset="0"/>
              <a:buChar char="•"/>
            </a:pPr>
            <a:endParaRPr lang="uk-UA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ымя   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571480"/>
            <a:ext cx="5214974" cy="2931992"/>
          </a:xfrm>
          <a:prstGeom prst="rect">
            <a:avLst/>
          </a:prstGeom>
        </p:spPr>
      </p:pic>
      <p:pic>
        <p:nvPicPr>
          <p:cNvPr id="2" name="Рисунок 1" descr="IMG_0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571900" cy="2678925"/>
          </a:xfrm>
          <a:prstGeom prst="rect">
            <a:avLst/>
          </a:prstGeom>
        </p:spPr>
      </p:pic>
      <p:pic>
        <p:nvPicPr>
          <p:cNvPr id="4" name="Рисунок 3" descr="Безыlмянный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4000504"/>
            <a:ext cx="4700947" cy="2643206"/>
          </a:xfrm>
          <a:prstGeom prst="rect">
            <a:avLst/>
          </a:prstGeom>
        </p:spPr>
      </p:pic>
      <p:pic>
        <p:nvPicPr>
          <p:cNvPr id="5" name="Рисунок 4" descr="Безыn,,nмянный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071810"/>
            <a:ext cx="3723499" cy="3318295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928926" y="1857364"/>
            <a:ext cx="5786446" cy="4704627"/>
            <a:chOff x="2928926" y="1857364"/>
            <a:chExt cx="5786446" cy="4704627"/>
          </a:xfrm>
        </p:grpSpPr>
        <p:pic>
          <p:nvPicPr>
            <p:cNvPr id="11" name="Рисунок 10" descr="DSC_17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8926" y="2714620"/>
              <a:ext cx="5786446" cy="3847371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429124" y="1857364"/>
              <a:ext cx="32481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5400" b="1" dirty="0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Стінгазети</a:t>
              </a:r>
              <a:endPara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42976" y="0"/>
            <a:ext cx="7311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Учнів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зацікавлюють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071678"/>
            <a:ext cx="2978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214686"/>
            <a:ext cx="324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 err="1" smtClean="0">
                <a:ln w="50800"/>
                <a:solidFill>
                  <a:srgbClr val="954ECA"/>
                </a:solidFill>
              </a:rPr>
              <a:t>Вікторини</a:t>
            </a:r>
            <a:endParaRPr lang="ru-RU" sz="5400" b="1" dirty="0">
              <a:ln w="50800"/>
              <a:solidFill>
                <a:srgbClr val="954ECA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142984"/>
            <a:ext cx="3701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99"/>
                </a:solidFill>
                <a:effectLst/>
              </a:rPr>
              <a:t>Презентації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99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286256"/>
            <a:ext cx="220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Квести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56416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i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ІКТ на </a:t>
            </a:r>
            <a:r>
              <a:rPr lang="ru-RU" sz="6000" b="1" i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допомогу</a:t>
            </a:r>
            <a:endParaRPr lang="ru-RU" sz="6000" b="1" i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1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857364"/>
            <a:ext cx="6643702" cy="442913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6666" y="0"/>
            <a:ext cx="8214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</a:t>
            </a:r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зупиняюсь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досягнутому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IMG_4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571612"/>
            <a:ext cx="4000528" cy="3000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9124" y="785794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Участь у семінарах, організованих </a:t>
            </a:r>
            <a:r>
              <a:rPr lang="uk-UA" sz="2000" i="1" dirty="0" err="1"/>
              <a:t>Г</a:t>
            </a:r>
            <a:r>
              <a:rPr lang="uk-UA" sz="2000" i="1" dirty="0" err="1" smtClean="0"/>
              <a:t>ете-інститутом</a:t>
            </a:r>
            <a:endParaRPr lang="uk-UA" sz="2000" i="1" dirty="0"/>
          </a:p>
        </p:txBody>
      </p:sp>
      <p:pic>
        <p:nvPicPr>
          <p:cNvPr id="3" name="Рисунок 2" descr="448_0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5"/>
            <a:ext cx="3929090" cy="2946818"/>
          </a:xfrm>
          <a:prstGeom prst="rect">
            <a:avLst/>
          </a:prstGeom>
        </p:spPr>
      </p:pic>
      <p:pic>
        <p:nvPicPr>
          <p:cNvPr id="4097" name="Picture 1" descr="C:\Users\comptech\Desktop\презент\фото школа\viber 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71876"/>
            <a:ext cx="4190997" cy="31432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57752" y="5715017"/>
            <a:ext cx="428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Засідання експертних груп з питань визначення результатів пробного ЗНО, м. Івано-Франківськ, 2017 р. </a:t>
            </a:r>
            <a:endParaRPr lang="uk-UA" i="1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308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Про мене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57158" y="928670"/>
            <a:ext cx="8286808" cy="7294305"/>
            <a:chOff x="0" y="928670"/>
            <a:chExt cx="8286808" cy="729430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928670"/>
              <a:ext cx="8286808" cy="7294305"/>
              <a:chOff x="0" y="1214422"/>
              <a:chExt cx="8286808" cy="729430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1438" y="1214422"/>
                <a:ext cx="8215370" cy="729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Освіта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вища</a:t>
                </a: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Спеціальність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вчитель німецької мови</a:t>
                </a: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Стаж роботи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17 років</a:t>
                </a: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Категорія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вища</a:t>
                </a: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Життєве кредо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:r>
                  <a:rPr lang="uk-UA" sz="24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"Цінуй те, що маєш, але не зупиняйся на досягнутому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!“</a:t>
                </a: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Педагогічне кредо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"Гарний лише той учитель, у якому ще не вмер </a:t>
                </a:r>
                <a:r>
                  <a:rPr lang="uk-UA" sz="2400" i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учень“</a:t>
                </a:r>
                <a:endParaRPr lang="en-US" sz="24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400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4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400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4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uk-UA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uk-UA" sz="24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Проблема, над якою працюю</a:t>
                </a:r>
                <a:r>
                  <a:rPr lang="uk-UA" sz="24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Використання інтерактивних методів навчання на уроках німецької мови</a:t>
                </a:r>
                <a:endParaRPr lang="uk-UA" sz="2400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uk-UA" dirty="0" smtClean="0"/>
              </a:p>
              <a:p>
                <a:r>
                  <a:rPr lang="ru-RU" dirty="0" smtClean="0"/>
                  <a:t>  </a:t>
                </a:r>
                <a:endParaRPr lang="uk-UA" dirty="0"/>
              </a:p>
              <a:p>
                <a:endParaRPr lang="uk-UA" dirty="0" smtClean="0">
                  <a:solidFill>
                    <a:srgbClr val="FC8610"/>
                  </a:solidFill>
                </a:endParaRPr>
              </a:p>
              <a:p>
                <a:endParaRPr lang="uk-UA" dirty="0" smtClean="0">
                  <a:solidFill>
                    <a:srgbClr val="FC8610"/>
                  </a:solidFill>
                </a:endParaRPr>
              </a:p>
              <a:p>
                <a:endParaRPr lang="uk-UA" dirty="0" smtClean="0">
                  <a:solidFill>
                    <a:srgbClr val="FC8610"/>
                  </a:solidFill>
                </a:endParaRPr>
              </a:p>
              <a:p>
                <a:r>
                  <a:rPr lang="uk-UA" dirty="0" smtClean="0">
                    <a:solidFill>
                      <a:srgbClr val="FC8610"/>
                    </a:solidFill>
                  </a:rPr>
                  <a:t> </a:t>
                </a:r>
                <a:endParaRPr lang="uk-UA" dirty="0">
                  <a:solidFill>
                    <a:srgbClr val="FC8610"/>
                  </a:solidFill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0" y="4214818"/>
                <a:ext cx="828680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2000" b="1" i="1" dirty="0" smtClean="0">
                    <a:solidFill>
                      <a:srgbClr val="0070C0"/>
                    </a:solidFill>
                    <a:latin typeface="Cambria" pitchFamily="18" charset="0"/>
                    <a:cs typeface="Andalus" pitchFamily="18" charset="-78"/>
                  </a:rPr>
                  <a:t>Знання однієї мови дозволяє увійти в коридор життя,</a:t>
                </a:r>
              </a:p>
              <a:p>
                <a:r>
                  <a:rPr lang="uk-UA" sz="2000" b="1" i="1" dirty="0" smtClean="0">
                    <a:solidFill>
                      <a:srgbClr val="0070C0"/>
                    </a:solidFill>
                    <a:latin typeface="Cambria" pitchFamily="18" charset="0"/>
                    <a:cs typeface="Andalus" pitchFamily="18" charset="-78"/>
                  </a:rPr>
                  <a:t>знання двох мов </a:t>
                </a:r>
                <a:r>
                  <a:rPr lang="uk-UA" sz="2000" b="1" i="1" dirty="0" err="1" smtClean="0">
                    <a:solidFill>
                      <a:srgbClr val="0070C0"/>
                    </a:solidFill>
                    <a:latin typeface="Cambria" pitchFamily="18" charset="0"/>
                    <a:cs typeface="Andalus" pitchFamily="18" charset="-78"/>
                  </a:rPr>
                  <a:t>–відкриває</a:t>
                </a:r>
                <a:r>
                  <a:rPr lang="uk-UA" sz="2000" b="1" i="1" dirty="0" smtClean="0">
                    <a:solidFill>
                      <a:srgbClr val="0070C0"/>
                    </a:solidFill>
                    <a:latin typeface="Cambria" pitchFamily="18" charset="0"/>
                    <a:cs typeface="Andalus" pitchFamily="18" charset="-78"/>
                  </a:rPr>
                  <a:t> вам усі двері у цьому коридорі.</a:t>
                </a:r>
              </a:p>
              <a:p>
                <a:r>
                  <a:rPr lang="uk-UA" sz="2000" b="1" i="1" dirty="0" smtClean="0">
                    <a:solidFill>
                      <a:srgbClr val="0070C0"/>
                    </a:solidFill>
                    <a:latin typeface="Cambria" pitchFamily="18" charset="0"/>
                    <a:cs typeface="Andalus" pitchFamily="18" charset="-78"/>
                  </a:rPr>
                  <a:t>                                                                                          Франк Сміт</a:t>
                </a:r>
                <a:endParaRPr lang="uk-UA" sz="2000" b="1" i="1" dirty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0" y="4929198"/>
              <a:ext cx="82868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Wer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 </a:t>
              </a:r>
              <a:r>
                <a:rPr lang="en-US" sz="2000" b="1" i="1" dirty="0" err="1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fremde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 </a:t>
              </a:r>
              <a:r>
                <a:rPr lang="en-US" sz="2000" b="1" i="1" dirty="0" err="1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Sprachen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 </a:t>
              </a:r>
              <a:r>
                <a:rPr lang="en-US" sz="2000" b="1" i="1" dirty="0" err="1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nicht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 </a:t>
              </a:r>
              <a:r>
                <a:rPr lang="en-US" sz="2000" b="1" i="1" dirty="0" err="1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kennt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, </a:t>
              </a:r>
              <a:r>
                <a:rPr lang="de-DE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weiß nichts von seiner eigenen</a:t>
              </a:r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.</a:t>
              </a:r>
            </a:p>
            <a:p>
              <a:r>
                <a:rPr lang="en-US" sz="2000" b="1" i="1" dirty="0" smtClean="0">
                  <a:solidFill>
                    <a:srgbClr val="0070C0"/>
                  </a:solidFill>
                  <a:latin typeface="Cambria" pitchFamily="18" charset="0"/>
                  <a:cs typeface="Andalus" pitchFamily="18" charset="-78"/>
                </a:rPr>
                <a:t>                                                                                              J. W. Goethe</a:t>
              </a:r>
              <a:endParaRPr lang="de-DE" sz="2000" b="1" i="1" dirty="0" smtClean="0">
                <a:solidFill>
                  <a:srgbClr val="0070C0"/>
                </a:solidFill>
                <a:latin typeface="Cambria" pitchFamily="18" charset="0"/>
                <a:cs typeface="Andalus" pitchFamily="18" charset="-78"/>
              </a:endParaRPr>
            </a:p>
          </p:txBody>
        </p:sp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000232" y="0"/>
            <a:ext cx="5572164" cy="18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Блаженний день, коли зробив ти вибір</a:t>
            </a:r>
            <a:b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Служінню дітям присвятить себе:</a:t>
            </a:r>
            <a:b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Нагодувати їх духовним хлібом,</a:t>
            </a:r>
            <a:b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uk-UA" sz="28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Зерно в душі посіяти святе.</a:t>
            </a:r>
            <a:endParaRPr kumimoji="0" lang="uk-UA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2214554"/>
            <a:ext cx="6572633" cy="10156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brightRoom" dir="t"/>
          </a:scene3d>
          <a:sp3d>
            <a:bevelT w="114300" prst="artDeco"/>
          </a:sp3d>
        </p:spPr>
        <p:txBody>
          <a:bodyPr wrap="none" lIns="91440" tIns="45720" rIns="91440" bIns="45720">
            <a:spAutoFit/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i="1" cap="all" spc="0" dirty="0" err="1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FreesiaUPC" pitchFamily="34" charset="-34"/>
              </a:rPr>
              <a:t>Дяку</a:t>
            </a:r>
            <a:r>
              <a:rPr lang="ru-RU" sz="6000" b="1" i="1" cap="all" dirty="0" err="1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FreesiaUPC" pitchFamily="34" charset="-34"/>
              </a:rPr>
              <a:t>ю</a:t>
            </a:r>
            <a:r>
              <a:rPr lang="ru-RU" sz="6000" b="1" i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FreesiaUPC" pitchFamily="34" charset="-34"/>
              </a:rPr>
              <a:t> за </a:t>
            </a:r>
            <a:r>
              <a:rPr lang="ru-RU" sz="6000" b="1" i="1" cap="all" dirty="0" err="1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FreesiaUPC" pitchFamily="34" charset="-34"/>
              </a:rPr>
              <a:t>уваг</a:t>
            </a:r>
            <a:r>
              <a:rPr lang="uk-UA" sz="6000" b="1" i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FreesiaUPC" pitchFamily="34" charset="-34"/>
              </a:rPr>
              <a:t>у</a:t>
            </a:r>
            <a:endParaRPr lang="en-US" sz="6000" b="1" i="1" cap="all" dirty="0" smtClean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  <a:cs typeface="FreesiaUPC" pitchFamily="34" charset="-3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3786190"/>
            <a:ext cx="3807453" cy="10156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brightRoom" dir="t"/>
          </a:scene3d>
          <a:sp3d>
            <a:bevelT w="114300" prst="artDeco"/>
          </a:sp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i="1" cap="all" dirty="0" err="1" smtClean="0">
                <a:ln w="0"/>
                <a:solidFill>
                  <a:srgbClr val="FC861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  <a:cs typeface="FreesiaUPC" pitchFamily="34" charset="-34"/>
              </a:rPr>
              <a:t>Viel</a:t>
            </a:r>
            <a:r>
              <a:rPr lang="en-US" sz="6000" b="1" i="1" cap="all" dirty="0" smtClean="0">
                <a:ln w="0"/>
                <a:solidFill>
                  <a:srgbClr val="FC861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  <a:cs typeface="FreesiaUPC" pitchFamily="34" charset="-34"/>
              </a:rPr>
              <a:t> </a:t>
            </a:r>
            <a:r>
              <a:rPr lang="en-US" sz="6000" b="1" i="1" cap="all" dirty="0" err="1" smtClean="0">
                <a:ln w="0"/>
                <a:solidFill>
                  <a:srgbClr val="FC861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  <a:cs typeface="FreesiaUPC" pitchFamily="34" charset="-34"/>
              </a:rPr>
              <a:t>Spaß</a:t>
            </a:r>
            <a:r>
              <a:rPr lang="en-US" sz="6000" b="1" i="1" cap="all" dirty="0" smtClean="0">
                <a:ln w="0"/>
                <a:solidFill>
                  <a:srgbClr val="FC861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  <a:cs typeface="FreesiaUPC" pitchFamily="34" charset="-34"/>
              </a:rPr>
              <a:t> </a:t>
            </a:r>
            <a:endParaRPr lang="ru-RU" sz="6000" b="1" i="1" cap="all" dirty="0">
              <a:ln w="0"/>
              <a:solidFill>
                <a:srgbClr val="FC8610"/>
              </a:soli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  <a:cs typeface="FreesiaUPC" pitchFamily="34" charset="-34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  н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8786842" cy="487398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61863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Інтерактивне</a:t>
            </a:r>
            <a:r>
              <a:rPr lang="ru-RU" sz="3600" b="1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3600" b="1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передбачає</a:t>
            </a:r>
            <a:r>
              <a:rPr lang="ru-RU" sz="3600" b="1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ru-RU" sz="3600" b="1" cap="none" spc="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оделювання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життєвих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ситуацій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endParaRPr lang="ru-RU" sz="3600" cap="none" spc="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вирішення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творчих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завдань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3600" cap="none" spc="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3600" cap="none" spc="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використання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рольових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ігор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endParaRPr lang="ru-RU" sz="360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пільне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вирішення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проблеми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основі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аналізу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обставин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відповідної</a:t>
            </a:r>
            <a:r>
              <a:rPr lang="ru-RU" sz="3600" cap="none" spc="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cap="none" spc="0" dirty="0" err="1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ситуації</a:t>
            </a:r>
            <a:r>
              <a:rPr lang="ru-RU" sz="3600" dirty="0" smtClean="0">
                <a:ln w="9525" cap="rnd" cmpd="thickThin">
                  <a:noFill/>
                  <a:prstDash val="sysDot"/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sz="3600" dirty="0" smtClean="0">
              <a:ln w="9525" cap="rnd" cmpd="thickThin">
                <a:noFill/>
                <a:prstDash val="sysDot"/>
                <a:round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178592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0329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400" b="1" dirty="0" smtClean="0">
                <a:ln w="50800"/>
                <a:solidFill>
                  <a:srgbClr val="002060"/>
                </a:solidFill>
              </a:rPr>
              <a:t>Переваги інтерактивного навчання: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у роботі задіяні усі учні класу;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учні навчаються працювати в команді;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формується доброзичливе ставлення до опонента;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кожна дитина має можливість пропонувати свою думку;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створюється </a:t>
            </a:r>
            <a:r>
              <a:rPr lang="uk-UA" sz="3200" dirty="0" err="1" smtClean="0">
                <a:ln w="50800"/>
                <a:solidFill>
                  <a:srgbClr val="0000FF"/>
                </a:solidFill>
              </a:rPr>
              <a:t>“ситуація</a:t>
            </a:r>
            <a:r>
              <a:rPr lang="uk-UA" sz="3200" dirty="0" smtClean="0">
                <a:ln w="50800"/>
                <a:solidFill>
                  <a:srgbClr val="0000FF"/>
                </a:solidFill>
              </a:rPr>
              <a:t> </a:t>
            </a:r>
            <a:r>
              <a:rPr lang="uk-UA" sz="3200" dirty="0" err="1" smtClean="0">
                <a:ln w="50800"/>
                <a:solidFill>
                  <a:srgbClr val="0000FF"/>
                </a:solidFill>
              </a:rPr>
              <a:t>успіху”</a:t>
            </a:r>
            <a:r>
              <a:rPr lang="uk-UA" sz="3200" dirty="0" smtClean="0">
                <a:ln w="50800"/>
                <a:solidFill>
                  <a:srgbClr val="0000FF"/>
                </a:solidFill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за короткий час </a:t>
            </a:r>
            <a:r>
              <a:rPr lang="uk-UA" sz="3200" dirty="0" err="1" smtClean="0">
                <a:ln w="50800"/>
                <a:solidFill>
                  <a:srgbClr val="0000FF"/>
                </a:solidFill>
              </a:rPr>
              <a:t>опановується</a:t>
            </a:r>
            <a:r>
              <a:rPr lang="uk-UA" sz="3200" dirty="0" smtClean="0">
                <a:ln w="50800"/>
                <a:solidFill>
                  <a:srgbClr val="0000FF"/>
                </a:solidFill>
              </a:rPr>
              <a:t> велика кількість матеріалу;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формуються навички толерантного спілкування;</a:t>
            </a:r>
          </a:p>
          <a:p>
            <a:pPr>
              <a:buFont typeface="Wingdings" pitchFamily="2" charset="2"/>
              <a:buChar char="§"/>
            </a:pPr>
            <a:r>
              <a:rPr lang="uk-UA" sz="3200" dirty="0" smtClean="0">
                <a:ln w="50800"/>
                <a:solidFill>
                  <a:srgbClr val="0000FF"/>
                </a:solidFill>
              </a:rPr>
              <a:t> вміння аргументувати свій погляд, </a:t>
            </a:r>
            <a:r>
              <a:rPr lang="uk-UA" sz="3200" dirty="0" err="1" smtClean="0">
                <a:ln w="50800"/>
                <a:solidFill>
                  <a:srgbClr val="0000FF"/>
                </a:solidFill>
              </a:rPr>
              <a:t>знаходит</a:t>
            </a:r>
            <a:r>
              <a:rPr lang="uk-UA" sz="3200" dirty="0" smtClean="0">
                <a:ln w="50800"/>
                <a:solidFill>
                  <a:srgbClr val="0000FF"/>
                </a:solidFill>
              </a:rPr>
              <a:t> альтернативне рішення проблеми.</a:t>
            </a:r>
          </a:p>
          <a:p>
            <a:pPr algn="ctr"/>
            <a:endParaRPr lang="uk-UA" sz="4400" b="1" cap="none" spc="0" dirty="0" smtClean="0">
              <a:ln w="50800"/>
              <a:solidFill>
                <a:srgbClr val="002060"/>
              </a:solidFill>
              <a:effectLst/>
            </a:endParaRPr>
          </a:p>
          <a:p>
            <a:pPr algn="ctr">
              <a:buFont typeface="Wingdings" pitchFamily="2" charset="2"/>
              <a:buChar char="§"/>
            </a:pPr>
            <a:endParaRPr lang="ru-RU" sz="4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pic>
        <p:nvPicPr>
          <p:cNvPr id="18436" name="Picture 4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856335">
            <a:off x="7625115" y="1505454"/>
            <a:ext cx="1042003" cy="1000132"/>
          </a:xfrm>
          <a:prstGeom prst="rect">
            <a:avLst/>
          </a:prstGeom>
          <a:noFill/>
        </p:spPr>
      </p:pic>
      <p:pic>
        <p:nvPicPr>
          <p:cNvPr id="18438" name="Picture 6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901394">
            <a:off x="6599871" y="3261724"/>
            <a:ext cx="893146" cy="857256"/>
          </a:xfrm>
          <a:prstGeom prst="rect">
            <a:avLst/>
          </a:prstGeom>
          <a:noFill/>
        </p:spPr>
      </p:pic>
      <p:pic>
        <p:nvPicPr>
          <p:cNvPr id="6" name="Picture 6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342345">
            <a:off x="8108523" y="5949872"/>
            <a:ext cx="768613" cy="737727"/>
          </a:xfrm>
          <a:prstGeom prst="rect">
            <a:avLst/>
          </a:prstGeom>
          <a:noFill/>
        </p:spPr>
      </p:pic>
      <p:pic>
        <p:nvPicPr>
          <p:cNvPr id="7" name="Picture 6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909103" flipV="1">
            <a:off x="7375906" y="893378"/>
            <a:ext cx="613113" cy="5884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929718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</a:t>
            </a:r>
            <a:r>
              <a:rPr lang="ru-RU" sz="4800" b="1" cap="none" spc="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інтерактивного</a:t>
            </a:r>
            <a:r>
              <a:rPr lang="ru-RU" sz="4800" b="1" cap="none" spc="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4800" b="1" cap="none" spc="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800" b="1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/>
            <a:endParaRPr lang="ru-RU" sz="4400" dirty="0" smtClean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Wingdings" pitchFamily="2" charset="2"/>
              <a:buChar char="§"/>
            </a:pP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оголошення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теми та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очікуваних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результатів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4400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надання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необхідної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інтерактивна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buFont typeface="Wingdings" pitchFamily="2" charset="2"/>
              <a:buChar char="§"/>
            </a:pP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підбиття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підсумків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результатів</a:t>
            </a:r>
            <a:r>
              <a:rPr lang="ru-RU" sz="440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уроку.  </a:t>
            </a:r>
            <a:endParaRPr lang="ru-RU" sz="4400" cap="none" spc="0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14282" y="1500174"/>
            <a:ext cx="2500298" cy="5143536"/>
            <a:chOff x="214282" y="1500174"/>
            <a:chExt cx="2500298" cy="5143536"/>
          </a:xfrm>
        </p:grpSpPr>
        <p:sp>
          <p:nvSpPr>
            <p:cNvPr id="3" name="Выноска со стрелкой вниз 2"/>
            <p:cNvSpPr/>
            <p:nvPr/>
          </p:nvSpPr>
          <p:spPr>
            <a:xfrm>
              <a:off x="214282" y="1500174"/>
              <a:ext cx="2500298" cy="1643074"/>
            </a:xfrm>
            <a:prstGeom prst="downArrow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Колективно-групове навчання</a:t>
              </a:r>
              <a:endParaRPr lang="uk-UA" dirty="0"/>
            </a:p>
          </p:txBody>
        </p:sp>
        <p:sp>
          <p:nvSpPr>
            <p:cNvPr id="9" name="Блок-схема: документ 8"/>
            <p:cNvSpPr/>
            <p:nvPr/>
          </p:nvSpPr>
          <p:spPr>
            <a:xfrm>
              <a:off x="214282" y="3286124"/>
              <a:ext cx="2428892" cy="3357586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uk-UA" dirty="0" smtClean="0"/>
            </a:p>
            <a:p>
              <a:pPr algn="ctr">
                <a:buFont typeface="Arial" pitchFamily="34" charset="0"/>
                <a:buChar char="•"/>
              </a:pPr>
              <a:endParaRPr lang="uk-UA" dirty="0" smtClean="0"/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обговорення у колі;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Мікрофон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Незакінчене речення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Мозковий штурм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Навчаючи – учусь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Аналіз ситуації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Ажурна пилка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Вирішення проблем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Дерево рішень </a:t>
              </a:r>
            </a:p>
            <a:p>
              <a:pPr algn="ctr">
                <a:buFont typeface="Arial" pitchFamily="34" charset="0"/>
                <a:buChar char="•"/>
              </a:pPr>
              <a:endParaRPr lang="uk-UA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214678" y="1500174"/>
            <a:ext cx="2500330" cy="5072098"/>
            <a:chOff x="3214678" y="1500174"/>
            <a:chExt cx="2500330" cy="5072098"/>
          </a:xfrm>
        </p:grpSpPr>
        <p:sp>
          <p:nvSpPr>
            <p:cNvPr id="4" name="Выноска со стрелкой вниз 3"/>
            <p:cNvSpPr/>
            <p:nvPr/>
          </p:nvSpPr>
          <p:spPr>
            <a:xfrm>
              <a:off x="3214678" y="1500174"/>
              <a:ext cx="2500330" cy="1643074"/>
            </a:xfrm>
            <a:prstGeom prst="downArrow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chemeClr val="tx1"/>
                  </a:solidFill>
                </a:rPr>
                <a:t>Кооперативне навчання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10" name="Блок-схема: документ 9"/>
            <p:cNvSpPr/>
            <p:nvPr/>
          </p:nvSpPr>
          <p:spPr>
            <a:xfrm>
              <a:off x="3214678" y="3286124"/>
              <a:ext cx="2428892" cy="3286148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Робота в парах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Карусель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Ротаційні трійки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Два-чотири-всі разом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Робота в малих групах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акваріум</a:t>
              </a:r>
              <a:endParaRPr lang="uk-UA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215074" y="1500174"/>
            <a:ext cx="2500330" cy="5072098"/>
            <a:chOff x="6215074" y="1500174"/>
            <a:chExt cx="2500330" cy="5072098"/>
          </a:xfrm>
        </p:grpSpPr>
        <p:sp>
          <p:nvSpPr>
            <p:cNvPr id="5" name="Выноска со стрелкой вниз 4"/>
            <p:cNvSpPr/>
            <p:nvPr/>
          </p:nvSpPr>
          <p:spPr>
            <a:xfrm>
              <a:off x="6215074" y="1500174"/>
              <a:ext cx="2500330" cy="1643074"/>
            </a:xfrm>
            <a:prstGeom prst="downArrow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chemeClr val="tx1"/>
                  </a:solidFill>
                </a:rPr>
                <a:t>Технологічно-ситуативне моделювання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11" name="Блок-схема: документ 10"/>
            <p:cNvSpPr/>
            <p:nvPr/>
          </p:nvSpPr>
          <p:spPr>
            <a:xfrm>
              <a:off x="6286512" y="3286124"/>
              <a:ext cx="2428892" cy="3286148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Симуляції або імітаційні ігри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Спрощене судове засідання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Громадські слухання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uk-UA" dirty="0" smtClean="0"/>
                <a:t>Розігрування ситуацій за ролями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" y="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cap="none" spc="0" dirty="0" err="1" smtClean="0">
                <a:ln w="50800"/>
                <a:solidFill>
                  <a:srgbClr val="002060"/>
                </a:solidFill>
                <a:effectLst/>
              </a:rPr>
              <a:t>Класифікація</a:t>
            </a:r>
            <a:r>
              <a:rPr lang="ru-RU" sz="4400" b="1" cap="none" spc="0" dirty="0" smtClean="0">
                <a:ln w="50800"/>
                <a:solidFill>
                  <a:srgbClr val="002060"/>
                </a:solidFill>
                <a:effectLst/>
              </a:rPr>
              <a:t> </a:t>
            </a:r>
            <a:r>
              <a:rPr lang="ru-RU" sz="4400" b="1" cap="none" spc="0" dirty="0" err="1" smtClean="0">
                <a:ln w="50800"/>
                <a:solidFill>
                  <a:srgbClr val="002060"/>
                </a:solidFill>
                <a:effectLst/>
              </a:rPr>
              <a:t>інтерактивних</a:t>
            </a:r>
            <a:r>
              <a:rPr lang="ru-RU" sz="4400" b="1" cap="none" spc="0" dirty="0" smtClean="0">
                <a:ln w="50800"/>
                <a:solidFill>
                  <a:srgbClr val="002060"/>
                </a:solidFill>
                <a:effectLst/>
              </a:rPr>
              <a:t> </a:t>
            </a:r>
            <a:r>
              <a:rPr lang="ru-RU" sz="4400" b="1" cap="none" spc="0" dirty="0" err="1" smtClean="0">
                <a:ln w="50800"/>
                <a:solidFill>
                  <a:srgbClr val="002060"/>
                </a:solidFill>
                <a:effectLst/>
              </a:rPr>
              <a:t>методів</a:t>
            </a:r>
            <a:r>
              <a:rPr lang="ru-RU" sz="4400" b="1" cap="none" spc="0" dirty="0" smtClean="0">
                <a:ln w="50800"/>
                <a:solidFill>
                  <a:srgbClr val="002060"/>
                </a:solidFill>
                <a:effectLst/>
              </a:rPr>
              <a:t> за О. </a:t>
            </a:r>
            <a:r>
              <a:rPr lang="ru-RU" sz="4400" b="1" cap="none" spc="0" dirty="0" err="1" smtClean="0">
                <a:ln w="50800"/>
                <a:solidFill>
                  <a:srgbClr val="002060"/>
                </a:solidFill>
                <a:effectLst/>
              </a:rPr>
              <a:t>Пометун</a:t>
            </a:r>
            <a:r>
              <a:rPr lang="ru-RU" sz="4400" b="1" cap="none" spc="0" dirty="0" smtClean="0">
                <a:ln w="50800"/>
                <a:solidFill>
                  <a:srgbClr val="002060"/>
                </a:solidFill>
                <a:effectLst/>
              </a:rPr>
              <a:t>, Л. </a:t>
            </a:r>
            <a:r>
              <a:rPr lang="ru-RU" sz="4400" b="1" cap="none" spc="0" dirty="0" err="1" smtClean="0">
                <a:ln w="50800"/>
                <a:solidFill>
                  <a:srgbClr val="002060"/>
                </a:solidFill>
                <a:effectLst/>
              </a:rPr>
              <a:t>Пироженко</a:t>
            </a:r>
            <a:endParaRPr lang="uk-UA" sz="4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77867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dirty="0" err="1" smtClean="0">
                <a:ln w="50800"/>
                <a:solidFill>
                  <a:srgbClr val="002060"/>
                </a:solidFill>
              </a:rPr>
              <a:t>Технології</a:t>
            </a:r>
            <a:r>
              <a:rPr lang="ru-RU" sz="4400" b="1" dirty="0" smtClean="0">
                <a:ln w="50800"/>
                <a:solidFill>
                  <a:srgbClr val="002060"/>
                </a:solidFill>
              </a:rPr>
              <a:t> </a:t>
            </a:r>
            <a:r>
              <a:rPr lang="ru-RU" sz="4400" b="1" dirty="0" err="1" smtClean="0">
                <a:ln w="50800"/>
                <a:solidFill>
                  <a:srgbClr val="002060"/>
                </a:solidFill>
              </a:rPr>
              <a:t>опрацювання</a:t>
            </a:r>
            <a:r>
              <a:rPr lang="ru-RU" sz="4400" b="1" dirty="0" smtClean="0">
                <a:ln w="50800"/>
                <a:solidFill>
                  <a:srgbClr val="002060"/>
                </a:solidFill>
              </a:rPr>
              <a:t> </a:t>
            </a:r>
            <a:r>
              <a:rPr lang="ru-RU" sz="4400" b="1" dirty="0" err="1" smtClean="0">
                <a:ln w="50800"/>
                <a:solidFill>
                  <a:srgbClr val="002060"/>
                </a:solidFill>
              </a:rPr>
              <a:t>дискусійних</a:t>
            </a:r>
            <a:r>
              <a:rPr lang="ru-RU" sz="4400" b="1" dirty="0" smtClean="0">
                <a:ln w="50800"/>
                <a:solidFill>
                  <a:srgbClr val="002060"/>
                </a:solidFill>
              </a:rPr>
              <a:t> </a:t>
            </a:r>
            <a:r>
              <a:rPr lang="ru-RU" sz="4400" b="1" dirty="0" err="1" smtClean="0">
                <a:ln w="50800"/>
                <a:solidFill>
                  <a:srgbClr val="002060"/>
                </a:solidFill>
              </a:rPr>
              <a:t>питань</a:t>
            </a:r>
            <a:endParaRPr lang="ru-RU" sz="4400" b="1" dirty="0">
              <a:ln w="50800"/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286512" y="1571612"/>
            <a:ext cx="2143140" cy="14287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Зміни позицію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3214678" y="2000240"/>
            <a:ext cx="2143140" cy="150019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Займи позицію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1428728" y="3500438"/>
            <a:ext cx="2214578" cy="14287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Неперервна шкала думок</a:t>
            </a:r>
            <a:endParaRPr lang="uk-UA" dirty="0"/>
          </a:p>
        </p:txBody>
      </p:sp>
      <p:sp>
        <p:nvSpPr>
          <p:cNvPr id="15" name="Овал 14"/>
          <p:cNvSpPr/>
          <p:nvPr/>
        </p:nvSpPr>
        <p:spPr>
          <a:xfrm>
            <a:off x="5429256" y="3500438"/>
            <a:ext cx="2143140" cy="14287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Д</a:t>
            </a:r>
            <a:r>
              <a:rPr lang="uk-UA" dirty="0" smtClean="0"/>
              <a:t>искусія</a:t>
            </a:r>
            <a:endParaRPr lang="uk-UA" dirty="0"/>
          </a:p>
        </p:txBody>
      </p:sp>
      <p:sp>
        <p:nvSpPr>
          <p:cNvPr id="16" name="Овал 15"/>
          <p:cNvSpPr/>
          <p:nvPr/>
        </p:nvSpPr>
        <p:spPr>
          <a:xfrm>
            <a:off x="214282" y="5000636"/>
            <a:ext cx="2143140" cy="15716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Оцінювальна дискусія</a:t>
            </a:r>
            <a:endParaRPr lang="uk-UA" dirty="0"/>
          </a:p>
        </p:txBody>
      </p:sp>
      <p:sp>
        <p:nvSpPr>
          <p:cNvPr id="17" name="Овал 16"/>
          <p:cNvSpPr/>
          <p:nvPr/>
        </p:nvSpPr>
        <p:spPr>
          <a:xfrm>
            <a:off x="6500826" y="5357826"/>
            <a:ext cx="2071702" cy="135734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Дебати</a:t>
            </a:r>
            <a:endParaRPr lang="uk-UA" dirty="0"/>
          </a:p>
        </p:txBody>
      </p:sp>
      <p:sp>
        <p:nvSpPr>
          <p:cNvPr id="18" name="Овал 17"/>
          <p:cNvSpPr/>
          <p:nvPr/>
        </p:nvSpPr>
        <p:spPr>
          <a:xfrm>
            <a:off x="500034" y="1571612"/>
            <a:ext cx="2214578" cy="15001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 ПРЕС </a:t>
            </a:r>
            <a:endParaRPr lang="uk-UA" dirty="0"/>
          </a:p>
        </p:txBody>
      </p:sp>
      <p:sp>
        <p:nvSpPr>
          <p:cNvPr id="19" name="Овал 18"/>
          <p:cNvSpPr/>
          <p:nvPr/>
        </p:nvSpPr>
        <p:spPr>
          <a:xfrm>
            <a:off x="3428992" y="4929198"/>
            <a:ext cx="2143140" cy="1428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Дискусія в стилі </a:t>
            </a:r>
            <a:r>
              <a:rPr lang="uk-UA" dirty="0" err="1" smtClean="0"/>
              <a:t>ток-шоу</a:t>
            </a:r>
            <a:endParaRPr lang="uk-UA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своїй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роботі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використовую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endParaRPr lang="uk-UA" sz="4400" b="1" dirty="0" smtClean="0">
              <a:ln w="50800"/>
              <a:solidFill>
                <a:srgbClr val="0070C0"/>
              </a:solidFill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214414" y="2285992"/>
            <a:ext cx="6929518" cy="4214842"/>
          </a:xfrm>
          <a:prstGeom prst="foldedCorner">
            <a:avLst>
              <a:gd name="adj" fmla="val 1937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endParaRPr lang="ru-RU" sz="4000" b="1" dirty="0" smtClean="0">
              <a:ln w="50800"/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ln w="50800"/>
                <a:solidFill>
                  <a:srgbClr val="0070C0"/>
                </a:solidFill>
              </a:rPr>
              <a:t>«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Структурований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огляд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ln w="50800"/>
                <a:solidFill>
                  <a:srgbClr val="0070C0"/>
                </a:solidFill>
              </a:rPr>
              <a:t>«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Знаємо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 – 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хочемо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 знати – 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дізналися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ln w="50800"/>
                <a:solidFill>
                  <a:srgbClr val="0070C0"/>
                </a:solidFill>
              </a:rPr>
              <a:t>«Дерево 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рішень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ln w="50800"/>
                <a:solidFill>
                  <a:srgbClr val="0070C0"/>
                </a:solidFill>
              </a:rPr>
              <a:t>«Займи 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позицію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ln w="50800"/>
                <a:solidFill>
                  <a:srgbClr val="0070C0"/>
                </a:solidFill>
              </a:rPr>
              <a:t>«</a:t>
            </a:r>
            <a:r>
              <a:rPr lang="ru-RU" sz="4000" b="1" dirty="0" err="1" smtClean="0">
                <a:ln w="50800"/>
                <a:solidFill>
                  <a:srgbClr val="0070C0"/>
                </a:solidFill>
              </a:rPr>
              <a:t>Мозковий</a:t>
            </a:r>
            <a:r>
              <a:rPr lang="ru-RU" sz="4000" b="1" dirty="0" smtClean="0">
                <a:ln w="50800"/>
                <a:solidFill>
                  <a:srgbClr val="0070C0"/>
                </a:solidFill>
              </a:rPr>
              <a:t> штурм».</a:t>
            </a:r>
            <a:endParaRPr lang="uk-UA" sz="40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928670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3600" b="1" dirty="0" smtClean="0">
                <a:ln w="50800"/>
                <a:solidFill>
                  <a:srgbClr val="5F2DA9"/>
                </a:solidFill>
              </a:rPr>
              <a:t> </a:t>
            </a:r>
            <a:r>
              <a:rPr lang="en-US" sz="3600" b="1" dirty="0" smtClean="0">
                <a:ln w="50800"/>
                <a:solidFill>
                  <a:srgbClr val="5F2DA9"/>
                </a:solidFill>
              </a:rPr>
              <a:t> </a:t>
            </a:r>
            <a:r>
              <a:rPr lang="ru-RU" sz="3600" b="1" dirty="0" err="1" smtClean="0">
                <a:ln w="50800"/>
                <a:solidFill>
                  <a:srgbClr val="5F2DA9"/>
                </a:solidFill>
              </a:rPr>
              <a:t>методи</a:t>
            </a:r>
            <a:r>
              <a:rPr lang="ru-RU" sz="3600" b="1" dirty="0" smtClean="0">
                <a:ln w="50800"/>
                <a:solidFill>
                  <a:srgbClr val="5F2DA9"/>
                </a:solidFill>
              </a:rPr>
              <a:t> </a:t>
            </a:r>
            <a:r>
              <a:rPr lang="ru-RU" sz="3600" b="1" dirty="0" err="1" smtClean="0">
                <a:ln w="50800"/>
                <a:solidFill>
                  <a:srgbClr val="5F2DA9"/>
                </a:solidFill>
              </a:rPr>
              <a:t>розвитку</a:t>
            </a:r>
            <a:r>
              <a:rPr lang="ru-RU" sz="3600" b="1" dirty="0" smtClean="0">
                <a:ln w="50800"/>
                <a:solidFill>
                  <a:srgbClr val="5F2DA9"/>
                </a:solidFill>
              </a:rPr>
              <a:t> критичного </a:t>
            </a:r>
            <a:r>
              <a:rPr lang="ru-RU" sz="3600" b="1" dirty="0" err="1" smtClean="0">
                <a:ln w="50800"/>
                <a:solidFill>
                  <a:srgbClr val="5F2DA9"/>
                </a:solidFill>
              </a:rPr>
              <a:t>мислення</a:t>
            </a:r>
            <a:r>
              <a:rPr lang="ru-RU" sz="3600" b="1" dirty="0" smtClean="0">
                <a:ln w="50800"/>
                <a:solidFill>
                  <a:srgbClr val="5F2DA9"/>
                </a:solidFill>
              </a:rPr>
              <a:t> </a:t>
            </a:r>
            <a:endParaRPr lang="uk-UA" sz="3600" dirty="0"/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643314"/>
            <a:ext cx="5463704" cy="3071834"/>
          </a:xfrm>
          <a:prstGeom prst="rect">
            <a:avLst/>
          </a:prstGeom>
        </p:spPr>
      </p:pic>
      <p:pic>
        <p:nvPicPr>
          <p:cNvPr id="4" name="Рисунок 3" descr="IMG_1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48" y="1500174"/>
            <a:ext cx="3857652" cy="2571768"/>
          </a:xfrm>
          <a:prstGeom prst="rect">
            <a:avLst/>
          </a:prstGeom>
        </p:spPr>
      </p:pic>
      <p:pic>
        <p:nvPicPr>
          <p:cNvPr id="2" name="Рисунок 1" descr="Безымя9н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5357850" cy="3081463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572</Words>
  <Application>Microsoft Office PowerPoint</Application>
  <PresentationFormat>Экран (4:3)</PresentationFormat>
  <Paragraphs>154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comptech</dc:creator>
  <cp:lastModifiedBy>comptech</cp:lastModifiedBy>
  <cp:revision>41</cp:revision>
  <dcterms:created xsi:type="dcterms:W3CDTF">2017-12-03T19:35:08Z</dcterms:created>
  <dcterms:modified xsi:type="dcterms:W3CDTF">2017-12-14T20:21:55Z</dcterms:modified>
</cp:coreProperties>
</file>