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8" r:id="rId2"/>
    <p:sldId id="260" r:id="rId3"/>
    <p:sldId id="286" r:id="rId4"/>
    <p:sldId id="265" r:id="rId5"/>
    <p:sldId id="287" r:id="rId6"/>
    <p:sldId id="261" r:id="rId7"/>
    <p:sldId id="264" r:id="rId8"/>
    <p:sldId id="256" r:id="rId9"/>
  </p:sldIdLst>
  <p:sldSz cx="9144000" cy="5143500" type="screen16x9"/>
  <p:notesSz cx="6858000" cy="9144000"/>
  <p:embeddedFontLst>
    <p:embeddedFont>
      <p:font typeface="Tinos" charset="0"/>
      <p:regular r:id="rId11"/>
      <p:bold r:id="rId12"/>
      <p:italic r:id="rId13"/>
      <p:boldItalic r:id="rId14"/>
    </p:embeddedFont>
    <p:embeddedFont>
      <p:font typeface="Playfair Display" charset="-52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01F615-CC2C-40C0-A474-9E9D19263026}">
  <a:tblStyle styleId="{5901F615-CC2C-40C0-A474-9E9D192630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82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96513" y="2182213"/>
            <a:ext cx="15791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626393" y="2481475"/>
            <a:ext cx="3517607" cy="266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5465075" y="-1026425"/>
            <a:ext cx="2662025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7" y="2730953"/>
            <a:ext cx="970522" cy="13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638168" y="1095794"/>
            <a:ext cx="5867786" cy="2951912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276500" y="3703848"/>
            <a:ext cx="591000" cy="591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750400" y="1164100"/>
            <a:ext cx="3643200" cy="28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3593400" y="3748272"/>
            <a:ext cx="1957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4" descr="10.png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9525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descr="2.png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031774" y="-1060351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7397875" y="1847850"/>
            <a:ext cx="17461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 descr="11.png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1014" y="1333539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 descr="4.png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6293387" y="2292888"/>
            <a:ext cx="2062675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6100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455677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735254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3" name="Google Shape;73;p7" descr="1.png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6943724" y="-90783"/>
            <a:ext cx="21336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 descr="5.png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7727980" y="1889850"/>
            <a:ext cx="1416020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 descr="11.png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23620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" name="Google Shape;98;p10" descr="2.png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949199" y="-968250"/>
            <a:ext cx="1654426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6.png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7639050" y="3602476"/>
            <a:ext cx="1504950" cy="15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 idx="4294967295"/>
          </p:nvPr>
        </p:nvSpPr>
        <p:spPr>
          <a:xfrm>
            <a:off x="1259632" y="1707654"/>
            <a:ext cx="6593700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smtClean="0">
                <a:solidFill>
                  <a:srgbClr val="CC4125"/>
                </a:solidFill>
              </a:rPr>
              <a:t>Макове зернятко</a:t>
            </a:r>
            <a:endParaRPr sz="4000" dirty="0">
              <a:solidFill>
                <a:srgbClr val="CC4125"/>
              </a:solidFill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4294967295"/>
          </p:nvPr>
        </p:nvSpPr>
        <p:spPr>
          <a:xfrm>
            <a:off x="3419872" y="2859782"/>
            <a:ext cx="5009524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i="1" dirty="0" err="1" smtClean="0">
                <a:latin typeface="Playfair Display"/>
                <a:ea typeface="Playfair Display"/>
                <a:cs typeface="Playfair Display"/>
                <a:sym typeface="Playfair Display"/>
              </a:rPr>
              <a:t>підготувла</a:t>
            </a:r>
            <a:endParaRPr lang="uk-UA" i="1" dirty="0" smtClean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i="1" dirty="0">
                <a:latin typeface="Playfair Display"/>
                <a:ea typeface="Playfair Display"/>
                <a:cs typeface="Playfair Display"/>
                <a:sym typeface="Playfair Display"/>
              </a:rPr>
              <a:t>у</a:t>
            </a:r>
            <a:r>
              <a:rPr lang="uk-UA" i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чениця 8 класу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i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НВК «</a:t>
            </a:r>
            <a:r>
              <a:rPr lang="uk-UA" i="1" dirty="0" err="1" smtClean="0">
                <a:latin typeface="Playfair Display"/>
                <a:ea typeface="Playfair Display"/>
                <a:cs typeface="Playfair Display"/>
                <a:sym typeface="Playfair Display"/>
              </a:rPr>
              <a:t>Лозівська</a:t>
            </a:r>
            <a:r>
              <a:rPr lang="uk-UA" i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 ЗОШ І-ІІІ ст. – ДНЗ»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i="1" dirty="0" err="1" smtClean="0">
                <a:latin typeface="Playfair Display"/>
                <a:ea typeface="Playfair Display"/>
                <a:cs typeface="Playfair Display"/>
                <a:sym typeface="Playfair Display"/>
              </a:rPr>
              <a:t>Заяць</a:t>
            </a:r>
            <a:r>
              <a:rPr lang="uk-UA" b="1" i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 Тетяна</a:t>
            </a:r>
            <a:endParaRPr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4" name="Google Shape;144;p16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2750400" y="1164100"/>
            <a:ext cx="3643200" cy="28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dirty="0" smtClean="0"/>
              <a:t>Стигла макова голівка містить у собі купу макових зерняток: із кожного може вирости рослина.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uk-UA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FF0000"/>
                </a:solidFill>
              </a:rPr>
              <a:t>Скільки буде рослин маку, якщо проростуть усі до одного зернятка?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6" name="Google Shape;156;p18"/>
          <p:cNvSpPr txBox="1">
            <a:spLocks noGrp="1"/>
          </p:cNvSpPr>
          <p:nvPr>
            <p:ph type="sldNum" idx="12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1403648" y="987574"/>
            <a:ext cx="5472608" cy="954000"/>
          </a:xfrm>
        </p:spPr>
        <p:txBody>
          <a:bodyPr/>
          <a:lstStyle/>
          <a:p>
            <a:pPr lvl="0"/>
            <a:r>
              <a:rPr lang="ru-RU" sz="3300" dirty="0" smtClean="0"/>
              <a:t>Одна </a:t>
            </a:r>
            <a:r>
              <a:rPr lang="ru-RU" sz="3300" dirty="0" err="1" smtClean="0"/>
              <a:t>голівка</a:t>
            </a:r>
            <a:r>
              <a:rPr lang="ru-RU" sz="3300" dirty="0" smtClean="0"/>
              <a:t> маку </a:t>
            </a:r>
            <a:r>
              <a:rPr lang="ru-RU" sz="3300" dirty="0" err="1" smtClean="0"/>
              <a:t>містить</a:t>
            </a:r>
            <a:r>
              <a:rPr lang="ru-RU" sz="3300" dirty="0" smtClean="0"/>
              <a:t> </a:t>
            </a:r>
            <a:r>
              <a:rPr lang="ru-RU" sz="3300" dirty="0" err="1" smtClean="0"/>
              <a:t>близько</a:t>
            </a:r>
            <a:r>
              <a:rPr lang="ru-RU" sz="3300" dirty="0" smtClean="0"/>
              <a:t> </a:t>
            </a:r>
            <a:br>
              <a:rPr lang="ru-RU" sz="3300" dirty="0" smtClean="0"/>
            </a:br>
            <a:r>
              <a:rPr lang="ru-RU" sz="3300" dirty="0" smtClean="0">
                <a:solidFill>
                  <a:schemeClr val="accent3"/>
                </a:solidFill>
              </a:rPr>
              <a:t>3000</a:t>
            </a:r>
            <a:r>
              <a:rPr lang="ru-RU" sz="3300" dirty="0" smtClean="0"/>
              <a:t> </a:t>
            </a:r>
            <a:r>
              <a:rPr lang="ru-RU" sz="3300" dirty="0" err="1" smtClean="0"/>
              <a:t>зерняток</a:t>
            </a:r>
            <a:r>
              <a:rPr lang="ru-RU" sz="3300" dirty="0" smtClean="0"/>
              <a:t>. 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err="1" smtClean="0"/>
              <a:t>Що</a:t>
            </a:r>
            <a:r>
              <a:rPr lang="ru-RU" sz="3300" dirty="0" smtClean="0"/>
              <a:t> </a:t>
            </a:r>
            <a:r>
              <a:rPr lang="ru-RU" sz="3300" dirty="0" err="1" smtClean="0"/>
              <a:t>звідси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err="1" smtClean="0"/>
              <a:t>випливає</a:t>
            </a:r>
            <a:r>
              <a:rPr lang="ru-RU" sz="3300" dirty="0" smtClean="0"/>
              <a:t>? </a:t>
            </a:r>
            <a:endParaRPr lang="ru-RU" sz="33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H="1">
            <a:off x="8244408" y="3507854"/>
            <a:ext cx="1008112" cy="941996"/>
          </a:xfrm>
        </p:spPr>
        <p:txBody>
          <a:bodyPr/>
          <a:lstStyle/>
          <a:p>
            <a:pPr marL="139700" indent="0">
              <a:buNone/>
            </a:pPr>
            <a:endParaRPr lang="uk-UA" dirty="0"/>
          </a:p>
        </p:txBody>
      </p:sp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9702"/>
            <a:ext cx="322869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1403648" y="926357"/>
            <a:ext cx="3888432" cy="37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dirty="0"/>
              <a:t>А, власне, те, що якби довкола макової рослини було достатньо придатної землі, то кожне зернятко проросло б, і наступного літа на цьому місці було б уже 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</a:rPr>
              <a:t>3000</a:t>
            </a:r>
            <a:r>
              <a:rPr lang="uk-UA" sz="2400" dirty="0"/>
              <a:t> маків. </a:t>
            </a:r>
            <a:r>
              <a:rPr lang="uk-UA" sz="2400" dirty="0">
                <a:solidFill>
                  <a:srgbClr val="FF0000"/>
                </a:solidFill>
              </a:rPr>
              <a:t>Це ціле макове поле від однієї голівки!</a:t>
            </a:r>
            <a:br>
              <a:rPr lang="uk-UA" sz="2400" dirty="0">
                <a:solidFill>
                  <a:srgbClr val="FF0000"/>
                </a:solidFill>
              </a:rPr>
            </a:br>
            <a:r>
              <a:rPr lang="uk-UA" sz="2000" dirty="0"/>
              <a:t/>
            </a:r>
            <a:br>
              <a:rPr lang="uk-UA" sz="2000" dirty="0"/>
            </a:br>
            <a:endParaRPr sz="2000" dirty="0"/>
          </a:p>
        </p:txBody>
      </p:sp>
      <p:pic>
        <p:nvPicPr>
          <p:cNvPr id="194" name="Google Shape;194;p23" descr="photo-1428738982447-44768851a467.jpg"/>
          <p:cNvPicPr preferRelativeResize="0"/>
          <p:nvPr/>
        </p:nvPicPr>
        <p:blipFill rotWithShape="1">
          <a:blip r:embed="rId3">
            <a:alphaModFix/>
          </a:blip>
          <a:srcRect l="28070" r="14665"/>
          <a:stretch/>
        </p:blipFill>
        <p:spPr>
          <a:xfrm>
            <a:off x="5436096" y="987574"/>
            <a:ext cx="266429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7814250" y="40640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1115616" y="771550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E06666"/>
                </a:solidFill>
              </a:rPr>
              <a:t>Полічимо далі</a:t>
            </a:r>
            <a:endParaRPr sz="3600" dirty="0">
              <a:solidFill>
                <a:srgbClr val="E06666"/>
              </a:solidFill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1043608" y="1275606"/>
            <a:ext cx="7344816" cy="23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400" dirty="0" smtClean="0">
                <a:solidFill>
                  <a:schemeClr val="tx1"/>
                </a:solidFill>
              </a:rPr>
              <a:t>Кожна </a:t>
            </a:r>
            <a:r>
              <a:rPr lang="uk-UA" sz="2400" dirty="0">
                <a:solidFill>
                  <a:schemeClr val="tx1"/>
                </a:solidFill>
              </a:rPr>
              <a:t>з </a:t>
            </a:r>
            <a:r>
              <a:rPr lang="uk-UA" sz="2400" dirty="0">
                <a:solidFill>
                  <a:schemeClr val="accent2"/>
                </a:solidFill>
              </a:rPr>
              <a:t>3000</a:t>
            </a:r>
            <a:r>
              <a:rPr lang="uk-UA" sz="2400" dirty="0">
                <a:solidFill>
                  <a:schemeClr val="tx1"/>
                </a:solidFill>
              </a:rPr>
              <a:t> рослин дасть не менше за одну голівку, що міститиме </a:t>
            </a:r>
            <a:r>
              <a:rPr lang="uk-UA" sz="2400" dirty="0">
                <a:solidFill>
                  <a:schemeClr val="accent3"/>
                </a:solidFill>
              </a:rPr>
              <a:t>3000</a:t>
            </a:r>
            <a:r>
              <a:rPr lang="uk-UA" sz="2400" dirty="0">
                <a:solidFill>
                  <a:schemeClr val="tx1"/>
                </a:solidFill>
              </a:rPr>
              <a:t> зерен. Прорісши, насіння кожної голівки дає </a:t>
            </a:r>
            <a:r>
              <a:rPr lang="uk-UA" sz="2400" dirty="0">
                <a:solidFill>
                  <a:schemeClr val="accent4"/>
                </a:solidFill>
              </a:rPr>
              <a:t>3000</a:t>
            </a:r>
            <a:r>
              <a:rPr lang="uk-UA" sz="2400" dirty="0">
                <a:solidFill>
                  <a:schemeClr val="tx1"/>
                </a:solidFill>
              </a:rPr>
              <a:t> нових рослин, і на другий рік у нас буде не менше; ніж </a:t>
            </a:r>
            <a:r>
              <a:rPr lang="uk-UA" sz="2400" dirty="0">
                <a:solidFill>
                  <a:schemeClr val="accent1"/>
                </a:solidFill>
              </a:rPr>
              <a:t>9 000 000 </a:t>
            </a:r>
            <a:r>
              <a:rPr lang="uk-UA" sz="2400" dirty="0">
                <a:solidFill>
                  <a:schemeClr val="tx1"/>
                </a:solidFill>
              </a:rPr>
              <a:t>рослин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Дуже легко розрахувати, що на третій рік кількість нащадків одного маку становитиме вже </a:t>
            </a:r>
            <a:r>
              <a:rPr lang="uk-UA" sz="2400" dirty="0">
                <a:solidFill>
                  <a:srgbClr val="FF0000"/>
                </a:solidFill>
              </a:rPr>
              <a:t>27 000 000 000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  <a:endParaRPr lang="uk-UA" sz="2400" dirty="0" smtClean="0">
              <a:solidFill>
                <a:schemeClr val="tx1"/>
              </a:solidFill>
            </a:endParaRPr>
          </a:p>
          <a:p>
            <a:pPr lvl="0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66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1115616" y="771550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E06666"/>
                </a:solidFill>
              </a:rPr>
              <a:t>Полічимо далі</a:t>
            </a:r>
            <a:endParaRPr sz="3600" dirty="0">
              <a:solidFill>
                <a:srgbClr val="E06666"/>
              </a:solidFill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1187624" y="1347614"/>
            <a:ext cx="7344816" cy="23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А </a:t>
            </a:r>
            <a:r>
              <a:rPr lang="uk-UA" sz="2400" dirty="0">
                <a:solidFill>
                  <a:schemeClr val="tx1"/>
                </a:solidFill>
              </a:rPr>
              <a:t>на четвертий рік —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</a:rPr>
              <a:t>81 000 000 000 000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  <a:endParaRPr lang="uk-UA" sz="2400" dirty="0" smtClean="0">
              <a:solidFill>
                <a:schemeClr val="tx1"/>
              </a:solidFill>
            </a:endParaRPr>
          </a:p>
          <a:p>
            <a:pPr lvl="0"/>
            <a:r>
              <a:rPr lang="uk-UA" sz="2400" dirty="0" smtClean="0">
                <a:solidFill>
                  <a:schemeClr val="tx1"/>
                </a:solidFill>
              </a:rPr>
              <a:t>На </a:t>
            </a:r>
            <a:r>
              <a:rPr lang="uk-UA" sz="2400" dirty="0">
                <a:solidFill>
                  <a:schemeClr val="tx1"/>
                </a:solidFill>
              </a:rPr>
              <a:t>п'ятому році макові стане затісно на </a:t>
            </a:r>
            <a:r>
              <a:rPr lang="uk-UA" sz="2400" dirty="0" smtClean="0">
                <a:solidFill>
                  <a:schemeClr val="tx1"/>
                </a:solidFill>
              </a:rPr>
              <a:t>земній кулі</a:t>
            </a:r>
            <a:r>
              <a:rPr lang="uk-UA" sz="2400" dirty="0">
                <a:solidFill>
                  <a:schemeClr val="tx1"/>
                </a:solidFill>
              </a:rPr>
              <a:t>, бо кількість рослин дорівнюватиме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243 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</a:rPr>
              <a:t>000 000 000 000 000</a:t>
            </a:r>
            <a:r>
              <a:rPr lang="uk-UA" sz="2400" dirty="0">
                <a:solidFill>
                  <a:schemeClr val="tx1"/>
                </a:solidFill>
              </a:rPr>
              <a:t>, тим часом як поверхня </a:t>
            </a:r>
            <a:r>
              <a:rPr lang="uk-UA" sz="2400" dirty="0" smtClean="0">
                <a:solidFill>
                  <a:schemeClr val="tx1"/>
                </a:solidFill>
              </a:rPr>
              <a:t>                    суходолу </a:t>
            </a:r>
            <a:r>
              <a:rPr lang="uk-UA" sz="2400" dirty="0">
                <a:solidFill>
                  <a:schemeClr val="tx1"/>
                </a:solidFill>
              </a:rPr>
              <a:t>становить лише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135</a:t>
            </a:r>
            <a:r>
              <a:rPr lang="uk-UA" sz="2400" dirty="0">
                <a:solidFill>
                  <a:schemeClr val="tx1"/>
                </a:solidFill>
              </a:rPr>
              <a:t> млн. квадратних кілометрів — це приблизно в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2000</a:t>
            </a:r>
            <a:r>
              <a:rPr lang="uk-UA" sz="2400" dirty="0">
                <a:solidFill>
                  <a:schemeClr val="tx1"/>
                </a:solidFill>
              </a:rPr>
              <a:t> разів менше за кількість екземплярів маку.</a:t>
            </a:r>
          </a:p>
          <a:p>
            <a:pPr lvl="0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rgbClr val="F1C232"/>
                </a:solidFill>
              </a:rPr>
              <a:t>Отже,</a:t>
            </a:r>
            <a:endParaRPr sz="2800" dirty="0"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1176100" y="2581275"/>
            <a:ext cx="2168400" cy="18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2"/>
          </p:nvPr>
        </p:nvSpPr>
        <p:spPr>
          <a:xfrm>
            <a:off x="3455675" y="2581275"/>
            <a:ext cx="2168400" cy="18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.</a:t>
            </a:r>
            <a:endParaRPr dirty="0"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3"/>
          </p:nvPr>
        </p:nvSpPr>
        <p:spPr>
          <a:xfrm>
            <a:off x="899592" y="1203598"/>
            <a:ext cx="3744416" cy="2592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Якби всі зернятка маку проростали, то потомство однієї  рослини  могло б за п</a:t>
            </a:r>
            <a:r>
              <a:rPr lang="en-US" sz="2400" dirty="0" smtClean="0">
                <a:solidFill>
                  <a:schemeClr val="tx1"/>
                </a:solidFill>
              </a:rPr>
              <a:t>’</a:t>
            </a:r>
            <a:r>
              <a:rPr lang="uk-UA" sz="2400" dirty="0" smtClean="0">
                <a:solidFill>
                  <a:schemeClr val="tx1"/>
                </a:solidFill>
              </a:rPr>
              <a:t>ять років укрити весь суходіл земної кулі густими заростями по дві тисячі рослин на кожному квадратному метрі. 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1" r="19064" b="10"/>
          <a:stretch/>
        </p:blipFill>
        <p:spPr bwMode="auto">
          <a:xfrm>
            <a:off x="4587662" y="1779662"/>
            <a:ext cx="36766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ctrTitle"/>
          </p:nvPr>
        </p:nvSpPr>
        <p:spPr>
          <a:xfrm>
            <a:off x="2411760" y="1171500"/>
            <a:ext cx="5003676" cy="28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Тепер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знаєте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який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числовий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велетень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ховається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крихітному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маковому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зернятку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!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15766"/>
            <a:ext cx="3768301" cy="12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266</Words>
  <Application>Microsoft Office PowerPoint</Application>
  <PresentationFormat>Экран (16:9)</PresentationFormat>
  <Paragraphs>23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Tinos</vt:lpstr>
      <vt:lpstr>Playfair Display</vt:lpstr>
      <vt:lpstr>Constance template</vt:lpstr>
      <vt:lpstr>Макове зернятко</vt:lpstr>
      <vt:lpstr>Презентация PowerPoint</vt:lpstr>
      <vt:lpstr>Одна голівка маку містить близько  3000 зерняток.   Що звідси випливає? </vt:lpstr>
      <vt:lpstr>А, власне, те, що якби довкола макової рослини було достатньо придатної землі, то кожне зернятко проросло б, і наступного літа на цьому місці було б уже 3000 маків. Це ціле макове поле від однієї голівки!  </vt:lpstr>
      <vt:lpstr>Полічимо далі</vt:lpstr>
      <vt:lpstr>Полічимо далі</vt:lpstr>
      <vt:lpstr>Отже,</vt:lpstr>
      <vt:lpstr>Тепер ви знаєте, який числовий велетень ховається у крихітному маковому зернятку!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Швидке розмноження макових зернят</dc:title>
  <dc:creator>User</dc:creator>
  <cp:lastModifiedBy>admin</cp:lastModifiedBy>
  <cp:revision>10</cp:revision>
  <dcterms:modified xsi:type="dcterms:W3CDTF">2021-01-16T19:30:42Z</dcterms:modified>
</cp:coreProperties>
</file>