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sldIdLst>
    <p:sldId id="256" r:id="rId2"/>
    <p:sldId id="257" r:id="rId3"/>
    <p:sldId id="262" r:id="rId4"/>
    <p:sldId id="260" r:id="rId5"/>
    <p:sldId id="258" r:id="rId6"/>
    <p:sldId id="268" r:id="rId7"/>
    <p:sldId id="261" r:id="rId8"/>
    <p:sldId id="265" r:id="rId9"/>
    <p:sldId id="263" r:id="rId10"/>
    <p:sldId id="264" r:id="rId11"/>
    <p:sldId id="266" r:id="rId12"/>
    <p:sldId id="259"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75" d="100"/>
          <a:sy n="75" d="100"/>
        </p:scale>
        <p:origin x="-486" y="-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7AFFB9B-9FB8-469E-96F9-4D32314110B6}" type="datetimeFigureOut">
              <a:rPr lang="en-US" smtClean="0"/>
              <a:pPr/>
              <a:t>1/31/2018</a:t>
            </a:fld>
            <a:endParaRPr lang="en-US" dirty="0"/>
          </a:p>
        </p:txBody>
      </p:sp>
      <p:sp>
        <p:nvSpPr>
          <p:cNvPr id="19" name="Нижний колонтитул 18"/>
          <p:cNvSpPr>
            <a:spLocks noGrp="1"/>
          </p:cNvSpPr>
          <p:nvPr>
            <p:ph type="ftr" sz="quarter" idx="11"/>
          </p:nvPr>
        </p:nvSpPr>
        <p:spPr/>
        <p:txBody>
          <a:bodyPr/>
          <a:lstStyle/>
          <a:p>
            <a:endParaRPr lang="en-US" dirty="0"/>
          </a:p>
        </p:txBody>
      </p:sp>
      <p:sp>
        <p:nvSpPr>
          <p:cNvPr id="27" name="Номер слайда 2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9FF1211-4E0C-4AB3-B04F-585959BDAFE8}" type="datetimeFigureOut">
              <a:rPr lang="en-US" smtClean="0"/>
              <a:pPr/>
              <a:t>1/31/2018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BDECAF-D3BE-4069-9C78-642ECCD01477}" type="datetimeFigureOut">
              <a:rPr lang="en-US" smtClean="0"/>
              <a:pPr/>
              <a:t>1/31/2018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EFBDC27-E420-4878-9EE6-7B9656D6442A}" type="datetimeFigureOut">
              <a:rPr lang="en-US" smtClean="0"/>
              <a:pPr/>
              <a:t>1/31/2018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7F47CF-67C9-420C-80A5-E2069FF0C2DF}" type="datetimeFigureOut">
              <a:rPr lang="en-US" smtClean="0"/>
              <a:pPr/>
              <a:t>1/31/2018</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22DC73-F065-42F5-A9F2-D90B2E42A0B3}" type="datetimeFigureOut">
              <a:rPr lang="en-US" smtClean="0"/>
              <a:pPr/>
              <a:t>1/31/2018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6BEA702-9B29-41CC-9BCC-3DF8A0D379FE}" type="datetimeFigureOut">
              <a:rPr lang="en-US" smtClean="0"/>
              <a:pPr/>
              <a:t>1/31/2018</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97649AC-CB8F-4FF1-9A34-5861C74DD0A7}" type="datetimeFigureOut">
              <a:rPr lang="en-US" smtClean="0"/>
              <a:pPr/>
              <a:t>1/31/2018</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C5CECA-2D3A-4680-9B49-752200DE467C}" type="datetimeFigureOut">
              <a:rPr lang="en-US" smtClean="0"/>
              <a:pPr/>
              <a:t>1/31/2018</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0C3BFE2-83B7-4B0A-B9D3-AB28331082B3}" type="datetimeFigureOut">
              <a:rPr lang="en-US" smtClean="0"/>
              <a:pPr/>
              <a:t>1/31/2018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2EF78E3-FDA3-4D28-AAA2-0B81F349A39D}" type="datetimeFigureOut">
              <a:rPr lang="en-US" smtClean="0"/>
              <a:pPr/>
              <a:t>1/31/2018</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a:xfrm>
            <a:off x="10769600" y="6356351"/>
            <a:ext cx="812800" cy="365125"/>
          </a:xfrm>
        </p:spPr>
        <p:txBody>
          <a:bodyPr/>
          <a:lstStyle/>
          <a:p>
            <a:fld id="{6D22F896-40B5-4ADD-8801-0D06FADFA095}" type="slidenum">
              <a:rPr lang="en-US" smtClean="0"/>
              <a:pPr/>
              <a:t>‹#›</a:t>
            </a:fld>
            <a:endParaRPr lang="en-US" dirty="0"/>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5BB1C6-BF8F-4481-8AB2-603A1C8A906A}" type="datetimeFigureOut">
              <a:rPr lang="en-US" smtClean="0"/>
              <a:pPr/>
              <a:t>1/31/2018</a:t>
            </a:fld>
            <a:endParaRPr lang="en-US" dirty="0"/>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a:t>
            </a:fld>
            <a:endParaRPr lang="en-US" dirty="0"/>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06230" y="1651859"/>
            <a:ext cx="9778741" cy="2122516"/>
          </a:xfrm>
        </p:spPr>
        <p:txBody>
          <a:bodyPr>
            <a:normAutofit/>
          </a:bodyPr>
          <a:lstStyle/>
          <a:p>
            <a:r>
              <a:rPr lang="de-DE" sz="8800" b="1" dirty="0"/>
              <a:t>Werner von Siemens</a:t>
            </a:r>
            <a:endParaRPr lang="uk-UA" sz="8800" dirty="0"/>
          </a:p>
        </p:txBody>
      </p:sp>
    </p:spTree>
    <p:extLst>
      <p:ext uri="{BB962C8B-B14F-4D97-AF65-F5344CB8AC3E}">
        <p14:creationId xmlns:p14="http://schemas.microsoft.com/office/powerpoint/2010/main" xmlns="" val="3415054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a:solidFill>
                  <a:schemeClr val="bg1"/>
                </a:solidFill>
              </a:rPr>
              <a:t>Waschmaschine</a:t>
            </a:r>
            <a:r>
              <a:rPr lang="uk-UA" b="1" dirty="0"/>
              <a:t/>
            </a:r>
            <a:br>
              <a:rPr lang="uk-UA" b="1"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2940" y="1896287"/>
            <a:ext cx="5558278" cy="3559233"/>
          </a:xfrm>
        </p:spPr>
      </p:pic>
      <p:sp>
        <p:nvSpPr>
          <p:cNvPr id="5" name="Прямоугольник 4"/>
          <p:cNvSpPr/>
          <p:nvPr/>
        </p:nvSpPr>
        <p:spPr>
          <a:xfrm>
            <a:off x="7548920" y="5455520"/>
            <a:ext cx="4475264" cy="769441"/>
          </a:xfrm>
          <a:prstGeom prst="rect">
            <a:avLst/>
          </a:prstGeom>
        </p:spPr>
        <p:txBody>
          <a:bodyPr wrap="none">
            <a:spAutoFit/>
          </a:bodyPr>
          <a:lstStyle/>
          <a:p>
            <a:r>
              <a:rPr lang="uk-UA" sz="4400" b="1" dirty="0" err="1">
                <a:solidFill>
                  <a:schemeClr val="bg1"/>
                </a:solidFill>
              </a:rPr>
              <a:t>Kaffeemaschine</a:t>
            </a:r>
            <a:endParaRPr lang="uk-UA" sz="4400" b="1" dirty="0">
              <a:solidFill>
                <a:schemeClr val="bg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88984" y="868999"/>
            <a:ext cx="5676900" cy="3520120"/>
          </a:xfrm>
          <a:prstGeom prst="rect">
            <a:avLst/>
          </a:prstGeom>
        </p:spPr>
      </p:pic>
    </p:spTree>
    <p:extLst>
      <p:ext uri="{BB962C8B-B14F-4D97-AF65-F5344CB8AC3E}">
        <p14:creationId xmlns:p14="http://schemas.microsoft.com/office/powerpoint/2010/main" xmlns="" val="17065298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5936" y="243840"/>
            <a:ext cx="9905998" cy="1501833"/>
          </a:xfrm>
        </p:spPr>
        <p:txBody>
          <a:bodyPr>
            <a:normAutofit/>
          </a:bodyPr>
          <a:lstStyle/>
          <a:p>
            <a:r>
              <a:rPr lang="en-US" sz="4800" b="1" dirty="0" err="1">
                <a:solidFill>
                  <a:schemeClr val="bg1"/>
                </a:solidFill>
              </a:rPr>
              <a:t>Globale</a:t>
            </a:r>
            <a:r>
              <a:rPr lang="en-US" sz="4800" b="1" dirty="0">
                <a:solidFill>
                  <a:schemeClr val="bg1"/>
                </a:solidFill>
              </a:rPr>
              <a:t> Siemens-</a:t>
            </a:r>
            <a:r>
              <a:rPr lang="en-US" sz="4800" b="1" dirty="0" err="1">
                <a:solidFill>
                  <a:schemeClr val="bg1"/>
                </a:solidFill>
              </a:rPr>
              <a:t>Produkte</a:t>
            </a:r>
            <a:endParaRPr lang="uk-UA" sz="48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5716" y="1900843"/>
            <a:ext cx="3560619" cy="3560619"/>
          </a:xfrm>
          <a:prstGeom prst="rect">
            <a:avLst/>
          </a:prstGeom>
        </p:spPr>
      </p:pic>
      <p:sp>
        <p:nvSpPr>
          <p:cNvPr id="5" name="Прямоугольник 4"/>
          <p:cNvSpPr/>
          <p:nvPr/>
        </p:nvSpPr>
        <p:spPr>
          <a:xfrm>
            <a:off x="0" y="5754778"/>
            <a:ext cx="6138219" cy="523220"/>
          </a:xfrm>
          <a:prstGeom prst="rect">
            <a:avLst/>
          </a:prstGeom>
        </p:spPr>
        <p:txBody>
          <a:bodyPr wrap="none">
            <a:spAutoFit/>
          </a:bodyPr>
          <a:lstStyle/>
          <a:p>
            <a:r>
              <a:rPr lang="uk-UA" sz="2800" b="1" dirty="0" err="1">
                <a:solidFill>
                  <a:schemeClr val="bg1"/>
                </a:solidFill>
              </a:rPr>
              <a:t>Rotor</a:t>
            </a:r>
            <a:r>
              <a:rPr lang="uk-UA" sz="2800" b="1" dirty="0">
                <a:solidFill>
                  <a:schemeClr val="bg1"/>
                </a:solidFill>
              </a:rPr>
              <a:t> </a:t>
            </a:r>
            <a:r>
              <a:rPr lang="uk-UA" sz="2800" b="1" dirty="0" err="1">
                <a:solidFill>
                  <a:schemeClr val="bg1"/>
                </a:solidFill>
              </a:rPr>
              <a:t>der</a:t>
            </a:r>
            <a:r>
              <a:rPr lang="uk-UA" sz="2800" b="1" dirty="0">
                <a:solidFill>
                  <a:schemeClr val="bg1"/>
                </a:solidFill>
              </a:rPr>
              <a:t> </a:t>
            </a:r>
            <a:r>
              <a:rPr lang="uk-UA" sz="2800" b="1" dirty="0" err="1">
                <a:solidFill>
                  <a:schemeClr val="bg1"/>
                </a:solidFill>
              </a:rPr>
              <a:t>modernen</a:t>
            </a:r>
            <a:r>
              <a:rPr lang="uk-UA" sz="2800" b="1" dirty="0">
                <a:solidFill>
                  <a:schemeClr val="bg1"/>
                </a:solidFill>
              </a:rPr>
              <a:t> </a:t>
            </a:r>
            <a:r>
              <a:rPr lang="uk-UA" sz="2800" b="1" dirty="0" err="1">
                <a:solidFill>
                  <a:schemeClr val="bg1"/>
                </a:solidFill>
              </a:rPr>
              <a:t>Dampfturbine</a:t>
            </a:r>
            <a:endParaRPr lang="uk-UA" sz="2800" b="1" dirty="0">
              <a:solidFill>
                <a:schemeClr val="bg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5053" y="3200400"/>
            <a:ext cx="5250380" cy="3285326"/>
          </a:xfrm>
          <a:prstGeom prst="rect">
            <a:avLst/>
          </a:prstGeom>
        </p:spPr>
      </p:pic>
      <p:sp>
        <p:nvSpPr>
          <p:cNvPr id="7" name="Прямоугольник 6"/>
          <p:cNvSpPr/>
          <p:nvPr/>
        </p:nvSpPr>
        <p:spPr>
          <a:xfrm>
            <a:off x="7771622" y="2148840"/>
            <a:ext cx="2350323" cy="769441"/>
          </a:xfrm>
          <a:prstGeom prst="rect">
            <a:avLst/>
          </a:prstGeom>
        </p:spPr>
        <p:txBody>
          <a:bodyPr wrap="none">
            <a:spAutoFit/>
          </a:bodyPr>
          <a:lstStyle/>
          <a:p>
            <a:r>
              <a:rPr lang="uk-UA" sz="4400" b="1" dirty="0" err="1">
                <a:solidFill>
                  <a:schemeClr val="bg1"/>
                </a:solidFill>
              </a:rPr>
              <a:t>Kamera</a:t>
            </a:r>
            <a:endParaRPr lang="uk-UA" sz="4400" b="1" dirty="0">
              <a:solidFill>
                <a:schemeClr val="bg1"/>
              </a:solidFill>
            </a:endParaRPr>
          </a:p>
        </p:txBody>
      </p:sp>
    </p:spTree>
    <p:extLst>
      <p:ext uri="{BB962C8B-B14F-4D97-AF65-F5344CB8AC3E}">
        <p14:creationId xmlns:p14="http://schemas.microsoft.com/office/powerpoint/2010/main" xmlns="" val="24240498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anim calcmode="lin" valueType="num">
                                      <p:cBhvr>
                                        <p:cTn id="2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47398"/>
          </a:xfrm>
          <a:prstGeom prst="rect">
            <a:avLst/>
          </a:prstGeom>
        </p:spPr>
      </p:pic>
      <p:sp>
        <p:nvSpPr>
          <p:cNvPr id="2" name="Заголовок 1"/>
          <p:cNvSpPr>
            <a:spLocks noGrp="1"/>
          </p:cNvSpPr>
          <p:nvPr>
            <p:ph type="title"/>
          </p:nvPr>
        </p:nvSpPr>
        <p:spPr>
          <a:xfrm>
            <a:off x="4183871" y="99753"/>
            <a:ext cx="5985827" cy="1542010"/>
          </a:xfrm>
        </p:spPr>
        <p:txBody>
          <a:bodyPr>
            <a:normAutofit/>
          </a:bodyPr>
          <a:lstStyle/>
          <a:p>
            <a:r>
              <a:rPr lang="en-US" sz="6600" b="1" dirty="0">
                <a:solidFill>
                  <a:srgbClr val="FFFF00"/>
                </a:solidFill>
              </a:rPr>
              <a:t>Siemens </a:t>
            </a:r>
            <a:r>
              <a:rPr lang="en-US" sz="6600" b="1" dirty="0" err="1">
                <a:solidFill>
                  <a:srgbClr val="FFFF00"/>
                </a:solidFill>
              </a:rPr>
              <a:t>heute</a:t>
            </a:r>
            <a:endParaRPr lang="uk-UA" sz="6600" b="1" dirty="0">
              <a:solidFill>
                <a:srgbClr val="FFFF00"/>
              </a:solidFill>
            </a:endParaRPr>
          </a:p>
        </p:txBody>
      </p:sp>
    </p:spTree>
    <p:extLst>
      <p:ext uri="{BB962C8B-B14F-4D97-AF65-F5344CB8AC3E}">
        <p14:creationId xmlns:p14="http://schemas.microsoft.com/office/powerpoint/2010/main" xmlns="" val="5355248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1413" y="1039091"/>
            <a:ext cx="9905998" cy="5087389"/>
          </a:xfrm>
        </p:spPr>
        <p:txBody>
          <a:bodyPr>
            <a:noAutofit/>
          </a:bodyPr>
          <a:lstStyle/>
          <a:p>
            <a:r>
              <a:rPr lang="de-DE" sz="4000" dirty="0" smtClean="0">
                <a:solidFill>
                  <a:schemeClr val="bg1"/>
                </a:solidFill>
              </a:rPr>
              <a:t>Am Ende seines Lebens, mit dem Geschenk echter Prognosen, wies Siemens auf die Perspektive des Welthandels und der Wirtschaftsunion in Europa hin: "Dies kann nur geschehen, indem möglichst alle </a:t>
            </a:r>
            <a:r>
              <a:rPr lang="de-DE" sz="4000" dirty="0" err="1" smtClean="0">
                <a:solidFill>
                  <a:schemeClr val="bg1"/>
                </a:solidFill>
              </a:rPr>
              <a:t>intrapolitischen</a:t>
            </a:r>
            <a:r>
              <a:rPr lang="de-DE" sz="4000" dirty="0" smtClean="0">
                <a:solidFill>
                  <a:schemeClr val="bg1"/>
                </a:solidFill>
              </a:rPr>
              <a:t> Zollbarrieren beseitigt werden, die Verkaufsflächen einschränken</a:t>
            </a:r>
            <a:r>
              <a:rPr lang="de-DE" sz="4000" dirty="0">
                <a:solidFill>
                  <a:schemeClr val="bg1"/>
                </a:solidFill>
              </a:rPr>
              <a:t>, die Produktion </a:t>
            </a:r>
            <a:r>
              <a:rPr lang="de-DE" sz="4000" dirty="0" smtClean="0">
                <a:solidFill>
                  <a:schemeClr val="bg1"/>
                </a:solidFill>
              </a:rPr>
              <a:t>reduzieren</a:t>
            </a:r>
            <a:r>
              <a:rPr lang="de-DE" sz="4000" dirty="0">
                <a:solidFill>
                  <a:schemeClr val="bg1"/>
                </a:solidFill>
              </a:rPr>
              <a:t>, was reduziert Wettbewerbsfähigkeit auf dem Weltmarkt </a:t>
            </a:r>
            <a:r>
              <a:rPr lang="de-DE" sz="4000" dirty="0"/>
              <a:t>".</a:t>
            </a:r>
            <a:endParaRPr lang="uk-UA" sz="4000" dirty="0"/>
          </a:p>
        </p:txBody>
      </p:sp>
    </p:spTree>
    <p:extLst>
      <p:ext uri="{BB962C8B-B14F-4D97-AF65-F5344CB8AC3E}">
        <p14:creationId xmlns:p14="http://schemas.microsoft.com/office/powerpoint/2010/main" xmlns="" val="21540442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599" y="651162"/>
            <a:ext cx="5068194" cy="4494415"/>
          </a:xfrm>
        </p:spPr>
        <p:txBody>
          <a:bodyPr>
            <a:noAutofit/>
          </a:bodyPr>
          <a:lstStyle/>
          <a:p>
            <a:r>
              <a:rPr lang="de-DE" sz="6000" dirty="0">
                <a:solidFill>
                  <a:schemeClr val="bg1"/>
                </a:solidFill>
              </a:rPr>
              <a:t>Er starb am 6. Dezember 1892 (75 Jahre</a:t>
            </a:r>
            <a:r>
              <a:rPr lang="de-DE" sz="6000" smtClean="0">
                <a:solidFill>
                  <a:schemeClr val="bg1"/>
                </a:solidFill>
              </a:rPr>
              <a:t>) in</a:t>
            </a:r>
            <a:r>
              <a:rPr lang="de-DE" sz="6000" dirty="0">
                <a:solidFill>
                  <a:schemeClr val="bg1"/>
                </a:solidFill>
              </a:rPr>
              <a:t/>
            </a:r>
            <a:br>
              <a:rPr lang="de-DE" sz="6000" dirty="0">
                <a:solidFill>
                  <a:schemeClr val="bg1"/>
                </a:solidFill>
              </a:rPr>
            </a:br>
            <a:r>
              <a:rPr lang="de-DE" sz="6000" dirty="0">
                <a:solidFill>
                  <a:schemeClr val="bg1"/>
                </a:solidFill>
              </a:rPr>
              <a:t>Charlottenburg, Deutschland</a:t>
            </a:r>
            <a:endParaRPr lang="uk-UA" sz="6000"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04855" y="195209"/>
            <a:ext cx="4167449" cy="6480387"/>
          </a:xfrm>
          <a:prstGeom prst="rect">
            <a:avLst/>
          </a:prstGeom>
        </p:spPr>
      </p:pic>
    </p:spTree>
    <p:extLst>
      <p:ext uri="{BB962C8B-B14F-4D97-AF65-F5344CB8AC3E}">
        <p14:creationId xmlns:p14="http://schemas.microsoft.com/office/powerpoint/2010/main" xmlns="" val="333142324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4911" y="590204"/>
            <a:ext cx="4860376" cy="5575069"/>
          </a:xfrm>
        </p:spPr>
        <p:txBody>
          <a:bodyPr>
            <a:noAutofit/>
          </a:bodyPr>
          <a:lstStyle/>
          <a:p>
            <a:r>
              <a:rPr lang="de-DE" sz="3600" b="1" dirty="0">
                <a:solidFill>
                  <a:schemeClr val="bg1"/>
                </a:solidFill>
              </a:rPr>
              <a:t>Werner von Siemens </a:t>
            </a:r>
            <a:r>
              <a:rPr lang="uk-UA" sz="3600" b="1" dirty="0" smtClean="0">
                <a:solidFill>
                  <a:schemeClr val="bg1"/>
                </a:solidFill>
              </a:rPr>
              <a:t>(</a:t>
            </a:r>
            <a:r>
              <a:rPr lang="de-DE" sz="3600" b="1" dirty="0" smtClean="0">
                <a:solidFill>
                  <a:schemeClr val="bg1"/>
                </a:solidFill>
              </a:rPr>
              <a:t>13</a:t>
            </a:r>
            <a:r>
              <a:rPr lang="de-DE" sz="3600" b="1" dirty="0">
                <a:solidFill>
                  <a:schemeClr val="bg1"/>
                </a:solidFill>
              </a:rPr>
              <a:t>. Dezember 1816 - 6. Dezember 1892) ist ein deutscher Ingenieur, Erfinder, Wissenschaftler, Industrieller, Gründer von Siemens, eine öffentliche und politische Figur.</a:t>
            </a:r>
            <a:endParaRPr lang="uk-UA" sz="36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07627" y="753347"/>
            <a:ext cx="4148051" cy="4500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4104139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6" y="274319"/>
            <a:ext cx="11745882" cy="1346663"/>
          </a:xfrm>
        </p:spPr>
        <p:txBody>
          <a:bodyPr>
            <a:normAutofit lnSpcReduction="10000"/>
          </a:bodyPr>
          <a:lstStyle/>
          <a:p>
            <a:r>
              <a:rPr lang="de-DE" sz="4400" b="1" dirty="0" smtClean="0">
                <a:solidFill>
                  <a:schemeClr val="bg1"/>
                </a:solidFill>
              </a:rPr>
              <a:t>Er ist am 13. Dezember 1816</a:t>
            </a:r>
            <a:r>
              <a:rPr lang="uk-UA" sz="4400" b="1" dirty="0" smtClean="0">
                <a:solidFill>
                  <a:schemeClr val="bg1"/>
                </a:solidFill>
              </a:rPr>
              <a:t> </a:t>
            </a:r>
            <a:r>
              <a:rPr lang="de-DE" sz="4400" b="1" dirty="0" smtClean="0">
                <a:solidFill>
                  <a:schemeClr val="bg1"/>
                </a:solidFill>
              </a:rPr>
              <a:t>im </a:t>
            </a:r>
            <a:r>
              <a:rPr lang="de-DE" sz="4400" b="1" dirty="0" err="1" smtClean="0">
                <a:solidFill>
                  <a:schemeClr val="bg1"/>
                </a:solidFill>
              </a:rPr>
              <a:t>Ribbon</a:t>
            </a:r>
            <a:r>
              <a:rPr lang="de-DE" sz="4400" b="1" dirty="0" smtClean="0">
                <a:solidFill>
                  <a:schemeClr val="bg1"/>
                </a:solidFill>
              </a:rPr>
              <a:t>, in der </a:t>
            </a:r>
            <a:r>
              <a:rPr lang="de-DE" sz="4400" b="1" dirty="0">
                <a:solidFill>
                  <a:schemeClr val="bg1"/>
                </a:solidFill>
              </a:rPr>
              <a:t>Nähe von </a:t>
            </a:r>
            <a:r>
              <a:rPr lang="de-DE" sz="4400" b="1" dirty="0" smtClean="0">
                <a:solidFill>
                  <a:schemeClr val="bg1"/>
                </a:solidFill>
              </a:rPr>
              <a:t>Hannover  geboren</a:t>
            </a:r>
            <a:endParaRPr lang="uk-UA" sz="44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4606" y="1768864"/>
            <a:ext cx="6235454" cy="469843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39148" y="1768864"/>
            <a:ext cx="3757353" cy="4696692"/>
          </a:xfrm>
          <a:prstGeom prst="rect">
            <a:avLst/>
          </a:prstGeom>
        </p:spPr>
      </p:pic>
    </p:spTree>
    <p:extLst>
      <p:ext uri="{BB962C8B-B14F-4D97-AF65-F5344CB8AC3E}">
        <p14:creationId xmlns:p14="http://schemas.microsoft.com/office/powerpoint/2010/main" xmlns="" val="3141299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100" y="152400"/>
            <a:ext cx="11654477" cy="2603499"/>
          </a:xfrm>
        </p:spPr>
        <p:txBody>
          <a:bodyPr>
            <a:normAutofit/>
          </a:bodyPr>
          <a:lstStyle/>
          <a:p>
            <a:r>
              <a:rPr lang="de-DE" sz="3600" b="1" dirty="0" smtClean="0">
                <a:solidFill>
                  <a:schemeClr val="bg1"/>
                </a:solidFill>
              </a:rPr>
              <a:t>Werner von </a:t>
            </a:r>
            <a:r>
              <a:rPr lang="de-DE" sz="3600" b="1" dirty="0" smtClean="0">
                <a:solidFill>
                  <a:schemeClr val="bg1"/>
                </a:solidFill>
              </a:rPr>
              <a:t>Siemens machte die </a:t>
            </a:r>
            <a:r>
              <a:rPr lang="de-DE" sz="3600" b="1" dirty="0">
                <a:solidFill>
                  <a:schemeClr val="bg1"/>
                </a:solidFill>
              </a:rPr>
              <a:t>Abitur in Lübeck, dann </a:t>
            </a:r>
            <a:r>
              <a:rPr lang="de-DE" sz="3600" b="1" dirty="0" smtClean="0">
                <a:solidFill>
                  <a:schemeClr val="bg1"/>
                </a:solidFill>
              </a:rPr>
              <a:t>absolvierte </a:t>
            </a:r>
            <a:r>
              <a:rPr lang="de-DE" sz="3600" b="1" dirty="0" smtClean="0">
                <a:solidFill>
                  <a:schemeClr val="bg1"/>
                </a:solidFill>
              </a:rPr>
              <a:t>Artillerie-Ingenieurschule </a:t>
            </a:r>
            <a:r>
              <a:rPr lang="de-DE" sz="3600" b="1" dirty="0">
                <a:solidFill>
                  <a:schemeClr val="bg1"/>
                </a:solidFill>
              </a:rPr>
              <a:t>in </a:t>
            </a:r>
            <a:r>
              <a:rPr lang="de-DE" sz="3600" b="1" dirty="0" err="1">
                <a:solidFill>
                  <a:schemeClr val="bg1"/>
                </a:solidFill>
              </a:rPr>
              <a:t>Mäldenburg</a:t>
            </a:r>
            <a:endParaRPr lang="uk-UA" sz="3600" b="1"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42610" y="1732824"/>
            <a:ext cx="3595150" cy="4779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460897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660400" y="123306"/>
            <a:ext cx="11160297" cy="2657994"/>
          </a:xfrm>
        </p:spPr>
        <p:txBody>
          <a:bodyPr>
            <a:normAutofit/>
          </a:bodyPr>
          <a:lstStyle/>
          <a:p>
            <a:pPr lvl="8"/>
            <a:r>
              <a:rPr lang="de-DE" sz="5400" b="1" dirty="0">
                <a:solidFill>
                  <a:schemeClr val="bg1"/>
                </a:solidFill>
              </a:rPr>
              <a:t>Werner von Siemens </a:t>
            </a:r>
            <a:r>
              <a:rPr lang="de-DE" sz="5400" b="1" dirty="0" smtClean="0">
                <a:solidFill>
                  <a:schemeClr val="bg1"/>
                </a:solidFill>
              </a:rPr>
              <a:t>ist </a:t>
            </a:r>
            <a:r>
              <a:rPr lang="de-DE" sz="5400" b="1" dirty="0">
                <a:solidFill>
                  <a:schemeClr val="bg1"/>
                </a:solidFill>
              </a:rPr>
              <a:t>der Gründer der großen Firma Siemens</a:t>
            </a:r>
            <a:endParaRPr lang="uk-UA" sz="5400" b="1" dirty="0">
              <a:solidFill>
                <a:schemeClr val="bg1"/>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5608" y="2763899"/>
            <a:ext cx="4060577" cy="2639373"/>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67349" y="2763898"/>
            <a:ext cx="4060577" cy="26393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8994100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5006" y="1428998"/>
            <a:ext cx="6896994" cy="4070465"/>
          </a:xfrm>
        </p:spPr>
        <p:txBody>
          <a:bodyPr>
            <a:normAutofit fontScale="25000" lnSpcReduction="20000"/>
          </a:bodyPr>
          <a:lstStyle/>
          <a:p>
            <a:r>
              <a:rPr lang="de-DE" dirty="0"/>
              <a:t/>
            </a:r>
            <a:br>
              <a:rPr lang="de-DE" dirty="0"/>
            </a:br>
            <a:r>
              <a:rPr lang="de-DE" sz="12800" dirty="0" smtClean="0">
                <a:solidFill>
                  <a:schemeClr val="bg1"/>
                </a:solidFill>
                <a:effectLst/>
              </a:rPr>
              <a:t>Die Siemens AG (deutsch: Siemens Aktiengesellschaft, in der russischen </a:t>
            </a:r>
            <a:r>
              <a:rPr lang="de-DE" sz="12800" dirty="0">
                <a:solidFill>
                  <a:schemeClr val="bg1"/>
                </a:solidFill>
                <a:effectLst/>
              </a:rPr>
              <a:t>Tradition "Siemens" [3]) ist ein deutsches Unternehmen, das auf den Gebieten Elektrotechnik, Elektronik, Energietechnik, Transport, Medizintechnik und Beleuchtung tätig ist sowie spezialisierte Dienstleistungen in den Bereichen Industrie, Transport und Verbindung. Der Hauptsitz befindet sich in Berlin und München.</a:t>
            </a:r>
            <a:endParaRPr lang="uk-UA" sz="12800" dirty="0">
              <a:solidFill>
                <a:schemeClr val="bg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8195" y="1394868"/>
            <a:ext cx="5263344" cy="3502516"/>
          </a:xfrm>
          <a:prstGeom prst="rect">
            <a:avLst/>
          </a:prstGeom>
        </p:spPr>
      </p:pic>
    </p:spTree>
    <p:extLst>
      <p:ext uri="{BB962C8B-B14F-4D97-AF65-F5344CB8AC3E}">
        <p14:creationId xmlns:p14="http://schemas.microsoft.com/office/powerpoint/2010/main" xmlns="" val="69697586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954" y="0"/>
            <a:ext cx="9905998" cy="1377142"/>
          </a:xfrm>
        </p:spPr>
        <p:txBody>
          <a:bodyPr/>
          <a:lstStyle/>
          <a:p>
            <a:r>
              <a:rPr lang="en-US" b="1" dirty="0">
                <a:solidFill>
                  <a:schemeClr val="bg1"/>
                </a:solidFill>
              </a:rPr>
              <a:t>Das </a:t>
            </a:r>
            <a:r>
              <a:rPr lang="en-US" b="1" dirty="0" err="1">
                <a:solidFill>
                  <a:schemeClr val="bg1"/>
                </a:solidFill>
              </a:rPr>
              <a:t>Unternehmen</a:t>
            </a:r>
            <a:r>
              <a:rPr lang="en-US" b="1" dirty="0">
                <a:solidFill>
                  <a:schemeClr val="bg1"/>
                </a:solidFill>
              </a:rPr>
              <a:t> </a:t>
            </a:r>
            <a:r>
              <a:rPr lang="en-US" b="1" dirty="0" err="1" smtClean="0">
                <a:solidFill>
                  <a:schemeClr val="bg1"/>
                </a:solidFill>
              </a:rPr>
              <a:t>produziert</a:t>
            </a:r>
            <a:r>
              <a:rPr lang="uk-UA" b="1" dirty="0" smtClean="0"/>
              <a:t>:</a:t>
            </a:r>
            <a:endParaRPr lang="uk-UA"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074533" y="551411"/>
            <a:ext cx="1945755" cy="4864388"/>
          </a:xfrm>
        </p:spPr>
      </p:pic>
      <p:sp>
        <p:nvSpPr>
          <p:cNvPr id="5" name="Прямоугольник 4"/>
          <p:cNvSpPr/>
          <p:nvPr/>
        </p:nvSpPr>
        <p:spPr>
          <a:xfrm>
            <a:off x="8971104" y="5630087"/>
            <a:ext cx="2763696" cy="646331"/>
          </a:xfrm>
          <a:prstGeom prst="rect">
            <a:avLst/>
          </a:prstGeom>
        </p:spPr>
        <p:txBody>
          <a:bodyPr wrap="square">
            <a:spAutoFit/>
          </a:bodyPr>
          <a:lstStyle/>
          <a:p>
            <a:r>
              <a:rPr lang="de-DE" sz="3600" b="1" dirty="0" smtClean="0">
                <a:solidFill>
                  <a:schemeClr val="bg1"/>
                </a:solidFill>
              </a:rPr>
              <a:t>Handy</a:t>
            </a:r>
            <a:endParaRPr lang="uk-UA" sz="3600" b="1" dirty="0">
              <a:solidFill>
                <a:schemeClr val="bg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74684" y="1402311"/>
            <a:ext cx="2254655" cy="486438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5093" y="1487930"/>
            <a:ext cx="3271636" cy="2207134"/>
          </a:xfrm>
          <a:prstGeom prst="rect">
            <a:avLst/>
          </a:prstGeom>
        </p:spPr>
      </p:pic>
      <p:sp>
        <p:nvSpPr>
          <p:cNvPr id="8" name="Прямоугольник 7"/>
          <p:cNvSpPr/>
          <p:nvPr/>
        </p:nvSpPr>
        <p:spPr>
          <a:xfrm>
            <a:off x="324222" y="3962907"/>
            <a:ext cx="3302507" cy="646331"/>
          </a:xfrm>
          <a:prstGeom prst="rect">
            <a:avLst/>
          </a:prstGeom>
        </p:spPr>
        <p:txBody>
          <a:bodyPr wrap="none">
            <a:spAutoFit/>
          </a:bodyPr>
          <a:lstStyle/>
          <a:p>
            <a:r>
              <a:rPr lang="uk-UA" sz="3600" b="1" dirty="0" err="1">
                <a:solidFill>
                  <a:schemeClr val="bg1"/>
                </a:solidFill>
              </a:rPr>
              <a:t>Speicherkarte</a:t>
            </a:r>
            <a:endParaRPr lang="uk-UA" sz="3600" b="1" dirty="0">
              <a:solidFill>
                <a:schemeClr val="bg1"/>
              </a:solidFill>
            </a:endParaRPr>
          </a:p>
        </p:txBody>
      </p:sp>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17874" y="3990801"/>
            <a:ext cx="2672195" cy="2672195"/>
          </a:xfrm>
          <a:prstGeom prst="rect">
            <a:avLst/>
          </a:prstGeom>
        </p:spPr>
      </p:pic>
      <p:sp>
        <p:nvSpPr>
          <p:cNvPr id="10" name="Прямоугольник 9"/>
          <p:cNvSpPr/>
          <p:nvPr/>
        </p:nvSpPr>
        <p:spPr>
          <a:xfrm>
            <a:off x="4832971" y="2918839"/>
            <a:ext cx="1930785" cy="646331"/>
          </a:xfrm>
          <a:prstGeom prst="rect">
            <a:avLst/>
          </a:prstGeom>
        </p:spPr>
        <p:txBody>
          <a:bodyPr wrap="none">
            <a:spAutoFit/>
          </a:bodyPr>
          <a:lstStyle/>
          <a:p>
            <a:r>
              <a:rPr lang="uk-UA" sz="3600" b="1" dirty="0" err="1">
                <a:solidFill>
                  <a:schemeClr val="bg1"/>
                </a:solidFill>
              </a:rPr>
              <a:t>Batterie</a:t>
            </a:r>
            <a:endParaRPr lang="uk-UA" sz="3600" b="1" dirty="0">
              <a:solidFill>
                <a:schemeClr val="bg1"/>
              </a:solidFill>
            </a:endParaRPr>
          </a:p>
        </p:txBody>
      </p:sp>
    </p:spTree>
    <p:extLst>
      <p:ext uri="{BB962C8B-B14F-4D97-AF65-F5344CB8AC3E}">
        <p14:creationId xmlns:p14="http://schemas.microsoft.com/office/powerpoint/2010/main" xmlns="" val="3136778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anim calcmode="lin" valueType="num">
                                      <p:cBhvr>
                                        <p:cTn id="50" dur="2000" fill="hold"/>
                                        <p:tgtEl>
                                          <p:spTgt spid="5"/>
                                        </p:tgtEl>
                                        <p:attrNameLst>
                                          <p:attrName>ppt_w</p:attrName>
                                        </p:attrNameLst>
                                      </p:cBhvr>
                                      <p:tavLst>
                                        <p:tav tm="0" fmla="#ppt_w*sin(2.5*pi*$)">
                                          <p:val>
                                            <p:fltVal val="0"/>
                                          </p:val>
                                        </p:tav>
                                        <p:tav tm="100000">
                                          <p:val>
                                            <p:fltVal val="1"/>
                                          </p:val>
                                        </p:tav>
                                      </p:tavLst>
                                    </p:anim>
                                    <p:anim calcmode="lin" valueType="num">
                                      <p:cBhvr>
                                        <p:cTn id="5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46134" y="439189"/>
            <a:ext cx="3335415" cy="3614973"/>
          </a:xfr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14952" y="1682360"/>
            <a:ext cx="4006735" cy="4743603"/>
          </a:xfrm>
          <a:prstGeom prst="rect">
            <a:avLst/>
          </a:prstGeom>
        </p:spPr>
      </p:pic>
      <p:sp>
        <p:nvSpPr>
          <p:cNvPr id="7" name="Прямоугольник 6"/>
          <p:cNvSpPr/>
          <p:nvPr/>
        </p:nvSpPr>
        <p:spPr>
          <a:xfrm>
            <a:off x="6974035" y="600887"/>
            <a:ext cx="4523995" cy="830997"/>
          </a:xfrm>
          <a:prstGeom prst="rect">
            <a:avLst/>
          </a:prstGeom>
        </p:spPr>
        <p:txBody>
          <a:bodyPr wrap="none">
            <a:spAutoFit/>
          </a:bodyPr>
          <a:lstStyle/>
          <a:p>
            <a:r>
              <a:rPr lang="en-US" sz="4800" b="1" dirty="0" err="1" smtClean="0">
                <a:solidFill>
                  <a:schemeClr val="bg1"/>
                </a:solidFill>
              </a:rPr>
              <a:t>Geschirrspüler</a:t>
            </a:r>
            <a:endParaRPr lang="uk-UA" sz="4800" b="1" dirty="0">
              <a:solidFill>
                <a:schemeClr val="bg1"/>
              </a:solidFill>
            </a:endParaRPr>
          </a:p>
        </p:txBody>
      </p:sp>
      <p:sp>
        <p:nvSpPr>
          <p:cNvPr id="8" name="Прямоугольник 7"/>
          <p:cNvSpPr/>
          <p:nvPr/>
        </p:nvSpPr>
        <p:spPr>
          <a:xfrm>
            <a:off x="506107" y="4632560"/>
            <a:ext cx="3932102" cy="830997"/>
          </a:xfrm>
          <a:prstGeom prst="rect">
            <a:avLst/>
          </a:prstGeom>
        </p:spPr>
        <p:txBody>
          <a:bodyPr wrap="none">
            <a:spAutoFit/>
          </a:bodyPr>
          <a:lstStyle/>
          <a:p>
            <a:r>
              <a:rPr lang="uk-UA" sz="4800" b="1" dirty="0" err="1">
                <a:solidFill>
                  <a:schemeClr val="bg1"/>
                </a:solidFill>
              </a:rPr>
              <a:t>Kühlschrank</a:t>
            </a:r>
            <a:endParaRPr lang="uk-UA" sz="4800" b="1" dirty="0">
              <a:solidFill>
                <a:schemeClr val="bg1"/>
              </a:solidFill>
            </a:endParaRPr>
          </a:p>
        </p:txBody>
      </p:sp>
    </p:spTree>
    <p:extLst>
      <p:ext uri="{BB962C8B-B14F-4D97-AF65-F5344CB8AC3E}">
        <p14:creationId xmlns:p14="http://schemas.microsoft.com/office/powerpoint/2010/main" xmlns="" val="1008279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a:solidFill>
                  <a:schemeClr val="bg1"/>
                </a:solidFill>
              </a:rPr>
              <a:t>Küchenschrank</a:t>
            </a:r>
            <a:endParaRPr lang="uk-UA" b="1"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5818" y="2434245"/>
            <a:ext cx="5558278" cy="3124200"/>
          </a:xfr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7593" y="91440"/>
            <a:ext cx="5676900" cy="31908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38800" y="3509183"/>
            <a:ext cx="5676900" cy="3190875"/>
          </a:xfrm>
          <a:prstGeom prst="rect">
            <a:avLst/>
          </a:prstGeom>
        </p:spPr>
      </p:pic>
    </p:spTree>
    <p:extLst>
      <p:ext uri="{BB962C8B-B14F-4D97-AF65-F5344CB8AC3E}">
        <p14:creationId xmlns:p14="http://schemas.microsoft.com/office/powerpoint/2010/main" xmlns="" val="1686626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anim calcmode="lin" valueType="num">
                                      <p:cBhvr>
                                        <p:cTn id="39" dur="2000" fill="hold"/>
                                        <p:tgtEl>
                                          <p:spTgt spid="6"/>
                                        </p:tgtEl>
                                        <p:attrNameLst>
                                          <p:attrName>ppt_w</p:attrName>
                                        </p:attrNameLst>
                                      </p:cBhvr>
                                      <p:tavLst>
                                        <p:tav tm="0" fmla="#ppt_w*sin(2.5*pi*$)">
                                          <p:val>
                                            <p:fltVal val="0"/>
                                          </p:val>
                                        </p:tav>
                                        <p:tav tm="100000">
                                          <p:val>
                                            <p:fltVal val="1"/>
                                          </p:val>
                                        </p:tav>
                                      </p:tavLst>
                                    </p:anim>
                                    <p:anim calcmode="lin" valueType="num">
                                      <p:cBhvr>
                                        <p:cTn id="4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TotalTime>
  <Words>165</Words>
  <Application>Microsoft Office PowerPoint</Application>
  <PresentationFormat>Произвольный</PresentationFormat>
  <Paragraphs>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Werner von Siemens</vt:lpstr>
      <vt:lpstr>Слайд 2</vt:lpstr>
      <vt:lpstr>Слайд 3</vt:lpstr>
      <vt:lpstr>Слайд 4</vt:lpstr>
      <vt:lpstr>Слайд 5</vt:lpstr>
      <vt:lpstr>Слайд 6</vt:lpstr>
      <vt:lpstr>Das Unternehmen produziert:</vt:lpstr>
      <vt:lpstr>Слайд 8</vt:lpstr>
      <vt:lpstr>Küchenschrank</vt:lpstr>
      <vt:lpstr>Waschmaschine </vt:lpstr>
      <vt:lpstr>Globale Siemens-Produkte</vt:lpstr>
      <vt:lpstr>Siemens heute</vt:lpstr>
      <vt:lpstr>Слайд 13</vt:lpstr>
      <vt:lpstr>Er starb am 6. Dezember 1892 (75 Jahre) in Charlottenburg, Deutschland</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MASHEENA</dc:creator>
  <cp:lastModifiedBy>Пользователь Windows</cp:lastModifiedBy>
  <cp:revision>13</cp:revision>
  <dcterms:created xsi:type="dcterms:W3CDTF">2018-01-30T15:31:19Z</dcterms:created>
  <dcterms:modified xsi:type="dcterms:W3CDTF">2018-01-31T12:01:37Z</dcterms:modified>
</cp:coreProperties>
</file>