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3" r:id="rId7"/>
    <p:sldId id="264" r:id="rId8"/>
    <p:sldId id="282" r:id="rId9"/>
    <p:sldId id="265" r:id="rId10"/>
    <p:sldId id="266" r:id="rId11"/>
    <p:sldId id="269" r:id="rId12"/>
    <p:sldId id="26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49" autoAdjust="0"/>
    <p:restoredTop sz="94675" autoAdjust="0"/>
  </p:normalViewPr>
  <p:slideViewPr>
    <p:cSldViewPr>
      <p:cViewPr varScale="1">
        <p:scale>
          <a:sx n="69" d="100"/>
          <a:sy n="69" d="100"/>
        </p:scale>
        <p:origin x="-1410" y="-102"/>
      </p:cViewPr>
      <p:guideLst>
        <p:guide orient="horz" pos="2160"/>
        <p:guide pos="2880"/>
      </p:guideLst>
    </p:cSldViewPr>
  </p:slideViewPr>
  <p:outlineViewPr>
    <p:cViewPr>
      <p:scale>
        <a:sx n="33" d="100"/>
        <a:sy n="33" d="100"/>
      </p:scale>
      <p:origin x="48" y="9996"/>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D556D920-ADA0-4A4E-A035-2C483A05375C}" type="datetimeFigureOut">
              <a:rPr lang="ru-RU" smtClean="0"/>
              <a:pPr/>
              <a:t>31.01.2018</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F37AA79E-F756-4D61-9491-AF39AA5409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556D920-ADA0-4A4E-A035-2C483A05375C}" type="datetimeFigureOut">
              <a:rPr lang="ru-RU" smtClean="0"/>
              <a:pPr/>
              <a:t>31.01.2018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7AA79E-F756-4D61-9491-AF39AA5409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556D920-ADA0-4A4E-A035-2C483A05375C}" type="datetimeFigureOut">
              <a:rPr lang="ru-RU" smtClean="0"/>
              <a:pPr/>
              <a:t>31.01.2018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7AA79E-F756-4D61-9491-AF39AA5409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556D920-ADA0-4A4E-A035-2C483A05375C}" type="datetimeFigureOut">
              <a:rPr lang="ru-RU" smtClean="0"/>
              <a:pPr/>
              <a:t>31.01.2018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7AA79E-F756-4D61-9491-AF39AA5409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556D920-ADA0-4A4E-A035-2C483A05375C}" type="datetimeFigureOut">
              <a:rPr lang="ru-RU" smtClean="0"/>
              <a:pPr/>
              <a:t>31.01.2018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F37AA79E-F756-4D61-9491-AF39AA5409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556D920-ADA0-4A4E-A035-2C483A05375C}" type="datetimeFigureOut">
              <a:rPr lang="ru-RU" smtClean="0"/>
              <a:pPr/>
              <a:t>31.01.2018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37AA79E-F756-4D61-9491-AF39AA5409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D556D920-ADA0-4A4E-A035-2C483A05375C}" type="datetimeFigureOut">
              <a:rPr lang="ru-RU" smtClean="0"/>
              <a:pPr/>
              <a:t>31.01.2018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37AA79E-F756-4D61-9491-AF39AA5409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556D920-ADA0-4A4E-A035-2C483A05375C}" type="datetimeFigureOut">
              <a:rPr lang="ru-RU" smtClean="0"/>
              <a:pPr/>
              <a:t>31.01.2018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37AA79E-F756-4D61-9491-AF39AA5409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556D920-ADA0-4A4E-A035-2C483A05375C}" type="datetimeFigureOut">
              <a:rPr lang="ru-RU" smtClean="0"/>
              <a:pPr/>
              <a:t>31.01.2018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37AA79E-F756-4D61-9491-AF39AA5409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556D920-ADA0-4A4E-A035-2C483A05375C}" type="datetimeFigureOut">
              <a:rPr lang="ru-RU" smtClean="0"/>
              <a:pPr/>
              <a:t>31.01.2018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37AA79E-F756-4D61-9491-AF39AA5409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D556D920-ADA0-4A4E-A035-2C483A05375C}" type="datetimeFigureOut">
              <a:rPr lang="ru-RU" smtClean="0"/>
              <a:pPr/>
              <a:t>31.01.2018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37AA79E-F756-4D61-9491-AF39AA5409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556D920-ADA0-4A4E-A035-2C483A05375C}" type="datetimeFigureOut">
              <a:rPr lang="ru-RU" smtClean="0"/>
              <a:pPr/>
              <a:t>31.01.2018</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37AA79E-F756-4D61-9491-AF39AA5409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8651630" cy="1428736"/>
          </a:xfrm>
        </p:spPr>
        <p:txBody>
          <a:bodyPr>
            <a:normAutofit/>
          </a:bodyPr>
          <a:lstStyle/>
          <a:p>
            <a:r>
              <a:rPr lang="en-US" dirty="0" smtClean="0"/>
              <a:t> </a:t>
            </a:r>
            <a:r>
              <a:rPr lang="en-US" sz="7200" dirty="0" smtClean="0"/>
              <a:t>Robert Koch</a:t>
            </a:r>
            <a:endParaRPr lang="ru-RU" sz="7200" dirty="0"/>
          </a:p>
        </p:txBody>
      </p:sp>
      <p:pic>
        <p:nvPicPr>
          <p:cNvPr id="1026" name="Picture 2" descr="C:\Users\admin\Desktop\Robert_Koch_-_Statue_in_Berlin.jpg"/>
          <p:cNvPicPr>
            <a:picLocks noChangeAspect="1" noChangeArrowheads="1"/>
          </p:cNvPicPr>
          <p:nvPr/>
        </p:nvPicPr>
        <p:blipFill>
          <a:blip r:embed="rId2" cstate="print"/>
          <a:srcRect/>
          <a:stretch>
            <a:fillRect/>
          </a:stretch>
        </p:blipFill>
        <p:spPr bwMode="auto">
          <a:xfrm>
            <a:off x="2571736" y="1587510"/>
            <a:ext cx="3952868" cy="5270490"/>
          </a:xfrm>
          <a:prstGeom prst="rect">
            <a:avLst/>
          </a:prstGeom>
          <a:noFill/>
        </p:spPr>
      </p:pic>
      <p:sp>
        <p:nvSpPr>
          <p:cNvPr id="10" name="TextBox 9"/>
          <p:cNvSpPr txBox="1"/>
          <p:nvPr/>
        </p:nvSpPr>
        <p:spPr>
          <a:xfrm>
            <a:off x="7072330" y="5657671"/>
            <a:ext cx="2071670" cy="1200329"/>
          </a:xfrm>
          <a:prstGeom prst="rect">
            <a:avLst/>
          </a:prstGeom>
          <a:noFill/>
        </p:spPr>
        <p:txBody>
          <a:bodyPr wrap="square" rtlCol="0">
            <a:spAutoFit/>
          </a:bodyPr>
          <a:lstStyle/>
          <a:p>
            <a:r>
              <a:rPr lang="de-DE" dirty="0" smtClean="0"/>
              <a:t>Vorbereitet von</a:t>
            </a:r>
            <a:endParaRPr lang="de-DE" dirty="0" smtClean="0"/>
          </a:p>
          <a:p>
            <a:r>
              <a:rPr lang="de-DE" dirty="0" smtClean="0"/>
              <a:t>Schüler der </a:t>
            </a:r>
            <a:endParaRPr lang="de-DE" dirty="0" smtClean="0"/>
          </a:p>
          <a:p>
            <a:r>
              <a:rPr lang="de-DE" dirty="0" smtClean="0"/>
              <a:t>9</a:t>
            </a:r>
            <a:r>
              <a:rPr lang="de-DE" dirty="0" smtClean="0"/>
              <a:t>. Klasse</a:t>
            </a:r>
          </a:p>
          <a:p>
            <a:r>
              <a:rPr lang="de-DE" dirty="0" smtClean="0"/>
              <a:t>Viktor </a:t>
            </a:r>
            <a:r>
              <a:rPr lang="de-DE" dirty="0" err="1" smtClean="0"/>
              <a:t>Musсhka</a:t>
            </a:r>
            <a:endParaRPr lang="ru-RU" dirty="0"/>
          </a:p>
        </p:txBody>
      </p:sp>
    </p:spTree>
    <p:extLst>
      <p:ext uri="{BB962C8B-B14F-4D97-AF65-F5344CB8AC3E}">
        <p14:creationId xmlns="" xmlns:p14="http://schemas.microsoft.com/office/powerpoint/2010/main" val="688508715"/>
      </p:ext>
    </p:extLst>
  </p:cSld>
  <p:clrMapOvr>
    <a:masterClrMapping/>
  </p:clrMapOvr>
  <mc:AlternateContent xmlns:mc="http://schemas.openxmlformats.org/markup-compatibility/2006">
    <mc:Choice xmlns="" xmlns:p14="http://schemas.microsoft.com/office/powerpoint/2010/main" Requires="p14">
      <p:transition spd="slow" p14:dur="3400" advClick="0" advTm="4000">
        <p14:reveal/>
      </p:transition>
    </mc:Choice>
    <mc:Fallback>
      <p:transition spd="slow" advClick="0" advTm="4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a:solidFill>
            <a:srgbClr val="7030A0"/>
          </a:solidFill>
        </p:spPr>
        <p:txBody>
          <a:bodyPr/>
          <a:lstStyle/>
          <a:p>
            <a:r>
              <a:rPr lang="en-US" dirty="0" smtClean="0">
                <a:effectLst/>
                <a:latin typeface="+mn-lt"/>
              </a:rPr>
              <a:t>Cholera</a:t>
            </a:r>
            <a:endParaRPr lang="ru-RU" dirty="0">
              <a:effectLst/>
              <a:latin typeface="+mn-lt"/>
            </a:endParaRPr>
          </a:p>
        </p:txBody>
      </p:sp>
      <p:sp>
        <p:nvSpPr>
          <p:cNvPr id="3" name="Объект 2"/>
          <p:cNvSpPr>
            <a:spLocks noGrp="1"/>
          </p:cNvSpPr>
          <p:nvPr>
            <p:ph idx="1"/>
          </p:nvPr>
        </p:nvSpPr>
        <p:spPr>
          <a:xfrm>
            <a:off x="3929058" y="1000108"/>
            <a:ext cx="5214942" cy="5857892"/>
          </a:xfrm>
          <a:solidFill>
            <a:srgbClr val="C00000"/>
          </a:solidFill>
        </p:spPr>
        <p:txBody>
          <a:bodyPr>
            <a:noAutofit/>
          </a:bodyPr>
          <a:lstStyle/>
          <a:p>
            <a:r>
              <a:rPr lang="de-DE" sz="3200" dirty="0" smtClean="0">
                <a:latin typeface="Times New Roman" pitchFamily="18" charset="0"/>
                <a:cs typeface="Times New Roman" pitchFamily="18" charset="0"/>
              </a:rPr>
              <a:t>Kochs Studie über Tuberkulose wurde unterbrochen, er ging nach Ägypten und Indien, um zu versuchen, die Ursache der Krankheit mit Cholera zu bestimmen. In Indien arbeitend, erklärte Koch, dass er eine Mikrobe isoliert habe, die diese Krankheit verursachte - die Cholera </a:t>
            </a:r>
            <a:r>
              <a:rPr lang="de-DE" sz="3200" dirty="0" err="1" smtClean="0">
                <a:latin typeface="Times New Roman" pitchFamily="18" charset="0"/>
                <a:cs typeface="Times New Roman" pitchFamily="18" charset="0"/>
              </a:rPr>
              <a:t>vibrio</a:t>
            </a:r>
            <a:r>
              <a:rPr lang="de-DE" sz="3200"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9512" y="4581128"/>
            <a:ext cx="3744416" cy="2143750"/>
          </a:xfrm>
          <a:prstGeom prst="rect">
            <a:avLst/>
          </a:prstGeom>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14282" y="1142984"/>
            <a:ext cx="3744416" cy="2808312"/>
          </a:xfrm>
          <a:prstGeom prst="rect">
            <a:avLst/>
          </a:prstGeom>
        </p:spPr>
      </p:pic>
    </p:spTree>
    <p:extLst>
      <p:ext uri="{BB962C8B-B14F-4D97-AF65-F5344CB8AC3E}">
        <p14:creationId xmlns="" xmlns:p14="http://schemas.microsoft.com/office/powerpoint/2010/main" val="4264101058"/>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332656"/>
            <a:ext cx="8496944" cy="1584176"/>
          </a:xfrm>
        </p:spPr>
        <p:txBody>
          <a:bodyPr>
            <a:normAutofit/>
          </a:bodyPr>
          <a:lstStyle/>
          <a:p>
            <a:pPr algn="r"/>
            <a:r>
              <a:rPr lang="de-DE" sz="3600" dirty="0" smtClean="0"/>
              <a:t>Robert </a:t>
            </a:r>
            <a:r>
              <a:rPr lang="de-DE" sz="3600" dirty="0" smtClean="0"/>
              <a:t>Koch stirbt </a:t>
            </a:r>
            <a:r>
              <a:rPr lang="de-DE" sz="3600" dirty="0" smtClean="0"/>
              <a:t>27. Mai 1910 in </a:t>
            </a:r>
            <a:r>
              <a:rPr lang="de-DE" sz="3600" dirty="0" smtClean="0"/>
              <a:t>Baden-Baden an einem Herzinfarkt.</a:t>
            </a:r>
            <a:r>
              <a:rPr lang="ru-RU" sz="3600" dirty="0" smtClean="0"/>
              <a:t>  </a:t>
            </a:r>
            <a:r>
              <a:rPr lang="ru-RU" dirty="0" smtClean="0"/>
              <a:t>                             </a:t>
            </a:r>
            <a:endParaRPr lang="ru-RU" dirty="0"/>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15616" y="1497198"/>
            <a:ext cx="4824536" cy="5240444"/>
          </a:xfrm>
          <a:prstGeom prst="rect">
            <a:avLst/>
          </a:prstGeom>
        </p:spPr>
      </p:pic>
      <p:sp>
        <p:nvSpPr>
          <p:cNvPr id="5" name="Прямоугольник 4"/>
          <p:cNvSpPr/>
          <p:nvPr/>
        </p:nvSpPr>
        <p:spPr>
          <a:xfrm>
            <a:off x="1709936" y="5949280"/>
            <a:ext cx="4662264" cy="646331"/>
          </a:xfrm>
          <a:prstGeom prst="rect">
            <a:avLst/>
          </a:prstGeom>
        </p:spPr>
        <p:txBody>
          <a:bodyPr wrap="square">
            <a:spAutoFit/>
          </a:bodyPr>
          <a:lstStyle/>
          <a:p>
            <a:r>
              <a:rPr lang="ru-RU" dirty="0" smtClean="0"/>
              <a:t>.</a:t>
            </a:r>
          </a:p>
          <a:p>
            <a:r>
              <a:rPr lang="ru-RU" dirty="0" smtClean="0"/>
              <a:t>                                 </a:t>
            </a:r>
            <a:endParaRPr lang="ru-RU" dirty="0"/>
          </a:p>
        </p:txBody>
      </p:sp>
      <p:sp>
        <p:nvSpPr>
          <p:cNvPr id="8" name="Прямоугольник 7"/>
          <p:cNvSpPr/>
          <p:nvPr/>
        </p:nvSpPr>
        <p:spPr>
          <a:xfrm>
            <a:off x="6000760" y="2500306"/>
            <a:ext cx="3143240" cy="4401205"/>
          </a:xfrm>
          <a:prstGeom prst="rect">
            <a:avLst/>
          </a:prstGeom>
        </p:spPr>
        <p:txBody>
          <a:bodyPr wrap="square">
            <a:spAutoFit/>
          </a:bodyPr>
          <a:lstStyle/>
          <a:p>
            <a:r>
              <a:rPr lang="de-DE" sz="4000" dirty="0" smtClean="0">
                <a:latin typeface="Times New Roman" pitchFamily="18" charset="0"/>
                <a:cs typeface="Times New Roman" pitchFamily="18" charset="0"/>
              </a:rPr>
              <a:t>Denkmal für Robert Koch</a:t>
            </a:r>
          </a:p>
          <a:p>
            <a:r>
              <a:rPr lang="de-DE" sz="4000" dirty="0" smtClean="0">
                <a:latin typeface="Times New Roman" pitchFamily="18" charset="0"/>
                <a:cs typeface="Times New Roman" pitchFamily="18" charset="0"/>
              </a:rPr>
              <a:t>  auf dem Platz in seinem Namen in Berlin</a:t>
            </a:r>
            <a:endParaRPr lang="ru-RU" sz="4000" dirty="0">
              <a:latin typeface="Times New Roman" pitchFamily="18" charset="0"/>
              <a:cs typeface="Times New Roman" pitchFamily="18" charset="0"/>
            </a:endParaRPr>
          </a:p>
        </p:txBody>
      </p:sp>
    </p:spTree>
    <p:extLst>
      <p:ext uri="{BB962C8B-B14F-4D97-AF65-F5344CB8AC3E}">
        <p14:creationId xmlns="" xmlns:p14="http://schemas.microsoft.com/office/powerpoint/2010/main" val="3797870113"/>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00232" y="1643050"/>
            <a:ext cx="4392488" cy="4896544"/>
          </a:xfrm>
          <a:prstGeom prst="rect">
            <a:avLst/>
          </a:prstGeom>
        </p:spPr>
      </p:pic>
      <p:sp>
        <p:nvSpPr>
          <p:cNvPr id="7" name="Прямоугольник 6"/>
          <p:cNvSpPr/>
          <p:nvPr/>
        </p:nvSpPr>
        <p:spPr>
          <a:xfrm>
            <a:off x="285720" y="285728"/>
            <a:ext cx="8501122" cy="1446550"/>
          </a:xfrm>
          <a:prstGeom prst="rect">
            <a:avLst/>
          </a:prstGeom>
        </p:spPr>
        <p:txBody>
          <a:bodyPr wrap="square">
            <a:spAutoFit/>
          </a:bodyPr>
          <a:lstStyle/>
          <a:p>
            <a:pPr marL="548640" lvl="0" indent="-411480" algn="ctr">
              <a:spcBef>
                <a:spcPct val="20000"/>
              </a:spcBef>
              <a:buClr>
                <a:prstClr val="white">
                  <a:shade val="95000"/>
                </a:prstClr>
              </a:buClr>
              <a:buSzPct val="65000"/>
            </a:pPr>
            <a:r>
              <a:rPr lang="de-DE" sz="3200" dirty="0" smtClean="0">
                <a:solidFill>
                  <a:prstClr val="white"/>
                </a:solidFill>
              </a:rPr>
              <a:t> </a:t>
            </a:r>
            <a:r>
              <a:rPr lang="de-DE" sz="4000" b="1" dirty="0" smtClean="0">
                <a:solidFill>
                  <a:prstClr val="white"/>
                </a:solidFill>
                <a:latin typeface="Times New Roman" pitchFamily="18" charset="0"/>
                <a:cs typeface="Times New Roman" pitchFamily="18" charset="0"/>
              </a:rPr>
              <a:t>Nobelpreis</a:t>
            </a:r>
          </a:p>
          <a:p>
            <a:pPr marL="548640" lvl="0" indent="-411480" algn="ctr">
              <a:spcBef>
                <a:spcPct val="20000"/>
              </a:spcBef>
              <a:buClr>
                <a:prstClr val="white">
                  <a:shade val="95000"/>
                </a:prstClr>
              </a:buClr>
              <a:buSzPct val="65000"/>
            </a:pPr>
            <a:r>
              <a:rPr lang="de-DE" sz="4000" b="1" dirty="0" smtClean="0">
                <a:solidFill>
                  <a:prstClr val="white"/>
                </a:solidFill>
                <a:latin typeface="Times New Roman" pitchFamily="18" charset="0"/>
                <a:cs typeface="Times New Roman" pitchFamily="18" charset="0"/>
              </a:rPr>
              <a:t> </a:t>
            </a:r>
            <a:r>
              <a:rPr lang="de-DE" sz="4000" b="1" dirty="0" smtClean="0">
                <a:solidFill>
                  <a:prstClr val="white"/>
                </a:solidFill>
                <a:latin typeface="Times New Roman" pitchFamily="18" charset="0"/>
                <a:cs typeface="Times New Roman" pitchFamily="18" charset="0"/>
              </a:rPr>
              <a:t>für Physiologie und Medizin.</a:t>
            </a:r>
            <a:endParaRPr lang="de-DE" sz="4000" b="1" dirty="0" smtClean="0">
              <a:solidFill>
                <a:prstClr val="white"/>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687996797"/>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38138"/>
          </a:xfrm>
        </p:spPr>
        <p:txBody>
          <a:bodyPr/>
          <a:lstStyle/>
          <a:p>
            <a:r>
              <a:rPr lang="en-US" dirty="0" smtClean="0"/>
              <a:t>Robert Koch</a:t>
            </a:r>
            <a:r>
              <a:rPr lang="ru-RU" dirty="0" smtClean="0"/>
              <a:t>  </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843808" y="1196752"/>
            <a:ext cx="3672408" cy="4726824"/>
          </a:xfrm>
        </p:spPr>
      </p:pic>
      <p:sp>
        <p:nvSpPr>
          <p:cNvPr id="5" name="TextBox 4"/>
          <p:cNvSpPr txBox="1"/>
          <p:nvPr/>
        </p:nvSpPr>
        <p:spPr>
          <a:xfrm>
            <a:off x="2051720" y="6010632"/>
            <a:ext cx="4896544" cy="584775"/>
          </a:xfrm>
          <a:prstGeom prst="rect">
            <a:avLst/>
          </a:prstGeom>
          <a:noFill/>
        </p:spPr>
        <p:txBody>
          <a:bodyPr wrap="square" rtlCol="0">
            <a:spAutoFit/>
          </a:bodyPr>
          <a:lstStyle/>
          <a:p>
            <a:r>
              <a:rPr lang="ru-RU" dirty="0" smtClean="0"/>
              <a:t>                            </a:t>
            </a:r>
            <a:r>
              <a:rPr lang="ru-RU" sz="3200" dirty="0" smtClean="0"/>
              <a:t>(1843- 1910)</a:t>
            </a:r>
            <a:endParaRPr lang="ru-RU" sz="3200" dirty="0"/>
          </a:p>
        </p:txBody>
      </p:sp>
    </p:spTree>
    <p:extLst>
      <p:ext uri="{BB962C8B-B14F-4D97-AF65-F5344CB8AC3E}">
        <p14:creationId xmlns="" xmlns:p14="http://schemas.microsoft.com/office/powerpoint/2010/main" val="3249323369"/>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0" y="857232"/>
            <a:ext cx="9144000" cy="2714644"/>
          </a:xfrm>
        </p:spPr>
        <p:txBody>
          <a:bodyPr>
            <a:noAutofit/>
          </a:bodyPr>
          <a:lstStyle/>
          <a:p>
            <a:pPr>
              <a:buNone/>
            </a:pPr>
            <a:r>
              <a:rPr lang="de-DE" sz="3200" b="1" dirty="0" smtClean="0">
                <a:latin typeface="Times New Roman" pitchFamily="18" charset="0"/>
                <a:cs typeface="Times New Roman" pitchFamily="18" charset="0"/>
              </a:rPr>
              <a:t>Robert Koch wurde am 11. Dezember 1843 in </a:t>
            </a:r>
          </a:p>
          <a:p>
            <a:pPr>
              <a:buNone/>
            </a:pPr>
            <a:r>
              <a:rPr lang="de-DE" sz="3200" b="1" dirty="0" smtClean="0">
                <a:latin typeface="Times New Roman" pitchFamily="18" charset="0"/>
                <a:cs typeface="Times New Roman" pitchFamily="18" charset="0"/>
              </a:rPr>
              <a:t>Clausthal-Zellerfelde geboren</a:t>
            </a:r>
            <a:r>
              <a:rPr lang="de-DE" sz="3200" b="1" dirty="0" smtClean="0">
                <a:latin typeface="Times New Roman" pitchFamily="18" charset="0"/>
                <a:cs typeface="Times New Roman" pitchFamily="18" charset="0"/>
              </a:rPr>
              <a:t>,  </a:t>
            </a:r>
            <a:r>
              <a:rPr lang="de-DE" sz="3200" b="1" dirty="0" smtClean="0">
                <a:latin typeface="Times New Roman" pitchFamily="18" charset="0"/>
                <a:cs typeface="Times New Roman" pitchFamily="18" charset="0"/>
              </a:rPr>
              <a:t>in der Familie von Herman und Matilda Henrietta </a:t>
            </a:r>
            <a:r>
              <a:rPr lang="de-DE" sz="3200" b="1" dirty="0" smtClean="0">
                <a:latin typeface="Times New Roman" pitchFamily="18" charset="0"/>
                <a:cs typeface="Times New Roman" pitchFamily="18" charset="0"/>
              </a:rPr>
              <a:t>Koch</a:t>
            </a:r>
            <a:endParaRPr lang="ru-RU" sz="3200" b="1" dirty="0">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43438" y="3786190"/>
            <a:ext cx="4224470" cy="2880320"/>
          </a:xfrm>
          <a:prstGeom prst="rect">
            <a:avLst/>
          </a:prstGeom>
        </p:spPr>
      </p:pic>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14282" y="3724081"/>
            <a:ext cx="4176464" cy="3133919"/>
          </a:xfrm>
          <a:prstGeom prst="rect">
            <a:avLst/>
          </a:prstGeom>
        </p:spPr>
      </p:pic>
      <p:sp>
        <p:nvSpPr>
          <p:cNvPr id="7" name="Прямоугольник 6"/>
          <p:cNvSpPr/>
          <p:nvPr/>
        </p:nvSpPr>
        <p:spPr>
          <a:xfrm>
            <a:off x="4644008" y="5661248"/>
            <a:ext cx="3600400" cy="369332"/>
          </a:xfrm>
          <a:prstGeom prst="rect">
            <a:avLst/>
          </a:prstGeom>
        </p:spPr>
        <p:txBody>
          <a:bodyPr wrap="square">
            <a:spAutoFit/>
          </a:bodyPr>
          <a:lstStyle/>
          <a:p>
            <a:r>
              <a:rPr lang="ru-RU" dirty="0" smtClean="0"/>
              <a:t> </a:t>
            </a:r>
            <a:endParaRPr lang="ru-RU" dirty="0"/>
          </a:p>
        </p:txBody>
      </p:sp>
      <p:sp>
        <p:nvSpPr>
          <p:cNvPr id="9" name="Прямоугольник 8"/>
          <p:cNvSpPr/>
          <p:nvPr/>
        </p:nvSpPr>
        <p:spPr>
          <a:xfrm>
            <a:off x="0" y="1268760"/>
            <a:ext cx="4572000" cy="369332"/>
          </a:xfrm>
          <a:prstGeom prst="rect">
            <a:avLst/>
          </a:prstGeom>
        </p:spPr>
        <p:txBody>
          <a:bodyPr wrap="square">
            <a:spAutoFit/>
          </a:bodyPr>
          <a:lstStyle/>
          <a:p>
            <a:pPr>
              <a:buNone/>
            </a:pPr>
            <a:r>
              <a:rPr lang="ru-RU" dirty="0" smtClean="0"/>
              <a:t> </a:t>
            </a:r>
            <a:endParaRPr lang="ru-RU" sz="2400" dirty="0"/>
          </a:p>
        </p:txBody>
      </p:sp>
    </p:spTree>
    <p:extLst>
      <p:ext uri="{BB962C8B-B14F-4D97-AF65-F5344CB8AC3E}">
        <p14:creationId xmlns="" xmlns:p14="http://schemas.microsoft.com/office/powerpoint/2010/main" val="2941138309"/>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Grundschulausbildung</a:t>
            </a:r>
            <a:endParaRPr lang="ru-RU" dirty="0"/>
          </a:p>
        </p:txBody>
      </p:sp>
      <p:sp>
        <p:nvSpPr>
          <p:cNvPr id="3" name="Объект 2"/>
          <p:cNvSpPr>
            <a:spLocks noGrp="1"/>
          </p:cNvSpPr>
          <p:nvPr>
            <p:ph idx="1"/>
          </p:nvPr>
        </p:nvSpPr>
        <p:spPr>
          <a:xfrm>
            <a:off x="3059832" y="1484784"/>
            <a:ext cx="5626968" cy="5040560"/>
          </a:xfrm>
          <a:solidFill>
            <a:schemeClr val="accent4">
              <a:lumMod val="50000"/>
            </a:schemeClr>
          </a:solidFill>
        </p:spPr>
        <p:txBody>
          <a:bodyPr/>
          <a:lstStyle/>
          <a:p>
            <a:r>
              <a:rPr lang="de-DE" dirty="0" smtClean="0"/>
              <a:t>Im Jahr 1848 ging Robert in eine lokale Grundschule. Zu dieser Zeit </a:t>
            </a:r>
            <a:r>
              <a:rPr lang="de-DE" dirty="0" err="1" smtClean="0"/>
              <a:t>wiess</a:t>
            </a:r>
            <a:r>
              <a:rPr lang="de-DE" dirty="0" smtClean="0"/>
              <a:t> er </a:t>
            </a:r>
            <a:r>
              <a:rPr lang="de-DE" dirty="0" smtClean="0"/>
              <a:t>schon, wie man liest und schreibt.</a:t>
            </a:r>
          </a:p>
          <a:p>
            <a:r>
              <a:rPr lang="de-DE" dirty="0" smtClean="0"/>
              <a:t>Nach dem Abitur trat er 1851 in das Gymnasium Clausthal ein, wo er nach vier Jahren zum besten Schüler der Klasse wurde.</a:t>
            </a:r>
            <a:endParaRPr lang="ru-RU" dirty="0"/>
          </a:p>
        </p:txBody>
      </p:sp>
      <p:pic>
        <p:nvPicPr>
          <p:cNvPr id="1026" name="Picture 2" descr="C:\Program Files\Microsoft Office\MEDIA\CAGCAT10\j0299125.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5720" y="1643050"/>
            <a:ext cx="2589113" cy="42484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17595178"/>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Hochschulbildung</a:t>
            </a:r>
            <a:endParaRPr lang="ru-RU" dirty="0"/>
          </a:p>
        </p:txBody>
      </p:sp>
      <p:sp>
        <p:nvSpPr>
          <p:cNvPr id="3" name="Объект 2"/>
          <p:cNvSpPr>
            <a:spLocks noGrp="1"/>
          </p:cNvSpPr>
          <p:nvPr>
            <p:ph idx="1"/>
          </p:nvPr>
        </p:nvSpPr>
        <p:spPr>
          <a:xfrm>
            <a:off x="457200" y="1600200"/>
            <a:ext cx="4114800" cy="4781128"/>
          </a:xfrm>
        </p:spPr>
        <p:txBody>
          <a:bodyPr>
            <a:normAutofit lnSpcReduction="10000"/>
          </a:bodyPr>
          <a:lstStyle/>
          <a:p>
            <a:r>
              <a:rPr lang="de-DE" sz="3200" dirty="0" smtClean="0"/>
              <a:t>Im Jahr 1862 </a:t>
            </a:r>
            <a:r>
              <a:rPr lang="de-DE" sz="3200" dirty="0" smtClean="0"/>
              <a:t>absolvierte Robert </a:t>
            </a:r>
            <a:r>
              <a:rPr lang="de-DE" sz="3200" dirty="0" smtClean="0"/>
              <a:t>Koch das Gymnasium und ging dann an die Universität </a:t>
            </a:r>
            <a:r>
              <a:rPr lang="de-DE" sz="3200" dirty="0" smtClean="0"/>
              <a:t>in Göttingen</a:t>
            </a:r>
            <a:r>
              <a:rPr lang="de-DE" sz="3200" dirty="0" smtClean="0"/>
              <a:t>. Dort studiert er Physik, Botanik und dann Medizin.</a:t>
            </a:r>
            <a:endParaRPr lang="ru-RU" sz="3200" dirty="0"/>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788024" y="1628800"/>
            <a:ext cx="4364862" cy="5061942"/>
          </a:xfrm>
          <a:prstGeom prst="rect">
            <a:avLst/>
          </a:prstGeom>
        </p:spPr>
      </p:pic>
    </p:spTree>
    <p:extLst>
      <p:ext uri="{BB962C8B-B14F-4D97-AF65-F5344CB8AC3E}">
        <p14:creationId xmlns="" xmlns:p14="http://schemas.microsoft.com/office/powerpoint/2010/main" val="2211632004"/>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Milzbrand</a:t>
            </a:r>
            <a:endParaRPr lang="ru-RU" dirty="0"/>
          </a:p>
        </p:txBody>
      </p:sp>
      <p:sp>
        <p:nvSpPr>
          <p:cNvPr id="3" name="Объект 2"/>
          <p:cNvSpPr>
            <a:spLocks noGrp="1"/>
          </p:cNvSpPr>
          <p:nvPr>
            <p:ph idx="1"/>
          </p:nvPr>
        </p:nvSpPr>
        <p:spPr>
          <a:xfrm>
            <a:off x="3923928" y="1124744"/>
            <a:ext cx="4752528" cy="3168352"/>
          </a:xfrm>
        </p:spPr>
        <p:txBody>
          <a:bodyPr>
            <a:normAutofit fontScale="92500" lnSpcReduction="20000"/>
          </a:bodyPr>
          <a:lstStyle/>
          <a:p>
            <a:r>
              <a:rPr lang="de-DE" b="1" dirty="0" smtClean="0"/>
              <a:t>Robert benutzt ein Mikroskop, um den Erreger zu untersuchen, der Anthrax verursacht. Nach einer Reihe von Experimenten stellt er fest, dass die Ursache der Krankheit das Bakterium </a:t>
            </a:r>
            <a:r>
              <a:rPr lang="de-DE" b="1" dirty="0" err="1" smtClean="0"/>
              <a:t>Bacillus</a:t>
            </a:r>
            <a:r>
              <a:rPr lang="de-DE" b="1" dirty="0" smtClean="0"/>
              <a:t> </a:t>
            </a:r>
            <a:r>
              <a:rPr lang="de-DE" b="1" dirty="0" err="1" smtClean="0"/>
              <a:t>anthracis</a:t>
            </a:r>
            <a:r>
              <a:rPr lang="de-DE" b="1" dirty="0" smtClean="0"/>
              <a:t> ist.</a:t>
            </a:r>
            <a:endParaRPr lang="ru-RU" b="1" dirty="0"/>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9551" y="4149080"/>
            <a:ext cx="3240361" cy="2394266"/>
          </a:xfrm>
          <a:prstGeom prst="rect">
            <a:avLst/>
          </a:prstGeom>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39552" y="1196752"/>
            <a:ext cx="3240360" cy="2880320"/>
          </a:xfrm>
          <a:prstGeom prst="rect">
            <a:avLst/>
          </a:prstGeom>
        </p:spPr>
      </p:pic>
      <p:pic>
        <p:nvPicPr>
          <p:cNvPr id="6" name="Рисунок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427984" y="4221088"/>
            <a:ext cx="3672408" cy="2442733"/>
          </a:xfrm>
          <a:prstGeom prst="rect">
            <a:avLst/>
          </a:prstGeom>
        </p:spPr>
      </p:pic>
    </p:spTree>
    <p:extLst>
      <p:ext uri="{BB962C8B-B14F-4D97-AF65-F5344CB8AC3E}">
        <p14:creationId xmlns="" xmlns:p14="http://schemas.microsoft.com/office/powerpoint/2010/main" val="4003729904"/>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Tuberkulose</a:t>
            </a:r>
            <a:endParaRPr lang="ru-RU" dirty="0"/>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148064" y="1196752"/>
            <a:ext cx="3672408" cy="4968552"/>
          </a:xfrm>
          <a:prstGeom prst="rect">
            <a:avLst/>
          </a:prstGeom>
        </p:spPr>
      </p:pic>
      <p:sp>
        <p:nvSpPr>
          <p:cNvPr id="7" name="TextBox 6"/>
          <p:cNvSpPr txBox="1"/>
          <p:nvPr/>
        </p:nvSpPr>
        <p:spPr>
          <a:xfrm>
            <a:off x="0" y="1214422"/>
            <a:ext cx="5000628" cy="5262979"/>
          </a:xfrm>
          <a:prstGeom prst="rect">
            <a:avLst/>
          </a:prstGeom>
          <a:solidFill>
            <a:srgbClr val="92D050"/>
          </a:solidFill>
        </p:spPr>
        <p:txBody>
          <a:bodyPr wrap="square" rtlCol="0">
            <a:spAutoFit/>
          </a:bodyPr>
          <a:lstStyle/>
          <a:p>
            <a:pPr algn="ctr"/>
            <a:r>
              <a:rPr lang="de-DE" sz="2800" dirty="0" smtClean="0">
                <a:latin typeface="Times New Roman" pitchFamily="18" charset="0"/>
                <a:cs typeface="Times New Roman" pitchFamily="18" charset="0"/>
              </a:rPr>
              <a:t>Später nimmt Koch</a:t>
            </a:r>
          </a:p>
          <a:p>
            <a:pPr algn="ctr"/>
            <a:r>
              <a:rPr lang="de-DE" sz="2800" dirty="0" smtClean="0">
                <a:latin typeface="Times New Roman" pitchFamily="18" charset="0"/>
                <a:cs typeface="Times New Roman" pitchFamily="18" charset="0"/>
              </a:rPr>
              <a:t>Versuche, einen Erreger </a:t>
            </a:r>
            <a:r>
              <a:rPr lang="de-DE" sz="2800" dirty="0" smtClean="0">
                <a:latin typeface="Times New Roman" pitchFamily="18" charset="0"/>
                <a:cs typeface="Times New Roman" pitchFamily="18" charset="0"/>
              </a:rPr>
              <a:t>Tuberkulose</a:t>
            </a:r>
          </a:p>
          <a:p>
            <a:pPr algn="ctr"/>
            <a:r>
              <a:rPr lang="de-DE" sz="2800" dirty="0" smtClean="0">
                <a:latin typeface="Times New Roman" pitchFamily="18" charset="0"/>
                <a:cs typeface="Times New Roman" pitchFamily="18" charset="0"/>
              </a:rPr>
              <a:t>zu finden.</a:t>
            </a:r>
          </a:p>
          <a:p>
            <a:pPr algn="ctr"/>
            <a:r>
              <a:rPr lang="de-DE" sz="2800" dirty="0" smtClean="0">
                <a:latin typeface="Times New Roman" pitchFamily="18" charset="0"/>
                <a:cs typeface="Times New Roman" pitchFamily="18" charset="0"/>
              </a:rPr>
              <a:t>Er kann jedoch immer noch nicht den Erreger der Krankheit finden. Bald versteht Koch, dass man das Ziel nur mit Hilfe von Farbstoffen erreichen kann. Nach einigen Monaten Arbeit gelingt es ihm, die notwendigen Substanzen zu finden.</a:t>
            </a:r>
            <a:endParaRPr lang="ru-RU"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1591907902"/>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27984" y="404664"/>
            <a:ext cx="4248472" cy="5738980"/>
          </a:xfrm>
        </p:spPr>
        <p:txBody>
          <a:bodyPr>
            <a:normAutofit lnSpcReduction="10000"/>
          </a:bodyPr>
          <a:lstStyle/>
          <a:p>
            <a:endParaRPr lang="ru-RU" dirty="0" smtClean="0"/>
          </a:p>
          <a:p>
            <a:r>
              <a:rPr lang="de-DE" sz="3200" b="1" dirty="0" smtClean="0">
                <a:latin typeface="Times New Roman" pitchFamily="18" charset="0"/>
                <a:cs typeface="Times New Roman" pitchFamily="18" charset="0"/>
              </a:rPr>
              <a:t>Robert Koch </a:t>
            </a:r>
            <a:r>
              <a:rPr lang="de-DE" sz="3200" b="1" dirty="0" smtClean="0">
                <a:latin typeface="Times New Roman" pitchFamily="18" charset="0"/>
                <a:cs typeface="Times New Roman" pitchFamily="18" charset="0"/>
              </a:rPr>
              <a:t>entdeckt winzige, leicht gebogene, hellblaue </a:t>
            </a:r>
            <a:r>
              <a:rPr lang="de-DE" sz="3200" b="1" dirty="0" smtClean="0">
                <a:latin typeface="Times New Roman" pitchFamily="18" charset="0"/>
                <a:cs typeface="Times New Roman" pitchFamily="18" charset="0"/>
              </a:rPr>
              <a:t> </a:t>
            </a:r>
            <a:r>
              <a:rPr lang="de-DE" sz="3200" b="1" dirty="0" smtClean="0">
                <a:latin typeface="Times New Roman" pitchFamily="18" charset="0"/>
                <a:cs typeface="Times New Roman" pitchFamily="18" charset="0"/>
              </a:rPr>
              <a:t>Koch-</a:t>
            </a:r>
            <a:r>
              <a:rPr lang="de-DE" sz="3200" b="1" dirty="0" err="1" smtClean="0">
                <a:latin typeface="Times New Roman" pitchFamily="18" charset="0"/>
                <a:cs typeface="Times New Roman" pitchFamily="18" charset="0"/>
              </a:rPr>
              <a:t>Sticks</a:t>
            </a:r>
            <a:r>
              <a:rPr lang="de-DE" sz="3200" b="1" dirty="0" smtClean="0">
                <a:latin typeface="Times New Roman" pitchFamily="18" charset="0"/>
                <a:cs typeface="Times New Roman" pitchFamily="18" charset="0"/>
              </a:rPr>
              <a:t>. Am 24. März 1882 kündigte </a:t>
            </a:r>
            <a:r>
              <a:rPr lang="de-DE" sz="3200" b="1" dirty="0" smtClean="0">
                <a:latin typeface="Times New Roman" pitchFamily="18" charset="0"/>
                <a:cs typeface="Times New Roman" pitchFamily="18" charset="0"/>
              </a:rPr>
              <a:t>Koch </a:t>
            </a:r>
            <a:r>
              <a:rPr lang="de-DE" sz="3200" b="1" dirty="0" smtClean="0">
                <a:latin typeface="Times New Roman" pitchFamily="18" charset="0"/>
                <a:cs typeface="Times New Roman" pitchFamily="18" charset="0"/>
              </a:rPr>
              <a:t>an, er könne das Bakterium isolieren, das Tuberkulose verursacht.</a:t>
            </a:r>
            <a:endParaRPr lang="ru-RU" sz="3200" b="1" dirty="0">
              <a:latin typeface="Times New Roman" pitchFamily="18" charset="0"/>
              <a:cs typeface="Times New Roman" pitchFamily="18" charset="0"/>
            </a:endParaRPr>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00034" y="285728"/>
            <a:ext cx="3816816" cy="3168352"/>
          </a:xfrm>
          <a:prstGeom prst="rect">
            <a:avLst/>
          </a:prstGeom>
        </p:spPr>
      </p:pic>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42910" y="3714752"/>
            <a:ext cx="3897845" cy="2952328"/>
          </a:xfrm>
          <a:prstGeom prst="rect">
            <a:avLst/>
          </a:prstGeom>
        </p:spPr>
      </p:pic>
    </p:spTree>
    <p:extLst>
      <p:ext uri="{BB962C8B-B14F-4D97-AF65-F5344CB8AC3E}">
        <p14:creationId xmlns="" xmlns:p14="http://schemas.microsoft.com/office/powerpoint/2010/main" val="4228220585"/>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4214818"/>
            <a:ext cx="9144000" cy="2399164"/>
          </a:xfrm>
        </p:spPr>
        <p:txBody>
          <a:bodyPr>
            <a:normAutofit/>
          </a:bodyPr>
          <a:lstStyle/>
          <a:p>
            <a:r>
              <a:rPr lang="de-DE" dirty="0" smtClean="0"/>
              <a:t>Das Gebäude des Instituts für Mikrobiologie in Berlin an der </a:t>
            </a:r>
            <a:r>
              <a:rPr lang="de-DE" dirty="0" err="1" smtClean="0"/>
              <a:t>Dorotheauschstraße</a:t>
            </a:r>
            <a:r>
              <a:rPr lang="de-DE" dirty="0" smtClean="0"/>
              <a:t>, in dem Robert Koch den Erreger Mikrobakterien der Tuberkulose entdeckte.</a:t>
            </a:r>
            <a:endParaRPr lang="ru-RU" dirty="0" smtClean="0"/>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645" y="142852"/>
            <a:ext cx="9036355" cy="3912014"/>
          </a:xfrm>
          <a:prstGeom prst="rect">
            <a:avLst/>
          </a:prstGeom>
        </p:spPr>
      </p:pic>
    </p:spTree>
    <p:extLst>
      <p:ext uri="{BB962C8B-B14F-4D97-AF65-F5344CB8AC3E}">
        <p14:creationId xmlns="" xmlns:p14="http://schemas.microsoft.com/office/powerpoint/2010/main" val="760213326"/>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971</TotalTime>
  <Words>339</Words>
  <Application>Microsoft Office PowerPoint</Application>
  <PresentationFormat>Экран (4:3)</PresentationFormat>
  <Paragraphs>35</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Апекс</vt:lpstr>
      <vt:lpstr> Robert Koch</vt:lpstr>
      <vt:lpstr>Robert Koch  </vt:lpstr>
      <vt:lpstr>Слайд 3</vt:lpstr>
      <vt:lpstr>Grundschulausbildung</vt:lpstr>
      <vt:lpstr>Hochschulbildung</vt:lpstr>
      <vt:lpstr>Milzbrand</vt:lpstr>
      <vt:lpstr>Tuberkulose</vt:lpstr>
      <vt:lpstr>Слайд 8</vt:lpstr>
      <vt:lpstr>Слайд 9</vt:lpstr>
      <vt:lpstr>Cholera</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Dima</dc:creator>
  <cp:lastModifiedBy>Пользователь Windows</cp:lastModifiedBy>
  <cp:revision>51</cp:revision>
  <dcterms:created xsi:type="dcterms:W3CDTF">2013-04-22T11:41:53Z</dcterms:created>
  <dcterms:modified xsi:type="dcterms:W3CDTF">2018-01-31T12:29:48Z</dcterms:modified>
</cp:coreProperties>
</file>