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75" autoAdjust="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C49BE-9A86-4A8A-811A-71BE3E2D5993}" type="datetimeFigureOut">
              <a:rPr lang="ru-RU" smtClean="0"/>
              <a:t>26.12.2017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B1697-F664-420C-A198-D0A8E009808F}" type="slidenum">
              <a:rPr lang="ru-RU" smtClean="0"/>
              <a:t>‹#›</a:t>
            </a:fld>
            <a:endParaRPr lang="ru-RU"/>
          </a:p>
        </p:txBody>
      </p:sp>
    </p:spTree>
    <p:extLst>
      <p:ext uri="{BB962C8B-B14F-4D97-AF65-F5344CB8AC3E}">
        <p14:creationId xmlns:p14="http://schemas.microsoft.com/office/powerpoint/2010/main" val="305145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CB1697-F664-420C-A198-D0A8E009808F}" type="slidenum">
              <a:rPr lang="ru-RU" smtClean="0"/>
              <a:t>1</a:t>
            </a:fld>
            <a:endParaRPr lang="ru-RU"/>
          </a:p>
        </p:txBody>
      </p:sp>
    </p:spTree>
    <p:extLst>
      <p:ext uri="{BB962C8B-B14F-4D97-AF65-F5344CB8AC3E}">
        <p14:creationId xmlns:p14="http://schemas.microsoft.com/office/powerpoint/2010/main" val="416297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38A75223-579B-49A4-9828-23A6569B3B7C}" type="datetimeFigureOut">
              <a:rPr lang="ru-RU" smtClean="0"/>
              <a:t>26.12.2017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31942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395431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03460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6465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ru-RU" smtClean="0"/>
              <a:t>Образец заголовка</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33885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38A75223-579B-49A4-9828-23A6569B3B7C}" type="datetimeFigureOut">
              <a:rPr lang="ru-RU" smtClean="0"/>
              <a:t>26.12.2017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3733571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38A75223-579B-49A4-9828-23A6569B3B7C}" type="datetimeFigureOut">
              <a:rPr lang="ru-RU" smtClean="0"/>
              <a:t>26.12.2017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66100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A75223-579B-49A4-9828-23A6569B3B7C}" type="datetimeFigureOut">
              <a:rPr lang="ru-RU" smtClean="0"/>
              <a:t>26.12.2017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4142152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A75223-579B-49A4-9828-23A6569B3B7C}" type="datetimeFigureOut">
              <a:rPr lang="ru-RU" smtClean="0"/>
              <a:t>26.12.2017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39397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A75223-579B-49A4-9828-23A6569B3B7C}" type="datetimeFigureOut">
              <a:rPr lang="ru-RU" smtClean="0"/>
              <a:t>26.12.2017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415801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A75223-579B-49A4-9828-23A6569B3B7C}" type="datetimeFigureOut">
              <a:rPr lang="ru-RU" smtClean="0"/>
              <a:t>26.12.2017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70673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67154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40000" y="2505075"/>
            <a:ext cx="376891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4739880" y="2505075"/>
            <a:ext cx="377666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A75223-579B-49A4-9828-23A6569B3B7C}" type="datetimeFigureOut">
              <a:rPr lang="ru-RU" smtClean="0"/>
              <a:t>26.12.2017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88248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A75223-579B-49A4-9828-23A6569B3B7C}" type="datetimeFigureOut">
              <a:rPr lang="ru-RU" smtClean="0"/>
              <a:t>26.12.2017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46880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75223-579B-49A4-9828-23A6569B3B7C}" type="datetimeFigureOut">
              <a:rPr lang="ru-RU" smtClean="0"/>
              <a:t>26.12.2017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0277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27482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8A75223-579B-49A4-9828-23A6569B3B7C}" type="datetimeFigureOut">
              <a:rPr lang="ru-RU" smtClean="0"/>
              <a:t>26.12.2017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1CF54A-D651-4DAD-9FBA-B2286234EA17}" type="slidenum">
              <a:rPr lang="ru-RU" smtClean="0"/>
              <a:t>‹#›</a:t>
            </a:fld>
            <a:endParaRPr lang="ru-RU"/>
          </a:p>
        </p:txBody>
      </p:sp>
    </p:spTree>
    <p:extLst>
      <p:ext uri="{BB962C8B-B14F-4D97-AF65-F5344CB8AC3E}">
        <p14:creationId xmlns:p14="http://schemas.microsoft.com/office/powerpoint/2010/main" val="98191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8A75223-579B-49A4-9828-23A6569B3B7C}" type="datetimeFigureOut">
              <a:rPr lang="ru-RU" smtClean="0"/>
              <a:t>26.12.2017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31CF54A-D651-4DAD-9FBA-B2286234EA17}" type="slidenum">
              <a:rPr lang="ru-RU" smtClean="0"/>
              <a:t>‹#›</a:t>
            </a:fld>
            <a:endParaRPr lang="ru-RU"/>
          </a:p>
        </p:txBody>
      </p:sp>
    </p:spTree>
    <p:extLst>
      <p:ext uri="{BB962C8B-B14F-4D97-AF65-F5344CB8AC3E}">
        <p14:creationId xmlns:p14="http://schemas.microsoft.com/office/powerpoint/2010/main" val="31311325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2132856"/>
            <a:ext cx="7128792" cy="3816424"/>
          </a:xfrm>
        </p:spPr>
        <p:txBody>
          <a:bodyPr>
            <a:normAutofit/>
          </a:bodyPr>
          <a:lstStyle/>
          <a:p>
            <a:r>
              <a:rPr lang="en-US" sz="9400" b="0" dirty="0" smtClean="0">
                <a:solidFill>
                  <a:schemeClr val="tx1">
                    <a:lumMod val="95000"/>
                  </a:schemeClr>
                </a:solidFill>
                <a:effectLst/>
                <a:latin typeface="Times New Roman" panose="02020603050405020304" pitchFamily="18" charset="0"/>
                <a:cs typeface="Times New Roman" panose="02020603050405020304" pitchFamily="18" charset="0"/>
              </a:rPr>
              <a:t>Jugendsubkulturen</a:t>
            </a:r>
            <a:endParaRPr lang="ru-RU" sz="9400" dirty="0">
              <a:solidFill>
                <a:schemeClr val="tx1">
                  <a:lumMod val="9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7467600" cy="4525963"/>
          </a:xfrm>
        </p:spPr>
        <p:txBody>
          <a:bodyPr>
            <a:noAutofit/>
          </a:bodyPr>
          <a:lstStyle/>
          <a:p>
            <a:r>
              <a:rPr lang="de-DE" sz="5400" dirty="0" smtClean="0">
                <a:latin typeface="Times New Roman" pitchFamily="18" charset="0"/>
                <a:cs typeface="Times New Roman" pitchFamily="18" charset="0"/>
              </a:rPr>
              <a:t>Gefallen in den frühen 1970er Jahren, wurde zu einer der Subkulturen. Es war eines der Symbole der Ära. Seine Mitglieder nannten sich "Die Generation der Blumen, Kinder der Blumen</a:t>
            </a:r>
            <a:r>
              <a:rPr lang="de-DE" sz="5400" dirty="0">
                <a:latin typeface="Times New Roman" pitchFamily="18" charset="0"/>
                <a:cs typeface="Times New Roman" pitchFamily="18" charset="0"/>
              </a:rPr>
              <a:t>.</a:t>
            </a:r>
            <a:endParaRPr lang="ru-RU" sz="5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67600" cy="1143000"/>
          </a:xfrm>
        </p:spPr>
        <p:txBody>
          <a:bodyPr/>
          <a:lstStyle/>
          <a:p>
            <a:r>
              <a:rPr lang="de-DE" dirty="0" err="1" smtClean="0">
                <a:latin typeface="Times New Roman" pitchFamily="18" charset="0"/>
                <a:cs typeface="Times New Roman" pitchFamily="18" charset="0"/>
              </a:rPr>
              <a:t>Emo</a:t>
            </a:r>
            <a:endParaRPr lang="ru-RU" dirty="0">
              <a:latin typeface="Times New Roman" pitchFamily="18" charset="0"/>
              <a:cs typeface="Times New Roman" pitchFamily="18" charset="0"/>
            </a:endParaRPr>
          </a:p>
        </p:txBody>
      </p:sp>
      <p:sp>
        <p:nvSpPr>
          <p:cNvPr id="5" name="Прямоугольник 4"/>
          <p:cNvSpPr/>
          <p:nvPr/>
        </p:nvSpPr>
        <p:spPr>
          <a:xfrm>
            <a:off x="285720" y="1000108"/>
            <a:ext cx="4000528" cy="3416320"/>
          </a:xfrm>
          <a:prstGeom prst="rect">
            <a:avLst/>
          </a:prstGeom>
        </p:spPr>
        <p:txBody>
          <a:bodyPr wrap="square">
            <a:spAutoFit/>
          </a:bodyPr>
          <a:lstStyle/>
          <a:p>
            <a:r>
              <a:rPr lang="de-DE" sz="3600" dirty="0" err="1" smtClean="0">
                <a:solidFill>
                  <a:schemeClr val="tx1">
                    <a:lumMod val="95000"/>
                  </a:schemeClr>
                </a:solidFill>
                <a:latin typeface="Times New Roman" panose="02020603050405020304" pitchFamily="18" charset="0"/>
                <a:cs typeface="Times New Roman" panose="02020603050405020304" pitchFamily="18" charset="0"/>
              </a:rPr>
              <a:t>Emo</a:t>
            </a:r>
            <a:r>
              <a:rPr lang="de-DE" sz="3600" dirty="0" smtClean="0">
                <a:solidFill>
                  <a:schemeClr val="tx1">
                    <a:lumMod val="95000"/>
                  </a:schemeClr>
                </a:solidFill>
                <a:latin typeface="Times New Roman" panose="02020603050405020304" pitchFamily="18" charset="0"/>
                <a:cs typeface="Times New Roman" panose="02020603050405020304" pitchFamily="18" charset="0"/>
              </a:rPr>
              <a:t> </a:t>
            </a:r>
            <a:r>
              <a:rPr lang="de-DE" sz="3600" dirty="0">
                <a:solidFill>
                  <a:schemeClr val="tx1">
                    <a:lumMod val="95000"/>
                  </a:schemeClr>
                </a:solidFill>
                <a:latin typeface="Times New Roman" panose="02020603050405020304" pitchFamily="18" charset="0"/>
                <a:cs typeface="Times New Roman" panose="02020603050405020304" pitchFamily="18" charset="0"/>
              </a:rPr>
              <a:t>ist eine Jugend-Subkultur, die auf der Grundlage derselben Musikrichtung </a:t>
            </a:r>
            <a:r>
              <a:rPr lang="de-DE" sz="3600" dirty="0" smtClean="0">
                <a:solidFill>
                  <a:schemeClr val="tx1">
                    <a:lumMod val="95000"/>
                  </a:schemeClr>
                </a:solidFill>
                <a:latin typeface="Times New Roman" panose="02020603050405020304" pitchFamily="18" charset="0"/>
                <a:cs typeface="Times New Roman" panose="02020603050405020304" pitchFamily="18" charset="0"/>
              </a:rPr>
              <a:t>entstanden.</a:t>
            </a:r>
            <a:endParaRPr lang="ru-RU" sz="3600" dirty="0">
              <a:solidFill>
                <a:schemeClr val="tx1">
                  <a:lumMod val="95000"/>
                </a:schemeClr>
              </a:solidFill>
              <a:latin typeface="Times New Roman" pitchFamily="18" charset="0"/>
              <a:cs typeface="Times New Roman" pitchFamily="18" charset="0"/>
            </a:endParaRPr>
          </a:p>
        </p:txBody>
      </p:sp>
      <p:pic>
        <p:nvPicPr>
          <p:cNvPr id="8" name="Объект 7"/>
          <p:cNvPicPr>
            <a:picLocks noGrp="1" noChangeAspect="1"/>
          </p:cNvPicPr>
          <p:nvPr>
            <p:ph idx="1"/>
          </p:nvPr>
        </p:nvPicPr>
        <p:blipFill>
          <a:blip r:embed="rId2"/>
          <a:stretch>
            <a:fillRect/>
          </a:stretch>
        </p:blipFill>
        <p:spPr>
          <a:xfrm>
            <a:off x="4429124" y="531884"/>
            <a:ext cx="4714876" cy="4496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285720" y="4420810"/>
            <a:ext cx="4572000" cy="2308324"/>
          </a:xfrm>
          <a:prstGeom prst="rect">
            <a:avLst/>
          </a:prstGeom>
        </p:spPr>
        <p:txBody>
          <a:bodyPr>
            <a:spAutoFit/>
          </a:bodyPr>
          <a:lstStyle/>
          <a:p>
            <a:r>
              <a:rPr lang="de-DE" sz="3600" dirty="0">
                <a:solidFill>
                  <a:schemeClr val="tx1">
                    <a:lumMod val="95000"/>
                  </a:schemeClr>
                </a:solidFill>
                <a:latin typeface="Times New Roman" panose="02020603050405020304" pitchFamily="18" charset="0"/>
                <a:cs typeface="Times New Roman" panose="02020603050405020304" pitchFamily="18" charset="0"/>
              </a:rPr>
              <a:t>Ihre Vertreter heißen </a:t>
            </a:r>
            <a:r>
              <a:rPr lang="de-DE" sz="3600" dirty="0" err="1">
                <a:solidFill>
                  <a:schemeClr val="tx1">
                    <a:lumMod val="95000"/>
                  </a:schemeClr>
                </a:solidFill>
                <a:latin typeface="Times New Roman" panose="02020603050405020304" pitchFamily="18" charset="0"/>
                <a:cs typeface="Times New Roman" panose="02020603050405020304" pitchFamily="18" charset="0"/>
              </a:rPr>
              <a:t>Emo</a:t>
            </a:r>
            <a:r>
              <a:rPr lang="de-DE" sz="3600" dirty="0">
                <a:solidFill>
                  <a:schemeClr val="tx1">
                    <a:lumMod val="95000"/>
                  </a:schemeClr>
                </a:solidFill>
                <a:latin typeface="Times New Roman" panose="02020603050405020304" pitchFamily="18" charset="0"/>
                <a:cs typeface="Times New Roman" panose="02020603050405020304" pitchFamily="18" charset="0"/>
              </a:rPr>
              <a:t>-Kids oder je nach Geschlecht: </a:t>
            </a:r>
            <a:r>
              <a:rPr lang="de-DE" sz="3600" dirty="0" err="1">
                <a:solidFill>
                  <a:schemeClr val="tx1">
                    <a:lumMod val="95000"/>
                  </a:schemeClr>
                </a:solidFill>
                <a:latin typeface="Times New Roman" panose="02020603050405020304" pitchFamily="18" charset="0"/>
                <a:cs typeface="Times New Roman" panose="02020603050405020304" pitchFamily="18" charset="0"/>
              </a:rPr>
              <a:t>Emo</a:t>
            </a:r>
            <a:r>
              <a:rPr lang="de-DE" sz="3600" dirty="0">
                <a:solidFill>
                  <a:schemeClr val="tx1">
                    <a:lumMod val="95000"/>
                  </a:schemeClr>
                </a:solidFill>
                <a:latin typeface="Times New Roman" panose="02020603050405020304" pitchFamily="18" charset="0"/>
                <a:cs typeface="Times New Roman" panose="02020603050405020304" pitchFamily="18" charset="0"/>
              </a:rPr>
              <a:t>-Fight, </a:t>
            </a:r>
            <a:r>
              <a:rPr lang="de-DE" sz="3600" dirty="0" err="1">
                <a:solidFill>
                  <a:schemeClr val="tx1">
                    <a:lumMod val="95000"/>
                  </a:schemeClr>
                </a:solidFill>
                <a:latin typeface="Times New Roman" panose="02020603050405020304" pitchFamily="18" charset="0"/>
                <a:cs typeface="Times New Roman" panose="02020603050405020304" pitchFamily="18" charset="0"/>
              </a:rPr>
              <a:t>Emo-Grinder</a:t>
            </a:r>
            <a:endParaRPr lang="ru-RU" sz="3600" dirty="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80"/>
            <a:ext cx="7710518" cy="5554683"/>
          </a:xfrm>
        </p:spPr>
        <p:txBody>
          <a:bodyPr>
            <a:noAutofit/>
          </a:bodyPr>
          <a:lstStyle/>
          <a:p>
            <a:r>
              <a:rPr lang="de-DE" sz="4400" dirty="0" smtClean="0">
                <a:latin typeface="Times New Roman" pitchFamily="18" charset="0"/>
                <a:cs typeface="Times New Roman" pitchFamily="18" charset="0"/>
              </a:rPr>
              <a:t>Im Jahr 1985 klang das Wort "</a:t>
            </a:r>
            <a:r>
              <a:rPr lang="de-DE" sz="4400" dirty="0" err="1" smtClean="0">
                <a:latin typeface="Times New Roman" pitchFamily="18" charset="0"/>
                <a:cs typeface="Times New Roman" pitchFamily="18" charset="0"/>
              </a:rPr>
              <a:t>emo</a:t>
            </a:r>
            <a:r>
              <a:rPr lang="de-DE" sz="4400" dirty="0" smtClean="0">
                <a:latin typeface="Times New Roman" pitchFamily="18" charset="0"/>
                <a:cs typeface="Times New Roman" pitchFamily="18" charset="0"/>
              </a:rPr>
              <a:t>" zum ersten Mal wie die ersten </a:t>
            </a:r>
            <a:r>
              <a:rPr lang="de-DE" sz="4400" dirty="0" err="1" smtClean="0">
                <a:latin typeface="Times New Roman" pitchFamily="18" charset="0"/>
                <a:cs typeface="Times New Roman" pitchFamily="18" charset="0"/>
              </a:rPr>
              <a:t>Emo</a:t>
            </a:r>
            <a:r>
              <a:rPr lang="de-DE" sz="4400" dirty="0" smtClean="0">
                <a:latin typeface="Times New Roman" pitchFamily="18" charset="0"/>
                <a:cs typeface="Times New Roman" pitchFamily="18" charset="0"/>
              </a:rPr>
              <a:t>-Punk-Gruppen, die in Washington </a:t>
            </a:r>
            <a:r>
              <a:rPr lang="de-DE" sz="4400" dirty="0" err="1" smtClean="0">
                <a:solidFill>
                  <a:schemeClr val="tx1">
                    <a:lumMod val="95000"/>
                  </a:schemeClr>
                </a:solidFill>
                <a:latin typeface="Times New Roman" pitchFamily="18" charset="0"/>
                <a:cs typeface="Times New Roman" pitchFamily="18" charset="0"/>
              </a:rPr>
              <a:t>auftraten.Oft</a:t>
            </a:r>
            <a:r>
              <a:rPr lang="de-DE" sz="4400" dirty="0" smtClean="0">
                <a:solidFill>
                  <a:schemeClr val="tx1">
                    <a:lumMod val="95000"/>
                  </a:schemeClr>
                </a:solidFill>
                <a:latin typeface="Times New Roman" panose="02020603050405020304" pitchFamily="18" charset="0"/>
                <a:cs typeface="Times New Roman" panose="02020603050405020304" pitchFamily="18" charset="0"/>
              </a:rPr>
              <a:t> </a:t>
            </a:r>
            <a:r>
              <a:rPr lang="de-DE" sz="4400" dirty="0">
                <a:solidFill>
                  <a:schemeClr val="tx1">
                    <a:lumMod val="95000"/>
                  </a:schemeClr>
                </a:solidFill>
                <a:latin typeface="Times New Roman" panose="02020603050405020304" pitchFamily="18" charset="0"/>
                <a:cs typeface="Times New Roman" panose="02020603050405020304" pitchFamily="18" charset="0"/>
              </a:rPr>
              <a:t>tragen schwarze und rosa, gestreifte Kleidung, </a:t>
            </a:r>
            <a:r>
              <a:rPr lang="de-DE" sz="4400" dirty="0" err="1" smtClean="0">
                <a:solidFill>
                  <a:schemeClr val="tx1">
                    <a:lumMod val="95000"/>
                  </a:schemeClr>
                </a:solidFill>
                <a:latin typeface="Times New Roman" panose="02020603050405020304" pitchFamily="18" charset="0"/>
                <a:cs typeface="Times New Roman" panose="02020603050405020304" pitchFamily="18" charset="0"/>
              </a:rPr>
              <a:t>Keds</a:t>
            </a:r>
            <a:r>
              <a:rPr lang="de-DE" sz="4400" dirty="0" smtClean="0">
                <a:solidFill>
                  <a:schemeClr val="tx1">
                    <a:lumMod val="95000"/>
                  </a:schemeClr>
                </a:solidFill>
                <a:latin typeface="Times New Roman" panose="02020603050405020304" pitchFamily="18" charset="0"/>
                <a:cs typeface="Times New Roman" panose="02020603050405020304" pitchFamily="18" charset="0"/>
              </a:rPr>
              <a:t>, </a:t>
            </a:r>
            <a:r>
              <a:rPr lang="de-DE" sz="4400" dirty="0">
                <a:solidFill>
                  <a:schemeClr val="tx1">
                    <a:lumMod val="95000"/>
                  </a:schemeClr>
                </a:solidFill>
                <a:latin typeface="Times New Roman" panose="02020603050405020304" pitchFamily="18" charset="0"/>
                <a:cs typeface="Times New Roman" panose="02020603050405020304" pitchFamily="18" charset="0"/>
              </a:rPr>
              <a:t>eine voluminöse Frisur. Haare und Nägel sind oft in schwarz </a:t>
            </a:r>
            <a:r>
              <a:rPr lang="de-DE" sz="4400" dirty="0" smtClean="0">
                <a:solidFill>
                  <a:schemeClr val="tx1">
                    <a:lumMod val="95000"/>
                  </a:schemeClr>
                </a:solidFill>
                <a:latin typeface="Times New Roman" panose="02020603050405020304" pitchFamily="18" charset="0"/>
                <a:cs typeface="Times New Roman" panose="02020603050405020304" pitchFamily="18" charset="0"/>
              </a:rPr>
              <a:t>lackiert. </a:t>
            </a:r>
            <a:endParaRPr lang="ru-RU" sz="4400" dirty="0">
              <a:solidFill>
                <a:schemeClr val="tx1">
                  <a:lumMod val="95000"/>
                </a:schemeClr>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sz="7200" dirty="0" err="1" smtClean="0">
                <a:latin typeface="Times New Roman" pitchFamily="18" charset="0"/>
                <a:cs typeface="Times New Roman" pitchFamily="18" charset="0"/>
              </a:rPr>
              <a:t>Danke</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für</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Ihre</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Aufmerksamkeit</a:t>
            </a:r>
            <a:r>
              <a:rPr lang="en-US" sz="7200" dirty="0" smtClean="0">
                <a:latin typeface="Times New Roman" pitchFamily="18" charset="0"/>
                <a:cs typeface="Times New Roman" pitchFamily="18" charset="0"/>
              </a:rPr>
              <a:t>.</a:t>
            </a:r>
            <a:endParaRPr lang="uk-UA" sz="7200" dirty="0" smtClean="0">
              <a:latin typeface="Times New Roman" pitchFamily="18" charset="0"/>
              <a:cs typeface="Times New Roman" pitchFamily="18" charset="0"/>
            </a:endParaRPr>
          </a:p>
          <a:p>
            <a:endParaRPr lang="uk-UA" sz="72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Andrij</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Antoniv</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207274" y="4184887"/>
            <a:ext cx="2409825" cy="1895475"/>
          </a:xfrm>
          <a:prstGeom prst="rect">
            <a:avLst/>
          </a:prstGeom>
        </p:spPr>
      </p:pic>
      <p:pic>
        <p:nvPicPr>
          <p:cNvPr id="2" name="Рисунок 1"/>
          <p:cNvPicPr>
            <a:picLocks noChangeAspect="1"/>
          </p:cNvPicPr>
          <p:nvPr/>
        </p:nvPicPr>
        <p:blipFill>
          <a:blip r:embed="rId3"/>
          <a:stretch>
            <a:fillRect/>
          </a:stretch>
        </p:blipFill>
        <p:spPr>
          <a:xfrm>
            <a:off x="6732240" y="188640"/>
            <a:ext cx="2212629" cy="3282869"/>
          </a:xfrm>
          <a:prstGeom prst="rect">
            <a:avLst/>
          </a:prstGeom>
        </p:spPr>
      </p:pic>
      <p:pic>
        <p:nvPicPr>
          <p:cNvPr id="4" name="Рисунок 3"/>
          <p:cNvPicPr>
            <a:picLocks noChangeAspect="1"/>
          </p:cNvPicPr>
          <p:nvPr/>
        </p:nvPicPr>
        <p:blipFill>
          <a:blip r:embed="rId4"/>
          <a:stretch>
            <a:fillRect/>
          </a:stretch>
        </p:blipFill>
        <p:spPr>
          <a:xfrm>
            <a:off x="6008359" y="4149080"/>
            <a:ext cx="3163836" cy="2171489"/>
          </a:xfrm>
          <a:prstGeom prst="rect">
            <a:avLst/>
          </a:prstGeom>
        </p:spPr>
      </p:pic>
      <p:pic>
        <p:nvPicPr>
          <p:cNvPr id="5" name="Рисунок 4"/>
          <p:cNvPicPr>
            <a:picLocks noChangeAspect="1"/>
          </p:cNvPicPr>
          <p:nvPr/>
        </p:nvPicPr>
        <p:blipFill>
          <a:blip r:embed="rId5"/>
          <a:stretch>
            <a:fillRect/>
          </a:stretch>
        </p:blipFill>
        <p:spPr>
          <a:xfrm>
            <a:off x="2917950" y="4149080"/>
            <a:ext cx="3063310" cy="2031107"/>
          </a:xfrm>
          <a:prstGeom prst="rect">
            <a:avLst/>
          </a:prstGeom>
        </p:spPr>
      </p:pic>
      <p:pic>
        <p:nvPicPr>
          <p:cNvPr id="7" name="Рисунок 6"/>
          <p:cNvPicPr>
            <a:picLocks noChangeAspect="1"/>
          </p:cNvPicPr>
          <p:nvPr/>
        </p:nvPicPr>
        <p:blipFill>
          <a:blip r:embed="rId6"/>
          <a:stretch>
            <a:fillRect/>
          </a:stretch>
        </p:blipFill>
        <p:spPr>
          <a:xfrm>
            <a:off x="3491880" y="188640"/>
            <a:ext cx="3024337" cy="2016224"/>
          </a:xfrm>
          <a:prstGeom prst="rect">
            <a:avLst/>
          </a:prstGeom>
        </p:spPr>
      </p:pic>
      <p:sp>
        <p:nvSpPr>
          <p:cNvPr id="11" name="TextBox 10"/>
          <p:cNvSpPr txBox="1"/>
          <p:nvPr/>
        </p:nvSpPr>
        <p:spPr>
          <a:xfrm>
            <a:off x="7020272" y="3573016"/>
            <a:ext cx="1584176"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Goths</a:t>
            </a:r>
            <a:r>
              <a:rPr lang="en-US" dirty="0" smtClean="0"/>
              <a:t>.</a:t>
            </a:r>
            <a:endParaRPr lang="ru-RU" dirty="0"/>
          </a:p>
        </p:txBody>
      </p:sp>
      <p:sp>
        <p:nvSpPr>
          <p:cNvPr id="13" name="TextBox 12"/>
          <p:cNvSpPr txBox="1"/>
          <p:nvPr/>
        </p:nvSpPr>
        <p:spPr>
          <a:xfrm>
            <a:off x="4047390" y="2469086"/>
            <a:ext cx="1913316"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Emo</a:t>
            </a:r>
            <a:endParaRPr lang="ru-RU"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732240" y="6340610"/>
            <a:ext cx="2088231"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Punks</a:t>
            </a:r>
            <a:endParaRPr lang="ru-RU" sz="3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49505" y="6312630"/>
            <a:ext cx="18002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Skater</a:t>
            </a:r>
            <a:endParaRPr lang="ru-RU" sz="3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39552" y="6180187"/>
            <a:ext cx="172819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Hippie</a:t>
            </a:r>
            <a:endParaRPr lang="ru-RU" sz="40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06474" y="653204"/>
            <a:ext cx="3200132" cy="1938992"/>
          </a:xfrm>
          <a:prstGeom prst="rect">
            <a:avLst/>
          </a:prstGeom>
        </p:spPr>
        <p:txBody>
          <a:bodyPr wrap="square">
            <a:spAutoFit/>
          </a:bodyPr>
          <a:lstStyle/>
          <a:p>
            <a:r>
              <a:rPr lang="de-DE" sz="3000" dirty="0">
                <a:solidFill>
                  <a:schemeClr val="tx1">
                    <a:lumMod val="95000"/>
                  </a:schemeClr>
                </a:solidFill>
                <a:latin typeface="Times New Roman" panose="02020603050405020304" pitchFamily="18" charset="0"/>
                <a:cs typeface="Times New Roman" panose="02020603050405020304" pitchFamily="18" charset="0"/>
              </a:rPr>
              <a:t>In Deutschland und auf der ganzen Welt gibt es viele Jugendsubkulturen</a:t>
            </a:r>
            <a:endParaRPr lang="ru-RU" sz="3000" dirty="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08" y="182095"/>
            <a:ext cx="7886700" cy="1325563"/>
          </a:xfrm>
        </p:spPr>
        <p:txBody>
          <a:bodyPr/>
          <a:lstStyle/>
          <a:p>
            <a:r>
              <a:rPr lang="de-DE" dirty="0" err="1" smtClean="0">
                <a:latin typeface="Times New Roman" pitchFamily="18" charset="0"/>
                <a:cs typeface="Times New Roman" pitchFamily="18" charset="0"/>
              </a:rPr>
              <a:t>Goths</a:t>
            </a:r>
            <a:endParaRPr lang="ru-RU" dirty="0">
              <a:latin typeface="Times New Roman" pitchFamily="18" charset="0"/>
              <a:cs typeface="Times New Roman" pitchFamily="18" charset="0"/>
            </a:endParaRPr>
          </a:p>
        </p:txBody>
      </p:sp>
      <p:sp>
        <p:nvSpPr>
          <p:cNvPr id="5" name="Прямоугольник 4"/>
          <p:cNvSpPr/>
          <p:nvPr/>
        </p:nvSpPr>
        <p:spPr>
          <a:xfrm>
            <a:off x="565208" y="1164134"/>
            <a:ext cx="3929090" cy="5016758"/>
          </a:xfrm>
          <a:prstGeom prst="rect">
            <a:avLst/>
          </a:prstGeom>
        </p:spPr>
        <p:txBody>
          <a:bodyPr wrap="square">
            <a:spAutoFit/>
          </a:bodyPr>
          <a:lstStyle/>
          <a:p>
            <a:r>
              <a:rPr lang="de-DE" sz="3200" b="0" i="0" dirty="0" err="1" smtClean="0">
                <a:latin typeface="Times New Roman" pitchFamily="18" charset="0"/>
                <a:cs typeface="Times New Roman" pitchFamily="18" charset="0"/>
              </a:rPr>
              <a:t>Goths</a:t>
            </a:r>
            <a:r>
              <a:rPr lang="de-DE" sz="3200" b="0" i="0" dirty="0" smtClean="0">
                <a:latin typeface="Times New Roman" pitchFamily="18" charset="0"/>
                <a:cs typeface="Times New Roman" pitchFamily="18" charset="0"/>
              </a:rPr>
              <a:t>, (selbstbetitelt "Kinder der Nacht") - eine Subkultur, die in den späten 70er Jahren des 20. Jahrhunderts in Norwegen und Großbritannien auf der Grundlage der Punk-Bewegung geboren wurde .</a:t>
            </a:r>
            <a:endParaRPr lang="ru-RU" sz="3200" dirty="0">
              <a:latin typeface="Times New Roman" pitchFamily="18" charset="0"/>
              <a:cs typeface="Times New Roman" pitchFamily="18" charset="0"/>
            </a:endParaRPr>
          </a:p>
        </p:txBody>
      </p:sp>
      <p:pic>
        <p:nvPicPr>
          <p:cNvPr id="6" name="Объект 5"/>
          <p:cNvPicPr>
            <a:picLocks noGrp="1" noChangeAspect="1"/>
          </p:cNvPicPr>
          <p:nvPr>
            <p:ph idx="1"/>
          </p:nvPr>
        </p:nvPicPr>
        <p:blipFill>
          <a:blip r:embed="rId2"/>
          <a:stretch>
            <a:fillRect/>
          </a:stretch>
        </p:blipFill>
        <p:spPr>
          <a:xfrm>
            <a:off x="5076056" y="844877"/>
            <a:ext cx="3583310" cy="5336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7710518" cy="5911873"/>
          </a:xfrm>
        </p:spPr>
        <p:txBody>
          <a:bodyPr>
            <a:normAutofit/>
          </a:bodyPr>
          <a:lstStyle/>
          <a:p>
            <a:r>
              <a:rPr lang="de-DE" sz="4400" dirty="0" smtClean="0">
                <a:latin typeface="Times New Roman" pitchFamily="18" charset="0"/>
                <a:cs typeface="Times New Roman" pitchFamily="18" charset="0"/>
              </a:rPr>
              <a:t>Die Hauptkomponenten der Subkultur sind </a:t>
            </a:r>
            <a:r>
              <a:rPr lang="de-DE" sz="4400" dirty="0" err="1" smtClean="0">
                <a:latin typeface="Times New Roman" pitchFamily="18" charset="0"/>
                <a:cs typeface="Times New Roman" pitchFamily="18" charset="0"/>
              </a:rPr>
              <a:t>Gothic</a:t>
            </a:r>
            <a:r>
              <a:rPr lang="de-DE" sz="4400" dirty="0" smtClean="0">
                <a:latin typeface="Times New Roman" pitchFamily="18" charset="0"/>
                <a:cs typeface="Times New Roman" pitchFamily="18" charset="0"/>
              </a:rPr>
              <a:t> Fashion und </a:t>
            </a:r>
            <a:r>
              <a:rPr lang="de-DE" sz="4400" dirty="0" err="1" smtClean="0">
                <a:latin typeface="Times New Roman" pitchFamily="18" charset="0"/>
                <a:cs typeface="Times New Roman" pitchFamily="18" charset="0"/>
              </a:rPr>
              <a:t>Gothic</a:t>
            </a:r>
            <a:r>
              <a:rPr lang="de-DE" sz="4400" dirty="0" smtClean="0">
                <a:latin typeface="Times New Roman" pitchFamily="18" charset="0"/>
                <a:cs typeface="Times New Roman" pitchFamily="18" charset="0"/>
              </a:rPr>
              <a:t> Music. </a:t>
            </a:r>
            <a:r>
              <a:rPr lang="de-DE" sz="4400" dirty="0" err="1" smtClean="0">
                <a:latin typeface="Times New Roman" pitchFamily="18" charset="0"/>
                <a:cs typeface="Times New Roman" pitchFamily="18" charset="0"/>
              </a:rPr>
              <a:t>Gothic</a:t>
            </a:r>
            <a:r>
              <a:rPr lang="de-DE" sz="4400" dirty="0" smtClean="0">
                <a:latin typeface="Times New Roman" pitchFamily="18" charset="0"/>
                <a:cs typeface="Times New Roman" pitchFamily="18" charset="0"/>
              </a:rPr>
              <a:t> Fashion ist sehr vielfältig. </a:t>
            </a:r>
            <a:r>
              <a:rPr lang="de-DE" sz="4400" dirty="0">
                <a:latin typeface="Times New Roman" pitchFamily="18" charset="0"/>
                <a:cs typeface="Times New Roman" pitchFamily="18" charset="0"/>
              </a:rPr>
              <a:t>A</a:t>
            </a:r>
            <a:r>
              <a:rPr lang="de-DE" sz="4400" dirty="0" smtClean="0">
                <a:latin typeface="Times New Roman" pitchFamily="18" charset="0"/>
                <a:cs typeface="Times New Roman" pitchFamily="18" charset="0"/>
              </a:rPr>
              <a:t>ber die Gemeinsamkeiten für die meisten von ihnen sind die Vorherrschaft von Schwarz in Kleidung, spezifische Attribute und spezielle Make-up.</a:t>
            </a:r>
            <a:endParaRPr lang="ru-RU" sz="4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Punks</a:t>
            </a:r>
            <a:endParaRPr lang="ru-RU" dirty="0"/>
          </a:p>
        </p:txBody>
      </p:sp>
      <p:sp>
        <p:nvSpPr>
          <p:cNvPr id="3" name="Содержимое 2"/>
          <p:cNvSpPr>
            <a:spLocks noGrp="1"/>
          </p:cNvSpPr>
          <p:nvPr>
            <p:ph idx="1"/>
          </p:nvPr>
        </p:nvSpPr>
        <p:spPr>
          <a:xfrm>
            <a:off x="428596" y="1214422"/>
            <a:ext cx="4186238" cy="4525963"/>
          </a:xfrm>
        </p:spPr>
        <p:txBody>
          <a:bodyPr>
            <a:noAutofit/>
          </a:bodyPr>
          <a:lstStyle/>
          <a:p>
            <a:r>
              <a:rPr lang="de-DE" sz="2800" dirty="0" smtClean="0">
                <a:latin typeface="Times New Roman" pitchFamily="18" charset="0"/>
                <a:cs typeface="Times New Roman" pitchFamily="18" charset="0"/>
              </a:rPr>
              <a:t>Punks - eine Jugend-Subkultur, eine Generation junger Leute auf der Rock-Bühne (Mitte der 70er Jahre, 20 Cent).Die Hauptintonation ihrer Reden war ein scharfer Protest gegen irgendwelche moralischen und gewohnheitsmäßigen Regeln.</a:t>
            </a:r>
            <a:endParaRPr lang="ru-RU" sz="2800" dirty="0">
              <a:latin typeface="Times New Roman" pitchFamily="18" charset="0"/>
              <a:cs typeface="Times New Roman" pitchFamily="18" charset="0"/>
            </a:endParaRPr>
          </a:p>
        </p:txBody>
      </p:sp>
      <p:sp>
        <p:nvSpPr>
          <p:cNvPr id="3074" name="AutoShape 2" descr="Картинки по запросу пан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Содержимое 3" descr="скачанные файлы (1).jpg"/>
          <p:cNvPicPr>
            <a:picLocks noChangeAspect="1"/>
          </p:cNvPicPr>
          <p:nvPr/>
        </p:nvPicPr>
        <p:blipFill>
          <a:blip r:embed="rId2"/>
          <a:stretch>
            <a:fillRect/>
          </a:stretch>
        </p:blipFill>
        <p:spPr>
          <a:xfrm>
            <a:off x="4561433" y="785794"/>
            <a:ext cx="4582567" cy="4286280"/>
          </a:xfrm>
          <a:prstGeom prst="roundRect">
            <a:avLst>
              <a:gd name="adj" fmla="val 8594"/>
            </a:avLst>
          </a:prstGeom>
          <a:solidFill>
            <a:srgbClr val="FFFFFF">
              <a:shade val="85000"/>
            </a:srgbClr>
          </a:solidFill>
          <a:ln>
            <a:noFill/>
          </a:ln>
          <a:effectLst>
            <a:glow rad="50800">
              <a:schemeClr val="accent1">
                <a:alpha val="40000"/>
              </a:schemeClr>
            </a:glow>
            <a:outerShdw dist="50800" dir="5400000" algn="ctr" rotWithShape="0">
              <a:srgbClr val="000000">
                <a:alpha val="70000"/>
              </a:srgbClr>
            </a:outerShdw>
            <a:reflection blurRad="889000" stA="80000" endPos="42000" dist="279400" dir="5400000" sy="-100000" algn="bl" rotWithShape="0"/>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7781956" cy="5911873"/>
          </a:xfrm>
        </p:spPr>
        <p:txBody>
          <a:bodyPr>
            <a:noAutofit/>
          </a:bodyPr>
          <a:lstStyle/>
          <a:p>
            <a:pPr>
              <a:buNone/>
            </a:pPr>
            <a:r>
              <a:rPr lang="de-DE" sz="4000" dirty="0" smtClean="0">
                <a:solidFill>
                  <a:srgbClr val="222222"/>
                </a:solidFill>
                <a:latin typeface="arial"/>
              </a:rPr>
              <a:t> </a:t>
            </a:r>
            <a:r>
              <a:rPr lang="de-DE" sz="4000" dirty="0" smtClean="0">
                <a:latin typeface="Times New Roman" pitchFamily="18" charset="0"/>
                <a:cs typeface="Times New Roman" pitchFamily="18" charset="0"/>
              </a:rPr>
              <a:t>Dies spiegelte sich vor allem in der Art ihrer Musik wider - Punk Rock. Die Zuschauer und das Aussehen der Darsteller in ihrem Stil schockierend ist immer Fahrlässigkeit (farbige Make-up, Lumpen von altmodischer Kleidung, bestickt mit allerlei Müll, und auch eine kanonische Outfit ist eine Lederjacke mit Metall-Spikes).</a:t>
            </a:r>
            <a:endParaRPr lang="ru-RU" sz="40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latin typeface="Times New Roman" pitchFamily="18" charset="0"/>
                <a:cs typeface="Times New Roman" pitchFamily="18" charset="0"/>
              </a:rPr>
              <a:t>Skater</a:t>
            </a:r>
            <a:endParaRPr lang="ru-RU" dirty="0">
              <a:latin typeface="Times New Roman" pitchFamily="18" charset="0"/>
              <a:cs typeface="Times New Roman" pitchFamily="18" charset="0"/>
            </a:endParaRPr>
          </a:p>
        </p:txBody>
      </p:sp>
      <p:pic>
        <p:nvPicPr>
          <p:cNvPr id="4" name="Содержимое 3" descr="250px-Skaters1.jpg"/>
          <p:cNvPicPr>
            <a:picLocks noGrp="1" noChangeAspect="1"/>
          </p:cNvPicPr>
          <p:nvPr>
            <p:ph idx="1"/>
          </p:nvPr>
        </p:nvPicPr>
        <p:blipFill>
          <a:blip r:embed="rId2">
            <a:lum bright="6000" contrast="5000"/>
          </a:blip>
          <a:stretch>
            <a:fillRect/>
          </a:stretch>
        </p:blipFill>
        <p:spPr>
          <a:xfrm>
            <a:off x="5045490" y="1643050"/>
            <a:ext cx="4098510" cy="426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214282" y="1357298"/>
            <a:ext cx="5214942" cy="4154984"/>
          </a:xfrm>
          <a:prstGeom prst="rect">
            <a:avLst/>
          </a:prstGeom>
        </p:spPr>
        <p:txBody>
          <a:bodyPr wrap="square">
            <a:spAutoFit/>
          </a:bodyPr>
          <a:lstStyle/>
          <a:p>
            <a:r>
              <a:rPr lang="de-DE" sz="3600" b="0" i="0" dirty="0" smtClean="0">
                <a:latin typeface="Times New Roman" pitchFamily="18" charset="0"/>
                <a:cs typeface="Times New Roman" pitchFamily="18" charset="0"/>
              </a:rPr>
              <a:t>Skateboarding ist eine extreme Sportart des Skatens, sowie verschiedene Skate-Stunts. </a:t>
            </a:r>
            <a:r>
              <a:rPr lang="de-DE" sz="4000" dirty="0" smtClean="0">
                <a:solidFill>
                  <a:schemeClr val="tx1">
                    <a:lumMod val="95000"/>
                  </a:schemeClr>
                </a:solidFill>
                <a:latin typeface="Times New Roman" panose="02020603050405020304" pitchFamily="18" charset="0"/>
                <a:cs typeface="Times New Roman" panose="02020603050405020304" pitchFamily="18" charset="0"/>
              </a:rPr>
              <a:t> </a:t>
            </a:r>
            <a:r>
              <a:rPr lang="de-DE" sz="4000" dirty="0">
                <a:solidFill>
                  <a:schemeClr val="tx1">
                    <a:lumMod val="95000"/>
                  </a:schemeClr>
                </a:solidFill>
                <a:latin typeface="Times New Roman" panose="02020603050405020304" pitchFamily="18" charset="0"/>
                <a:cs typeface="Times New Roman" panose="02020603050405020304" pitchFamily="18" charset="0"/>
              </a:rPr>
              <a:t>Ein </a:t>
            </a:r>
            <a:r>
              <a:rPr lang="de-DE" sz="4000" dirty="0" err="1">
                <a:solidFill>
                  <a:schemeClr val="tx1">
                    <a:lumMod val="95000"/>
                  </a:schemeClr>
                </a:solidFill>
                <a:latin typeface="Times New Roman" panose="02020603050405020304" pitchFamily="18" charset="0"/>
                <a:cs typeface="Times New Roman" panose="02020603050405020304" pitchFamily="18" charset="0"/>
              </a:rPr>
              <a:t>Skateboardfahrer</a:t>
            </a:r>
            <a:r>
              <a:rPr lang="de-DE" sz="4000" dirty="0">
                <a:solidFill>
                  <a:schemeClr val="tx1">
                    <a:lumMod val="95000"/>
                  </a:schemeClr>
                </a:solidFill>
                <a:latin typeface="Times New Roman" panose="02020603050405020304" pitchFamily="18" charset="0"/>
                <a:cs typeface="Times New Roman" panose="02020603050405020304" pitchFamily="18" charset="0"/>
              </a:rPr>
              <a:t> wird Skateboarder genannt.</a:t>
            </a:r>
            <a:endParaRPr lang="ru-RU" sz="4000" dirty="0">
              <a:solidFill>
                <a:schemeClr val="tx1">
                  <a:lumMod val="95000"/>
                </a:schemeClr>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7710518" cy="5840435"/>
          </a:xfrm>
        </p:spPr>
        <p:txBody>
          <a:bodyPr>
            <a:noAutofit/>
          </a:bodyPr>
          <a:lstStyle/>
          <a:p>
            <a:r>
              <a:rPr lang="de-DE" sz="3600" dirty="0" smtClean="0">
                <a:latin typeface="Times New Roman" pitchFamily="18" charset="0"/>
                <a:cs typeface="Times New Roman" pitchFamily="18" charset="0"/>
              </a:rPr>
              <a:t>Skateboarding erschien in den späten 1930er Jahren - Anfang der 1950er Jahre inmitten kalifornischer Surfer, die ohne Wellen kein Surfen machen konnten. Die ersten Skateboards waren Boxen und Boards mit angehängten Rädern. Später wurden Kisten auf Brettern aus gepressten Holzschichten ersetzt - ähnlich wie in unserer Zeit.</a:t>
            </a:r>
            <a:endParaRPr lang="ru-RU" sz="36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67600" cy="1143000"/>
          </a:xfrm>
        </p:spPr>
        <p:txBody>
          <a:bodyPr/>
          <a:lstStyle/>
          <a:p>
            <a:r>
              <a:rPr lang="de-DE" dirty="0" smtClean="0">
                <a:latin typeface="Times New Roman" pitchFamily="18" charset="0"/>
                <a:cs typeface="Times New Roman" pitchFamily="18" charset="0"/>
              </a:rPr>
              <a:t>Hippie</a:t>
            </a:r>
            <a:endParaRPr lang="ru-RU" dirty="0">
              <a:latin typeface="Times New Roman" pitchFamily="18" charset="0"/>
              <a:cs typeface="Times New Roman" pitchFamily="18" charset="0"/>
            </a:endParaRPr>
          </a:p>
        </p:txBody>
      </p:sp>
      <p:pic>
        <p:nvPicPr>
          <p:cNvPr id="4" name="Содержимое 3" descr="RussianRainbowGathering_4Aug2005.jpg"/>
          <p:cNvPicPr>
            <a:picLocks noGrp="1" noChangeAspect="1"/>
          </p:cNvPicPr>
          <p:nvPr>
            <p:ph idx="1"/>
          </p:nvPr>
        </p:nvPicPr>
        <p:blipFill>
          <a:blip r:embed="rId2">
            <a:lum contrast="-1000"/>
          </a:blip>
          <a:stretch>
            <a:fillRect/>
          </a:stretch>
        </p:blipFill>
        <p:spPr>
          <a:xfrm>
            <a:off x="5429256" y="1071546"/>
            <a:ext cx="3544778" cy="5307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07747" y="1071546"/>
            <a:ext cx="4286280" cy="5262979"/>
          </a:xfrm>
          <a:prstGeom prst="rect">
            <a:avLst/>
          </a:prstGeom>
        </p:spPr>
        <p:txBody>
          <a:bodyPr wrap="square">
            <a:spAutoFit/>
          </a:bodyPr>
          <a:lstStyle/>
          <a:p>
            <a:r>
              <a:rPr lang="de-DE" sz="2800" b="0" i="0" dirty="0" smtClean="0">
                <a:latin typeface="Times New Roman" pitchFamily="18" charset="0"/>
                <a:cs typeface="Times New Roman" pitchFamily="18" charset="0"/>
              </a:rPr>
              <a:t>Hippie - eine internationale Jugendbewegung, die 1965 in San Francisco im Kontext der Liberalisierung und Demokratisierung der traditionellen Gesellschaft entstand, war eine der Manifestationen der Gegenkultur Farbgebung, einen wesentlichen Einfluss auf Kunst, besonders auf Rockmusik</a:t>
            </a:r>
            <a:endParaRPr lang="ru-RU" sz="28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TM04033923[[fn=Глубина]]</Template>
  <TotalTime>407</TotalTime>
  <Words>266</Words>
  <Application>Microsoft Office PowerPoint</Application>
  <PresentationFormat>Экран (4:3)</PresentationFormat>
  <Paragraphs>27</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vt:lpstr>
      <vt:lpstr>Calibri</vt:lpstr>
      <vt:lpstr>Corbel</vt:lpstr>
      <vt:lpstr>Times New Roman</vt:lpstr>
      <vt:lpstr>Глубина</vt:lpstr>
      <vt:lpstr>Jugendsubkulturen</vt:lpstr>
      <vt:lpstr>Презентация PowerPoint</vt:lpstr>
      <vt:lpstr>Goths</vt:lpstr>
      <vt:lpstr>Презентация PowerPoint</vt:lpstr>
      <vt:lpstr>Punks</vt:lpstr>
      <vt:lpstr>Презентация PowerPoint</vt:lpstr>
      <vt:lpstr>Skater</vt:lpstr>
      <vt:lpstr>Презентация PowerPoint</vt:lpstr>
      <vt:lpstr>Hippie</vt:lpstr>
      <vt:lpstr>Презентация PowerPoint</vt:lpstr>
      <vt:lpstr>Emo</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мама</dc:creator>
  <cp:lastModifiedBy>ХХХ</cp:lastModifiedBy>
  <cp:revision>31</cp:revision>
  <dcterms:created xsi:type="dcterms:W3CDTF">2017-12-20T14:05:56Z</dcterms:created>
  <dcterms:modified xsi:type="dcterms:W3CDTF">2017-12-26T16:51:47Z</dcterms:modified>
</cp:coreProperties>
</file>