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59" r:id="rId5"/>
    <p:sldId id="260" r:id="rId6"/>
    <p:sldId id="261" r:id="rId7"/>
    <p:sldId id="270" r:id="rId8"/>
    <p:sldId id="271" r:id="rId9"/>
    <p:sldId id="275" r:id="rId10"/>
    <p:sldId id="272" r:id="rId11"/>
    <p:sldId id="273" r:id="rId12"/>
    <p:sldId id="274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F56"/>
    <a:srgbClr val="E7D091"/>
    <a:srgbClr val="6A541C"/>
    <a:srgbClr val="917327"/>
    <a:srgbClr val="B28D3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84456-3E32-4371-A6F6-B2E15CE27FCD}" type="datetimeFigureOut">
              <a:rPr lang="ru-RU" smtClean="0"/>
              <a:pPr/>
              <a:t>31.01.2018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1865A-24F5-4B0F-9CE1-3D32C3ACD1B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04856" cy="189964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FFFF00"/>
                </a:solidFill>
                <a:latin typeface="Arial Black" pitchFamily="34" charset="0"/>
              </a:rPr>
              <a:t>Die Medien</a:t>
            </a:r>
            <a:endParaRPr lang="ru-RU" sz="8800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2" descr="C:\Users\admin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584580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14290"/>
            <a:ext cx="914400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4000" dirty="0" smtClean="0"/>
              <a:t>Die beliebte TV-Shows in meiner Familie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500174"/>
            <a:ext cx="392909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Oma und </a:t>
            </a:r>
            <a:r>
              <a:rPr lang="en-US" sz="3200" dirty="0" err="1" smtClean="0"/>
              <a:t>Opa</a:t>
            </a:r>
            <a:r>
              <a:rPr lang="en-US" sz="3200" dirty="0" smtClean="0"/>
              <a:t> </a:t>
            </a:r>
            <a:r>
              <a:rPr lang="en-US" sz="3200" dirty="0" err="1" smtClean="0"/>
              <a:t>sehen</a:t>
            </a:r>
            <a:endParaRPr lang="ru-RU" sz="3200" dirty="0"/>
          </a:p>
        </p:txBody>
      </p:sp>
      <p:pic>
        <p:nvPicPr>
          <p:cNvPr id="5122" name="Picture 2" descr="C:\Users\admin\Desktop\stosuetsya_kozhnogo-300x1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0306"/>
            <a:ext cx="4329115" cy="37861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00628" y="1571612"/>
            <a:ext cx="3714776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/>
              <a:t>Mutter und </a:t>
            </a:r>
            <a:r>
              <a:rPr lang="en-US" sz="2800" dirty="0" err="1" smtClean="0"/>
              <a:t>Vater</a:t>
            </a:r>
            <a:r>
              <a:rPr lang="en-US" sz="2800" dirty="0" smtClean="0"/>
              <a:t> </a:t>
            </a:r>
            <a:r>
              <a:rPr lang="en-US" sz="2800" dirty="0" err="1" smtClean="0"/>
              <a:t>sehen</a:t>
            </a:r>
            <a:endParaRPr lang="ru-RU" sz="2800" dirty="0"/>
          </a:p>
        </p:txBody>
      </p:sp>
      <p:pic>
        <p:nvPicPr>
          <p:cNvPr id="5123" name="Picture 3" descr="C:\Users\admin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2428868"/>
            <a:ext cx="3571904" cy="2143125"/>
          </a:xfrm>
          <a:prstGeom prst="rect">
            <a:avLst/>
          </a:prstGeom>
          <a:noFill/>
        </p:spPr>
      </p:pic>
      <p:pic>
        <p:nvPicPr>
          <p:cNvPr id="5124" name="Picture 4" descr="C:\Users\admin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714875"/>
            <a:ext cx="421481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00430" y="0"/>
            <a:ext cx="3714776" cy="144655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en-US" sz="4400" dirty="0" smtClean="0"/>
              <a:t> Mein </a:t>
            </a:r>
            <a:r>
              <a:rPr lang="en-US" sz="4400" dirty="0" err="1" smtClean="0"/>
              <a:t>Bruder</a:t>
            </a:r>
            <a:endParaRPr lang="en-US" sz="4400" dirty="0" smtClean="0"/>
          </a:p>
          <a:p>
            <a:r>
              <a:rPr lang="en-US" sz="4400" dirty="0" err="1" smtClean="0"/>
              <a:t>sieht</a:t>
            </a:r>
            <a:endParaRPr lang="ru-RU" sz="4400" dirty="0"/>
          </a:p>
        </p:txBody>
      </p:sp>
      <p:pic>
        <p:nvPicPr>
          <p:cNvPr id="6146" name="Picture 2" descr="C:\Users\admin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4297270" cy="2428892"/>
          </a:xfrm>
          <a:prstGeom prst="rect">
            <a:avLst/>
          </a:prstGeom>
          <a:noFill/>
        </p:spPr>
      </p:pic>
      <p:pic>
        <p:nvPicPr>
          <p:cNvPr id="6147" name="Picture 3" descr="C:\Users\admin\Desktop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719616"/>
            <a:ext cx="3965730" cy="2138384"/>
          </a:xfrm>
          <a:prstGeom prst="rect">
            <a:avLst/>
          </a:prstGeom>
          <a:noFill/>
        </p:spPr>
      </p:pic>
      <p:pic>
        <p:nvPicPr>
          <p:cNvPr id="6148" name="Picture 4" descr="C:\Users\admin\Desktop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50" y="2143116"/>
            <a:ext cx="4643450" cy="2600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643174" y="2214555"/>
            <a:ext cx="3051085" cy="313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6600" dirty="0" err="1" smtClean="0"/>
              <a:t>Ich</a:t>
            </a:r>
            <a:endParaRPr lang="en-US" sz="6600" dirty="0" smtClean="0"/>
          </a:p>
          <a:p>
            <a:pPr algn="ctr"/>
            <a:r>
              <a:rPr lang="en-US" sz="6600" dirty="0" err="1" smtClean="0"/>
              <a:t>sehe</a:t>
            </a:r>
            <a:endParaRPr lang="en-US" sz="6600" dirty="0" smtClean="0"/>
          </a:p>
          <a:p>
            <a:pPr algn="ctr"/>
            <a:r>
              <a:rPr lang="en-US" sz="6600" dirty="0" err="1" smtClean="0"/>
              <a:t>gern</a:t>
            </a:r>
            <a:endParaRPr lang="ru-RU" sz="6600" dirty="0"/>
          </a:p>
        </p:txBody>
      </p:sp>
      <p:pic>
        <p:nvPicPr>
          <p:cNvPr id="7170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0"/>
            <a:ext cx="3643306" cy="2285992"/>
          </a:xfrm>
          <a:prstGeom prst="rect">
            <a:avLst/>
          </a:prstGeom>
          <a:noFill/>
        </p:spPr>
      </p:pic>
      <p:pic>
        <p:nvPicPr>
          <p:cNvPr id="7171" name="Picture 3" descr="C:\Users\admin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285991"/>
            <a:ext cx="3643306" cy="2342125"/>
          </a:xfrm>
          <a:prstGeom prst="rect">
            <a:avLst/>
          </a:prstGeom>
          <a:noFill/>
        </p:spPr>
      </p:pic>
      <p:pic>
        <p:nvPicPr>
          <p:cNvPr id="7172" name="Picture 4" descr="C:\Users\admin\Desktop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643446"/>
            <a:ext cx="3500430" cy="2214554"/>
          </a:xfrm>
          <a:prstGeom prst="rect">
            <a:avLst/>
          </a:prstGeom>
          <a:noFill/>
        </p:spPr>
      </p:pic>
      <p:pic>
        <p:nvPicPr>
          <p:cNvPr id="7173" name="Picture 5" descr="C:\Users\admin\Desktop\downloa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5214950"/>
            <a:ext cx="2757487" cy="1643050"/>
          </a:xfrm>
          <a:prstGeom prst="rect">
            <a:avLst/>
          </a:prstGeom>
          <a:noFill/>
        </p:spPr>
      </p:pic>
      <p:pic>
        <p:nvPicPr>
          <p:cNvPr id="7174" name="Picture 6" descr="C:\Users\admin\Desktop\291171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000636"/>
            <a:ext cx="2456513" cy="1857364"/>
          </a:xfrm>
          <a:prstGeom prst="rect">
            <a:avLst/>
          </a:prstGeom>
          <a:noFill/>
        </p:spPr>
      </p:pic>
      <p:pic>
        <p:nvPicPr>
          <p:cNvPr id="7175" name="Picture 7" descr="C:\Users\admin\Desktop\download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357430"/>
            <a:ext cx="2714612" cy="2280328"/>
          </a:xfrm>
          <a:prstGeom prst="rect">
            <a:avLst/>
          </a:prstGeom>
          <a:noFill/>
        </p:spPr>
      </p:pic>
      <p:pic>
        <p:nvPicPr>
          <p:cNvPr id="7176" name="Picture 8" descr="C:\Users\admin\Desktop\images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3044321" cy="2357430"/>
          </a:xfrm>
          <a:prstGeom prst="rect">
            <a:avLst/>
          </a:prstGeom>
          <a:noFill/>
        </p:spPr>
      </p:pic>
      <p:pic>
        <p:nvPicPr>
          <p:cNvPr id="7177" name="Picture 9" descr="C:\Users\admin\Desktop\37_main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00364" y="0"/>
            <a:ext cx="253366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573016"/>
            <a:ext cx="3394720" cy="2074242"/>
          </a:xfrm>
          <a:solidFill>
            <a:srgbClr val="E7D091"/>
          </a:solidFill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rgbClr val="6A541C"/>
                </a:solidFill>
              </a:rPr>
              <a:t>ДЯКУЮ ЗА УВАГУ</a:t>
            </a:r>
            <a:endParaRPr lang="ru-RU" sz="6000" b="1" dirty="0">
              <a:solidFill>
                <a:srgbClr val="6A541C"/>
              </a:solidFill>
            </a:endParaRPr>
          </a:p>
        </p:txBody>
      </p:sp>
      <p:pic>
        <p:nvPicPr>
          <p:cNvPr id="13314" name="Picture 2" descr="http://www.warto.com.ua/pics/workwithsmi.jpeg"/>
          <p:cNvPicPr>
            <a:picLocks noChangeAspect="1" noChangeArrowheads="1"/>
          </p:cNvPicPr>
          <p:nvPr/>
        </p:nvPicPr>
        <p:blipFill>
          <a:blip r:embed="rId3" cstate="print"/>
          <a:srcRect b="26452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</p:spPr>
      </p:pic>
      <p:sp>
        <p:nvSpPr>
          <p:cNvPr id="8" name="Овальная выноска 7"/>
          <p:cNvSpPr/>
          <p:nvPr/>
        </p:nvSpPr>
        <p:spPr>
          <a:xfrm rot="18636787" flipH="1">
            <a:off x="602538" y="405983"/>
            <a:ext cx="3126923" cy="2227838"/>
          </a:xfrm>
          <a:prstGeom prst="wedgeEllipse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Ende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трелка вниз 7"/>
          <p:cNvSpPr/>
          <p:nvPr/>
        </p:nvSpPr>
        <p:spPr>
          <a:xfrm rot="1408608">
            <a:off x="2943848" y="1208934"/>
            <a:ext cx="432048" cy="1635471"/>
          </a:xfrm>
          <a:prstGeom prst="downArrow">
            <a:avLst/>
          </a:prstGeom>
          <a:solidFill>
            <a:srgbClr val="E7D09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 rot="20278751">
            <a:off x="5060731" y="1304357"/>
            <a:ext cx="432048" cy="1538719"/>
          </a:xfrm>
          <a:prstGeom prst="downArrow">
            <a:avLst/>
          </a:prstGeom>
          <a:solidFill>
            <a:srgbClr val="E7D09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763688" y="2780928"/>
            <a:ext cx="1491947" cy="523220"/>
          </a:xfrm>
          <a:prstGeom prst="rect">
            <a:avLst/>
          </a:prstGeom>
          <a:solidFill>
            <a:srgbClr val="E7D09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B28D30"/>
                </a:solidFill>
              </a:rPr>
              <a:t>gedruckt</a:t>
            </a:r>
            <a:endParaRPr lang="ru-RU" sz="2800" b="1" dirty="0">
              <a:solidFill>
                <a:srgbClr val="B28D3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20072" y="2780928"/>
            <a:ext cx="2016224" cy="523220"/>
          </a:xfrm>
          <a:prstGeom prst="rect">
            <a:avLst/>
          </a:prstGeom>
          <a:solidFill>
            <a:srgbClr val="E7D09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B28D30"/>
                </a:solidFill>
              </a:rPr>
              <a:t>elektronisch</a:t>
            </a:r>
            <a:endParaRPr lang="ru-RU" sz="2800" b="1" dirty="0">
              <a:solidFill>
                <a:srgbClr val="B28D3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85728"/>
            <a:ext cx="3888432" cy="1143000"/>
          </a:xfrm>
          <a:solidFill>
            <a:srgbClr val="E7D09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B28D30"/>
                </a:solidFill>
              </a:rPr>
              <a:t>Medien</a:t>
            </a:r>
            <a:endParaRPr lang="ru-RU" sz="6600" b="1" dirty="0">
              <a:solidFill>
                <a:srgbClr val="B28D30"/>
              </a:solidFill>
            </a:endParaRPr>
          </a:p>
        </p:txBody>
      </p:sp>
      <p:sp>
        <p:nvSpPr>
          <p:cNvPr id="24578" name="AutoShape 2" descr="data:image/jpeg;base64,/9j/4AAQSkZJRgABAQAAAQABAAD/2wCEAAkGBhQSERUUExQWFRUVGB8YGBYYGRseGBwfGBwXHBcdHSAYHyYfGBwjHBgYHy8jJCkpLCwsHx4xNTAqNSYrLCkBCQoKBQUFDQUFDSkYEhgpKSkpKSkpKSkpKSkpKSkpKSkpKSkpKSkpKSkpKSkpKSkpKSkpKSkpKSkpKSkpKSkpKf/AABEIAKAAoAMBIgACEQEDEQH/xAAcAAABBQEBAQAAAAAAAAAAAAAAAwQFBgcCAQj/xABCEAACAAQDBQYCBwYFBAMAAAABAgADESEEEjEFQVFhcQYTIjKBkUKhBxRSYrHB0SNygpLh8DNDU6LxFSSy4hZjg//EABQBAQAAAAAAAAAAAAAAAAAAAAD/xAAUEQEAAAAAAAAAAAAAAAAAAAAA/9oADAMBAAIRAxEAPwDV4II8LjiID2CE2xCjVlHqISbaUoazE/mEA5giLftPhh/mrbrDrCbTlzVzS3DKNSN3XeIB1ATENjNvUYKoAvq3xU+yBqDxBJH2Ya4jFk1nSpolEipE4kyWA+ySQF9LjeICZbaksCucEfdvY77bucc4jaGVcwUsutVvFal4+ViBmUNInE3dBWVUby1lIPEXg2VtWZLNMQgll/LOQ5pL9ShIVuYgLVhcasxcymo/u0LxXNoTprov1dkRgalDTLM6MP74xzsvtV4u7xCmU41zaVOgEBZYI4E0EVF49RwRUXgOoIIIAggggCCCCApGN7RzXsoAHWp5crxHT58x1qHaw8S1oeoA1HKJabsdRXvJoTLqACT6dYjdpKFZe78MuYKJiAMzB9wI0UEVv1gIxcOTfKWFOJ3766CIqdtOQjMBNDZDQqKlwdKU41twiWwmLMrvDQ92XpPQ1YyidHXe8prbqCtuTPth2I74CdJok4Cqtubgr10roGPQ8YCGk9ucOzZGEw6irKBl+ZNONjSOz2wbCzVandg6TFctUbiAAA68bxWJmF+sB1dRJxErzVBGnHfu9OcMMJth5BMuYA6Vuh8tftAjyt94a76wGs4b6T8NPCy5rvh2LV+sLLUSyd1QxZl/eXTlERt4YuW4eY2Gky2umKdnnhxxRiCoJ4UUxX8L2dwuKllpUxs2pBy+E81oLcxrDvs1tfGYFvqiypU6TObyTAzS26UrlJ6e8AizyZ/nnY7Ht9mWpSV89BE/szEYuRL7uXg8PhsOTVlxE43pqdfCeYEWPbHYabiChk4mbhAwvhaqCCNe7axK9QfyioYjYmy5MxlmzJ+KmoaMqJMcgjUEtkUQFswm2pZOTBT5M5qVbCl6kU17pqDN+MP0xiYlaTEZsvmRhlnyuakedfWKrhNpypNDhtmLL4PPmJLI50RSw94eSe3ksOWxczBq1KK0kO7pv+Kob2gH2H7SzcI6qrjEyNwAPegb6DeRvH4RcMJtNZ4LKJslhTxPLKg8qPZwN/4xSH7SzHUTFmF8PvnYXUH/AOyXYg9YaS9hyp//AHCzXVte/lMzEHg61JU/KA02VtAghZq5a6Ot5bcL6oeTehMPoz3A7WxWEtN/byv9RRU05jd6iLdsvb8mcoyOpNPKDcekBKQRwk0GO4AggggIbE4fMNPEBQWFxzA1tu3gkQ2/6VJSQ6zalZlaoTYA7lAuBatdbV1Ed4HF51F70qp0zAfPMpsffhCu1MOhVnZ1lqBmmOxpSlKGugH5+ogKziJxkIpkr3rL+yaZM/xACRksooVJtU6GlYcbFWfMX9utARcsAtLagcG0KnQg0qCIZ/8AXRMzTNnyqykqGxk9+6wo3GlfE45AbhFexn0mYeQ9XnzMfM0IlqJOGXpWrzOp1gJTtV2IOLK92zJNSoR1BY0PwNSlVt4WrbQxUJ3YhmRV2hOw+DbQB2DTjrQrLlmorTRqAnSm/QNldrpk5Mw7uXJpVclFA5G9fWIftR2OlY2Xn0alUmi7Dk2+ZL/3LutaApr4rZ+z8plycRi3HlmTX7qTzokurEV1VjC6dusViQJcqaMLmsEkKEV+Wc+JX5Mb7ohZk6ZhGOHxksMD5X3EfaDAeIc9R8oj9obNMmryqNKbdWtt1ePIiAmMFtg4SeZk1O+mihE2aWE1H4MTUjrvi27L+ktNoBsPi2+pz2tLxUsAryWYGrbnp+7rFJkbXlT0Cz9RYTTdlHB/trwbUb+MLYvsR4Ky3zGlQpplI+6w+VYBn202FjcJNyYtnYHyTMxMtxxU6emoitxonZTt0sqUcBtGS2Iw2YBQwrMlbrDWg1ABrwtaJ3tj2HYS1OHly5uFemV1UCYld50oANT70MBlmyNtzsLM7yRMaW2+mh5MDZhyMaB2b7aYadMDPTBYo271P8CZ++vwfMRFzOx2DlvlmYppjbpUlM0w8rV/CJ7A9m8mUSsJJw6ucom4w55hrwQVynhUrAWSTt2bLnZJ6mWD5ZsvxSzXQmlsp4iHW0tgyJtGdRKfVZ8ryk7q0/Oh5xH7I2e2AYy5wmzpL3zkr3SnfRP8pf4oef8AS2H7XAzqqf8ALajI3LmOWvOAktlT8Rh7T56zZdPC1KvyFR+cTuH7QyiAS6itBRjQ301io7P7Sq7dzMQSJmhlOfAeSk6dDBjpEsEqf2Tbg/kbo16HhWA0ITQYEmg2Bvw3+0Z7sja7SmKqHK7wzeEHeV4dBaJ6VtgNdxYb9KdDqIDhsN3ZzL4QzVBNgj6UpqFYWPp1hxtPAScXKCzkzSyQzSy1KmWCcpprdd9P1XaSKFTQjp5gPTdT8OEdYdDRc1CM2Wtqmtgx3kitCN+sBge1Nt43HzVZ1QSU8kry4eUPKFpYVFh9o+sGwez7zJuRZfe5LtSw5UAuRXjTpE72PdVedLmgFEJDymcIp7twFqdKCtA3w1ytVGUjaisuWAgXu1bwgrRbnQVGjcICg7C7NTlo2RJctB4pRC5PvEkEsDy1hxL20CtMKFnJLb9plJXIBvBelV18Wg0MTU2XNlTBl8Uwgngs5VvlF6JPvroaQzn7EWYfreHDiYLtKBykn4swpZtQRSjQEdtfYkjGyqhQ8sk0GlG0JQ2ytXh4W6xlW2dnzsI+UqxkAnI4qaKbEGunNWEapJku0xZ5b6uTUTJT5mDcCoJ8p4NTKRase7cMieDmlFw4owJIBykUJpcEbj6QGG4zCBTmRhr5d9DvHLlFn7J/W1AXuXaVX4vCBXejPQDpoYumEwEuUP2UtJVrZVGb1Zqt84Jkstc679/GupuLa6wEbtTYyswfvO7nJ5ZiCrdG3MPWJXs5tp8MzFpk3EI4o8uYV7s11yqAaN1NDoYZoBYkam/Gn9749nyCtGrVKkg6ehG4/IwF1wOzcOsrvcDKRUvnRFAdTwI1PT2rFfxoIOaY1Q9mmFaymFfCs5NBymLSIzZu13w8wPLYBt43MLWYf3SLthp8jF+JKJNp45TeVq6kV/HfvG+AhJGKKgoUZwAayWIaZlrrLY2nS6brkQ2xeHMhO9wBSpPilmtDyFT4DyPvE1LwEpAEyUytUKanKa1tXyjkLQ32m0qVVnKpW5+0edBcwERj5n1ySBPkBH61YdCN3Iwts+UkqUJcxyVXTvDmNuZiIxnbCpySF1+M6/37xW9p7QDZs7NMPAHwjqdPxgLVje1koNlkftG0tce+gisbY7TT3bK7BB9kXPTh8oilmufCDlHBP11PpSOTIy7gDvO/9fcwG9bM2gXzI/nF61sQfKwNbg6dRzh+jUUG1mrQgbqH+X8PSIV8GUYOoPgqUpoQfMhJ1pqOXSJXDzxMlEqbG4PoRfmDSAybZzlNqYuVWs3PNyEFQHGZjq/hzKK3OhqDVS1NsEvMgDCxUAggDhagsKctIxntNkG1MQG1qCGbVGZECzBbQEgXHI3yGNcwiTVky8xVpiKAwWyOBSuWvlO8e3QFp2FXuu7mVmDn5jQ+G43iwze8RuNlOzTHlqF0z087gaVtcjT+ooZDE4kFFZbqa6KS1ALgc7UKnWhGsJHUMgrbwkUOvDkRp9qlDcCArDYeta1NRc7iaWBIOo6036XDSZIArUgggCtyeFCLHW3/ABayY7CBwWlAZvjQE79CvFSfz5gx8zZTasaVFDoWNeO4en6UCAxIVLsKbiOBOoJ5xHNiq6KxA0p+dbRY8XsuWgzMKAfE5+d4ruM7VYdAVlKZpHDyj1NoBLunalgovzJr006R3K2PQEsaA65jQH+kQmL7Uz2FikpPuip9zaILFbSL6l3HFmovzoPxgLbOxmFkm81M3AVZvlUw3/8AlkpTmTvKg1BoE/8AI1+UVATxTwgdEUt87L844+ssDp/Mwr7J+sBrm3u1sybs/Dz5VEnTfCzW08YNyLeWtRxjOZs7MSXdpzn0QcyT5vWsT22QTs7BobkjNQWHxH2vEIiqtBUMfsrYDrAIEO5pWo4CuX9WjruFWgPiPAbvQWEOEfMD8K/dFB76t6Q1nYpAaDx03AW9Tp+MB60otWleg/M6CEwgQeIqD7n03Qk+ImzLeVRuUf3+ULbF2KZ+IlyV80xwteHE15CpgN5n4bKxQ/vId9jb1X8Ia4OWZTMTQS3tuor2oALebd6RYcdhO8WmhF1PP9Ih1kCYjqwvUDmDf0sdDAZZ9IKZdq0OrSZRU2+yVIOa16HXw6g2JI0Ps2XmSygdRNkUMshWoKijqS1c6EggjzJobgE0D6SKHFYY5g0wSMkzKa3R3WgoPMKHjcUjSOxzgyHIGapDWVRnzIp3GjGnGh3aBTASL4kTJflyVJDKxpR7DK1NanRh90x5h5lCQ1abxW4sM1hvtcDkw1MLzcQGQNYrvOvIelbGunpHmS9a3B10rQ2FdxGldaciYBaaqSlLVCKLseP/AD84p/aDt0VFMOoG7vGH4CF/pImy5UtJjic5JyqoJ7kHUlxva9unKMxxmNd2vb9659BoIA2ntF5pLTXLkfaNh7+EfOInE42otpxFAv8AM9v5RBiHFaeZumdvQeVfWGc5b+Kgb737SZ6KPCsAl9YOq+6iv++Z+QhuXzNcgnkDNf3NodTMOTcr/FOaw6Ksch1pTvGb7spcq/L9YDmZJIHiVv8A9HCj+VYUw6UvUAb8oyr7nWPZUilwirzY1Pvf8YUCVNbNTl+v5GAtvaD/AAMKlKhZQJvRbquu8i8QisAPCM3Syg8uPziZ7WqDOloRXLLApr8vTWIOZOIPP7I19ToOkAlPDGzacB/d/WORlCgKK03D9f0hUymfWy7wPzJgQZbKB6ae+/8ACASaWQKE/wAI/P8ArFz+inZ+bHq3+lLZuhNFHLfFSm5jcmg9P+B841n6Jdh91hmnEHNONibnKP6wF7iN2lIykzBoRRx0pRvTSJKPCIDDPpUwhlzMLNQCoRwyqAKqJpowpvJa/wDzGjfR9ODSWet2VGZTSxy0ruZakGoat60OsVz6TMI2HfBzFuFmzAtdKMEYKepDD+tIn+xOx0w0vvJcwvKxBzFWp4C16a31oQNbGAs31MiZmUgK1c6nj9oczow0NjqL8yZygnxVCmlTu5ciK25X4x2vhJlm6sDkJvuup6DTiOYiMw07KwNQaWA+0KVp4viG5jutxACn/SjtKW8yVKQI81K5j4i8uvw0HhWut7+8UPEA08TUHAWFeup9Iv3bzLOxCLLm94wW8pQMyfvUGYnkdKRSZ2FytQqzNv3e5N/aggGDSgBlH8q1HvTxH5Q2zFbKFTkozN7DT1MSM3DmlGNB9lPCPU74bTiqqaBQvPwp+rmAZDDKx8VWI4+KnOgoo+ccnEg2SrU3KAf/AEX5x5OJI8uZeL+CX6KLtDRpoO8zANw8MsflALtPZjSoqNw/aMPXyrDjCIDMUGrEsBqCRUgbvCIaIjEagJwUeH3NAfSsS2wcOoxEkUJJcfK+/pASvali2JehoAALW9zwiOkqvwjMfl+phbbU7NPetTfQcuJNhDeWhpuA5anqd8ANQE5jUj4RS35D5xznz2Fhvpc+51hIzv4vkI6oWFzQcBWn6mAJgVeJpfKKH33fjH0N2ew5TCyFNiJa16kAn5mMK7P9nnxU1ZctSwzDOQBlVcwqTXlXrH0LSAIIIIBhtvYsvFSWlTRVTcHeDuI5iIDs7skqJ2Gm2YKviAvVcyrMHE0AP/MW6EZkgZg4HiAp1BvT3vAM9m4pijS3p3suza0NvCw4qdR6jdDUmtW50YbgQL63peo42OhaJPGsQhZAM1KVO4X15fhWI3DTcwDCo3EEVJpahtWqmtBvrzEAth9nkMZgoCdRTxNSgr90ilKeh0rGY9qMQTi5qhlYAkeCWyKOXi8x4nSNP2hijJwsyYhQ5FJGZsqW4tc/mdOcYptLa2IxLl5r5na1hloALADdANsbNUDxN739hERisReoFCdGfxN/Coh5Ow2W9afeJFfc2HpUw3Wx8IuRzqfasx/9ogGZwrOfFUni/ib+QeFf4jHQloATTOR8RowHqaS09KmFJq3ynxEfABX/AGKco6uTHQJNDuXfUGn8R/Zp0UEwHslmJrStd5v/ALm/BREz2elf90hJuASeFlMRgNKU37xUk+reI+gAiW7NkiYxNAFlsaewuYBni8SC7EDVjX34xwULChNuG7+sL4HBma+WWjOx0VRU/KL7sP6LJjUbEt3a/wCml3PVtF+Z6QFEwOzHmuqSkLudFUVPU7h1+caB2f8Aop0bFtz7pD/5N+S+8X3ZmyZWHTJJlqi76anmx1Y9YdwCGCwEuSgSUioo0VRQf1PM3heCCAIIIIAggggEyt6bj/ftEHPUy3zqPDow3ilg3p5SB8NDFgIiMnS8rmoqDrzFb9Tcjp1gONuY5ZOEmTM2QBDQqVDVPlyZvDUnSsYqgJ4VOpNzeNY7c4ZBgCo0BXIAEJ1tQzPLxqLxmBQUAGu8k/3X8ICNnYYAkk1I5/mbKOkNmlM1QtFU66qp6nzzPkIkZhANAtW+Q/vlDDEMSSPMRuWgA/eY+FfTMYBq8keVRmOulF9Ja3bqxpCWQEgkl2GlxQcgQMidFDNDsYYlglC7tpKlgkk7qjzP1YgcovHZ36KsRMo2Jb6un+mlDNI4FhZByEBRZGFmu4RVJZvgUEsfQVY9WI6Ro/ZT6MptC2JPdhhQy1oXprQkWX5npF92L2ekYRMsiWqDefib95jcxJQDLZWxZOGTJJlqg30Fz1Oph7BBAEEEEAQQQQBBBBAEEEEAQliJOYcCLg84VggK7tXY8pkec652lIcqzHYSlKjgoovEmhJjLp84tVn37hYenKNrxwpLmEGhym9SKWNDUXHUXjMdi9gp885nPdS6+Zg2Y8wreI9WpAVKcCfCoAruFanla7dItOwvo0nzqNOJkS+FB3p6DSWOt40PYvZaRhby0q++Y13Pru6CkS8BFbC7L4fBrSRLCne5u56sbxKwQQBBBBAEEEEAQQQQBBBB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4580" name="Picture 4" descr="http://www.dipsm.org.ua/files/2008/11/zm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429000"/>
            <a:ext cx="3240360" cy="3240360"/>
          </a:xfrm>
          <a:prstGeom prst="rect">
            <a:avLst/>
          </a:prstGeom>
          <a:noFill/>
        </p:spPr>
      </p:pic>
      <p:pic>
        <p:nvPicPr>
          <p:cNvPr id="24582" name="Picture 6" descr="http://www.nato.int/docu/review/2011/Social_Medias/21st-century-statecraft/files/15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501008"/>
            <a:ext cx="3844220" cy="3094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908720"/>
            <a:ext cx="3240360" cy="409342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dirty="0" smtClean="0"/>
              <a:t>Typen:</a:t>
            </a:r>
            <a:endParaRPr lang="uk-UA" sz="2000" dirty="0" smtClean="0"/>
          </a:p>
          <a:p>
            <a:r>
              <a:rPr lang="de-DE" sz="2000" dirty="0" smtClean="0"/>
              <a:t>Zeitungen,</a:t>
            </a:r>
            <a:endParaRPr lang="uk-UA" sz="2000" dirty="0" smtClean="0"/>
          </a:p>
          <a:p>
            <a:r>
              <a:rPr lang="de-DE" sz="2000" dirty="0" smtClean="0"/>
              <a:t>Zeitschriften, Bücher, Radio-TV, Online-Veröffentlichungen, Kinematografen, Aufzeichnungen und Videos, Videotext, Werbetafeln und Videokonferenztafeln für Heimvideos, die Fernsehen, Telefon, Computer und andere Kommunikationsleitungen.</a:t>
            </a:r>
            <a:endParaRPr lang="ru-RU" sz="2000" dirty="0"/>
          </a:p>
        </p:txBody>
      </p:sp>
      <p:pic>
        <p:nvPicPr>
          <p:cNvPr id="17410" name="Picture 2" descr="http://1.bp.blogspot.com/-JgTpEG1TAao/Ttuxiw_wx_I/AAAAAAAAACY/t7hsNXALMTU/s1600/1309350214_smi.jpg"/>
          <p:cNvPicPr>
            <a:picLocks noChangeAspect="1" noChangeArrowheads="1"/>
          </p:cNvPicPr>
          <p:nvPr/>
        </p:nvPicPr>
        <p:blipFill>
          <a:blip r:embed="rId3" cstate="print"/>
          <a:srcRect l="2846" r="4654"/>
          <a:stretch>
            <a:fillRect/>
          </a:stretch>
        </p:blipFill>
        <p:spPr bwMode="auto">
          <a:xfrm>
            <a:off x="3563888" y="908720"/>
            <a:ext cx="5364088" cy="49514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4536504" cy="864096"/>
          </a:xfrm>
          <a:solidFill>
            <a:srgbClr val="E7D091"/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6A541C"/>
                </a:solidFill>
              </a:rPr>
              <a:t>Geschichte</a:t>
            </a:r>
            <a:endParaRPr lang="ru-RU" sz="6000" b="1" dirty="0">
              <a:solidFill>
                <a:srgbClr val="6A541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996952"/>
            <a:ext cx="2232248" cy="3146692"/>
          </a:xfrm>
          <a:solidFill>
            <a:srgbClr val="E7D09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2400" b="1" dirty="0" smtClean="0">
                <a:solidFill>
                  <a:srgbClr val="6A541C"/>
                </a:solidFill>
              </a:rPr>
              <a:t>Das Hammurabi-Gesetz ist eines der ältesten Beispiele für die Verbreitung von Informationen.</a:t>
            </a:r>
            <a:endParaRPr lang="uk-UA" sz="2400" b="1" dirty="0" smtClean="0">
              <a:solidFill>
                <a:srgbClr val="6A541C"/>
              </a:solidFill>
            </a:endParaRPr>
          </a:p>
        </p:txBody>
      </p:sp>
      <p:pic>
        <p:nvPicPr>
          <p:cNvPr id="23554" name="Picture 2" descr="http://upload.wikimedia.org/wikipedia/commons/thumb/e/e8/Prologue_Hammurabi_Code_Louvre_AO10237.jpg/220px-Prologue_Hammurabi_Code_Louvre_AO10237.jpg"/>
          <p:cNvPicPr>
            <a:picLocks noChangeAspect="1" noChangeArrowheads="1"/>
          </p:cNvPicPr>
          <p:nvPr/>
        </p:nvPicPr>
        <p:blipFill>
          <a:blip r:embed="rId3" cstate="print"/>
          <a:srcRect l="4082" t="4613" r="6122" b="4669"/>
          <a:stretch>
            <a:fillRect/>
          </a:stretch>
        </p:blipFill>
        <p:spPr bwMode="auto">
          <a:xfrm>
            <a:off x="4139952" y="1340768"/>
            <a:ext cx="3960440" cy="5310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5592684" cy="1225536"/>
          </a:xfrm>
          <a:solidFill>
            <a:srgbClr val="E7D09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rgbClr val="6A541C"/>
                </a:solidFill>
              </a:rPr>
              <a:t>Medienfunktionen</a:t>
            </a:r>
            <a:endParaRPr lang="ru-RU" sz="6000" b="1" dirty="0">
              <a:solidFill>
                <a:srgbClr val="6A541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4714876" cy="4084506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de-DE" dirty="0" smtClean="0"/>
              <a:t>Informativ</a:t>
            </a:r>
            <a:r>
              <a:rPr lang="uk-UA" dirty="0" smtClean="0"/>
              <a:t>.</a:t>
            </a:r>
            <a:endParaRPr lang="de-DE" dirty="0" smtClean="0"/>
          </a:p>
          <a:p>
            <a:pPr algn="ctr">
              <a:buNone/>
            </a:pPr>
            <a:r>
              <a:rPr lang="de-DE" dirty="0" smtClean="0"/>
              <a:t>Pädagogisch</a:t>
            </a:r>
            <a:r>
              <a:rPr lang="uk-UA" dirty="0" smtClean="0"/>
              <a:t>.</a:t>
            </a:r>
            <a:endParaRPr lang="de-DE" dirty="0" smtClean="0"/>
          </a:p>
          <a:p>
            <a:pPr algn="ctr">
              <a:buNone/>
            </a:pPr>
            <a:r>
              <a:rPr lang="de-DE" dirty="0" smtClean="0"/>
              <a:t>Politische</a:t>
            </a:r>
            <a:r>
              <a:rPr lang="uk-UA" dirty="0" smtClean="0"/>
              <a:t> </a:t>
            </a:r>
            <a:r>
              <a:rPr lang="de-DE" dirty="0" smtClean="0"/>
              <a:t>Sozialisation.</a:t>
            </a:r>
          </a:p>
          <a:p>
            <a:pPr algn="ctr">
              <a:buNone/>
            </a:pPr>
            <a:r>
              <a:rPr lang="de-DE" dirty="0" smtClean="0"/>
              <a:t>Kontrolle über die</a:t>
            </a:r>
            <a:r>
              <a:rPr lang="uk-UA" dirty="0" smtClean="0"/>
              <a:t> </a:t>
            </a:r>
            <a:r>
              <a:rPr lang="de-DE" dirty="0" smtClean="0"/>
              <a:t>Aktivität </a:t>
            </a:r>
          </a:p>
          <a:p>
            <a:pPr algn="ctr">
              <a:buNone/>
            </a:pPr>
            <a:r>
              <a:rPr lang="de-DE" dirty="0" smtClean="0"/>
              <a:t>Mobilisierung.</a:t>
            </a:r>
            <a:endParaRPr lang="ru-RU" dirty="0"/>
          </a:p>
        </p:txBody>
      </p:sp>
      <p:pic>
        <p:nvPicPr>
          <p:cNvPr id="22530" name="Picture 2" descr="http://1.bp.blogspot.com/-sDVSVbEgm2I/TtuyLdMCG_I/AAAAAAAAACk/FfWfkObo6DI/s1600/2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6621" y="1857364"/>
            <a:ext cx="4487379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426170"/>
          </a:xfr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de-DE" sz="5400" b="1" dirty="0" smtClean="0">
                <a:solidFill>
                  <a:srgbClr val="6A541C"/>
                </a:solidFill>
              </a:rPr>
              <a:t>Massenmedien als Mittel zur Meinungsbildung</a:t>
            </a:r>
            <a:endParaRPr lang="ru-RU" sz="5400" b="1" dirty="0">
              <a:solidFill>
                <a:srgbClr val="6A541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40" y="2071678"/>
            <a:ext cx="6215106" cy="3297548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de-DE" dirty="0" smtClean="0"/>
              <a:t>Zensur - Kontrolle des Staates, der Organisation oder der Gruppe von Menschen über den öffentlichen Ausdruck von Gedanken und Kreativität des Individuums</a:t>
            </a:r>
            <a:endParaRPr lang="ru-RU" dirty="0"/>
          </a:p>
        </p:txBody>
      </p:sp>
      <p:pic>
        <p:nvPicPr>
          <p:cNvPr id="21506" name="Picture 2" descr="http://metkere.com/images/censura2-thumb-500x6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00240"/>
            <a:ext cx="3312815" cy="4580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/>
            <a:r>
              <a:rPr lang="de-DE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Die beliebte Medien in meiner Familie :</a:t>
            </a:r>
          </a:p>
          <a:p>
            <a:pPr lvl="1">
              <a:buFont typeface="Wingdings" pitchFamily="2" charset="2"/>
              <a:buChar char="§"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Fernsehen</a:t>
            </a:r>
          </a:p>
          <a:p>
            <a:pPr lvl="1">
              <a:buFont typeface="Wingdings" pitchFamily="2" charset="2"/>
              <a:buChar char="§"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Zeitungen</a:t>
            </a:r>
          </a:p>
          <a:p>
            <a:pPr lvl="1">
              <a:buFont typeface="Wingdings" pitchFamily="2" charset="2"/>
              <a:buChar char="§"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Radio</a:t>
            </a:r>
          </a:p>
          <a:p>
            <a:pPr lvl="1">
              <a:buFont typeface="Wingdings" pitchFamily="2" charset="2"/>
              <a:buChar char="§"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Notebook</a:t>
            </a:r>
          </a:p>
          <a:p>
            <a:pPr lvl="1">
              <a:buFont typeface="Wingdings" pitchFamily="2" charset="2"/>
              <a:buChar char="§"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Handys</a:t>
            </a:r>
          </a:p>
          <a:p>
            <a:pPr lvl="1">
              <a:buFont typeface="Wingdings" pitchFamily="2" charset="2"/>
              <a:buChar char="§"/>
            </a:pPr>
            <a:r>
              <a:rPr lang="de-DE" sz="5400" dirty="0" smtClean="0">
                <a:latin typeface="Times New Roman" pitchFamily="18" charset="0"/>
                <a:cs typeface="Times New Roman" pitchFamily="18" charset="0"/>
              </a:rPr>
              <a:t>TV</a:t>
            </a:r>
            <a:endParaRPr lang="de-DE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5790" y="3429000"/>
            <a:ext cx="5998210" cy="3064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ХС-Миколай.jpg"/>
          <p:cNvPicPr>
            <a:picLocks noChangeAspect="1" noChangeArrowheads="1"/>
          </p:cNvPicPr>
          <p:nvPr/>
        </p:nvPicPr>
        <p:blipFill>
          <a:blip r:embed="rId3"/>
          <a:srcRect t="18060" r="18230" b="1672"/>
          <a:stretch>
            <a:fillRect/>
          </a:stretch>
        </p:blipFill>
        <p:spPr bwMode="auto">
          <a:xfrm>
            <a:off x="3205582" y="2714620"/>
            <a:ext cx="5938418" cy="4143380"/>
          </a:xfrm>
          <a:prstGeom prst="rect">
            <a:avLst/>
          </a:prstGeom>
          <a:noFill/>
        </p:spPr>
      </p:pic>
      <p:pic>
        <p:nvPicPr>
          <p:cNvPr id="4099" name="Picture 3" descr="C:\Users\admin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357298"/>
            <a:ext cx="3143240" cy="550070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214290"/>
            <a:ext cx="8643998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3600" dirty="0" smtClean="0">
                <a:latin typeface="Times New Roman" pitchFamily="18" charset="0"/>
                <a:cs typeface="Times New Roman" pitchFamily="18" charset="0"/>
              </a:rPr>
              <a:t>Meine Familie liest solche Zeitungen wie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blogosphere.com.ua/wp-content/uploads/2010/08/046-newspap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00042"/>
            <a:ext cx="489634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dirty="0" err="1" smtClean="0"/>
              <a:t>Meine</a:t>
            </a:r>
            <a:r>
              <a:rPr lang="en-US" sz="3600" dirty="0" smtClean="0"/>
              <a:t> </a:t>
            </a:r>
            <a:r>
              <a:rPr lang="en-US" sz="3600" dirty="0" err="1" smtClean="0"/>
              <a:t>Familie</a:t>
            </a:r>
            <a:r>
              <a:rPr lang="en-US" sz="3600" dirty="0" smtClean="0"/>
              <a:t> </a:t>
            </a:r>
            <a:r>
              <a:rPr lang="en-US" sz="3600" dirty="0" err="1" smtClean="0"/>
              <a:t>hört</a:t>
            </a:r>
            <a:r>
              <a:rPr lang="en-US" sz="3600" dirty="0" smtClean="0"/>
              <a:t> Radio</a:t>
            </a:r>
            <a:endParaRPr lang="ru-RU" sz="3600" dirty="0"/>
          </a:p>
        </p:txBody>
      </p:sp>
      <p:pic>
        <p:nvPicPr>
          <p:cNvPr id="8194" name="Picture 2" descr="C:\Users\admin\Desktop\c3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357298"/>
            <a:ext cx="5295926" cy="5295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147</Words>
  <Application>Microsoft Office PowerPoint</Application>
  <PresentationFormat>Экран (4:3)</PresentationFormat>
  <Paragraphs>36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Die Medien</vt:lpstr>
      <vt:lpstr>Medien</vt:lpstr>
      <vt:lpstr>Слайд 3</vt:lpstr>
      <vt:lpstr>Geschichte</vt:lpstr>
      <vt:lpstr>Medienfunktionen</vt:lpstr>
      <vt:lpstr>Massenmedien als Mittel zur Meinungsbildung</vt:lpstr>
      <vt:lpstr>Слайд 7</vt:lpstr>
      <vt:lpstr>Слайд 8</vt:lpstr>
      <vt:lpstr>Слайд 9</vt:lpstr>
      <vt:lpstr>Слайд 10</vt:lpstr>
      <vt:lpstr>Слайд 11</vt:lpstr>
      <vt:lpstr>Слайд 12</vt:lpstr>
      <vt:lpstr>ДЯКУЮ ЗА УВАГУ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масової інформації</dc:title>
  <dc:creator>MainUser</dc:creator>
  <cp:lastModifiedBy>Пользователь Windows</cp:lastModifiedBy>
  <cp:revision>23</cp:revision>
  <dcterms:created xsi:type="dcterms:W3CDTF">2012-12-16T19:18:42Z</dcterms:created>
  <dcterms:modified xsi:type="dcterms:W3CDTF">2018-01-31T21:01:06Z</dcterms:modified>
</cp:coreProperties>
</file>