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81" r:id="rId4"/>
    <p:sldId id="287" r:id="rId5"/>
    <p:sldId id="282" r:id="rId6"/>
    <p:sldId id="285" r:id="rId7"/>
    <p:sldId id="283" r:id="rId8"/>
    <p:sldId id="284" r:id="rId9"/>
    <p:sldId id="286" r:id="rId10"/>
    <p:sldId id="275" r:id="rId11"/>
    <p:sldId id="280" r:id="rId12"/>
    <p:sldId id="274" r:id="rId13"/>
    <p:sldId id="272" r:id="rId14"/>
    <p:sldId id="270" r:id="rId15"/>
    <p:sldId id="264" r:id="rId16"/>
    <p:sldId id="268" r:id="rId17"/>
    <p:sldId id="265" r:id="rId18"/>
    <p:sldId id="263" r:id="rId19"/>
    <p:sldId id="258" r:id="rId20"/>
    <p:sldId id="273" r:id="rId21"/>
    <p:sldId id="259" r:id="rId22"/>
    <p:sldId id="269" r:id="rId23"/>
    <p:sldId id="261" r:id="rId24"/>
    <p:sldId id="262" r:id="rId25"/>
    <p:sldId id="267" r:id="rId26"/>
    <p:sldId id="260" r:id="rId27"/>
    <p:sldId id="271" r:id="rId28"/>
    <p:sldId id="276" r:id="rId29"/>
    <p:sldId id="277" r:id="rId30"/>
    <p:sldId id="279" r:id="rId31"/>
    <p:sldId id="278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6395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2231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88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4082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6488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3561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9944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3721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746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9175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7517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07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1745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6061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951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3761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1DA0-65B9-42E9-ABEF-9059BDC66388}" type="datetimeFigureOut">
              <a:rPr lang="uk-UA" smtClean="0"/>
              <a:pPr/>
              <a:t>19.01.2018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8817CD-9007-4361-805E-45B8EFD275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6211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20"/>
            <a:ext cx="12192000" cy="6968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52152"/>
            <a:ext cx="12192000" cy="1695652"/>
          </a:xfrm>
        </p:spPr>
        <p:txBody>
          <a:bodyPr/>
          <a:lstStyle/>
          <a:p>
            <a:pPr algn="ctr"/>
            <a:r>
              <a:rPr lang="en-US" sz="9600" b="0" dirty="0">
                <a:effectLst/>
              </a:rPr>
              <a:t>Deutschland</a:t>
            </a:r>
            <a:endParaRPr lang="uk-UA" sz="9600" dirty="0"/>
          </a:p>
        </p:txBody>
      </p:sp>
    </p:spTree>
    <p:extLst>
      <p:ext uri="{BB962C8B-B14F-4D97-AF65-F5344CB8AC3E}">
        <p14:creationId xmlns="" xmlns:p14="http://schemas.microsoft.com/office/powerpoint/2010/main" val="13910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44" y="913882"/>
            <a:ext cx="4953432" cy="59441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435" y="250639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/>
              <a:t>Das staatliche System ist eine parlamentarische </a:t>
            </a:r>
            <a:r>
              <a:rPr lang="de-DE" sz="3600" dirty="0" smtClean="0"/>
              <a:t>Republik</a:t>
            </a:r>
            <a:endParaRPr lang="de-DE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9637" y="5133590"/>
            <a:ext cx="30227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Bundeskanzlerin </a:t>
            </a:r>
            <a:endParaRPr lang="ru-RU" sz="2800" dirty="0" smtClean="0"/>
          </a:p>
          <a:p>
            <a:r>
              <a:rPr lang="de-DE" sz="2800" dirty="0" smtClean="0"/>
              <a:t>Angela </a:t>
            </a:r>
            <a:r>
              <a:rPr lang="de-DE" sz="2800" dirty="0"/>
              <a:t>Merkel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00272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6846" y="60867"/>
            <a:ext cx="9817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Präsident Frank Walter Steinmeier</a:t>
            </a:r>
          </a:p>
        </p:txBody>
      </p:sp>
    </p:spTree>
    <p:extLst>
      <p:ext uri="{BB962C8B-B14F-4D97-AF65-F5344CB8AC3E}">
        <p14:creationId xmlns="" xmlns:p14="http://schemas.microsoft.com/office/powerpoint/2010/main" val="3055945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119" y="280504"/>
            <a:ext cx="10353762" cy="3695136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tx1"/>
                </a:solidFill>
                <a:effectLst/>
              </a:rPr>
              <a:t>Berlin ist die Hauptstadt der </a:t>
            </a:r>
            <a:r>
              <a:rPr lang="de-DE" sz="2800" b="1" dirty="0" smtClean="0">
                <a:solidFill>
                  <a:schemeClr val="tx1"/>
                </a:solidFill>
                <a:effectLst/>
              </a:rPr>
              <a:t>Bundesrepublik </a:t>
            </a:r>
            <a:r>
              <a:rPr lang="de-DE" sz="2800" b="1" dirty="0">
                <a:solidFill>
                  <a:schemeClr val="tx1"/>
                </a:solidFill>
                <a:effectLst/>
              </a:rPr>
              <a:t>Deutschland</a:t>
            </a:r>
            <a:r>
              <a:rPr lang="de-DE" sz="2800" b="1" dirty="0" smtClean="0">
                <a:solidFill>
                  <a:schemeClr val="tx1"/>
                </a:solidFill>
                <a:effectLst/>
              </a:rPr>
              <a:t>.</a:t>
            </a:r>
            <a:r>
              <a:rPr lang="uk-UA" sz="2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800" b="1" dirty="0">
                <a:solidFill>
                  <a:schemeClr val="tx1"/>
                </a:solidFill>
                <a:effectLst/>
              </a:rPr>
              <a:t>Es wurde im 13. Jahrhundert gegründet.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3157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44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33" y="109323"/>
            <a:ext cx="10353762" cy="3695136"/>
          </a:xfrm>
        </p:spPr>
        <p:txBody>
          <a:bodyPr>
            <a:normAutofit/>
          </a:bodyPr>
          <a:lstStyle/>
          <a:p>
            <a:r>
              <a:rPr lang="de-DE" sz="2800" b="1" dirty="0"/>
              <a:t>Das Brandenburger Tor ist das einzige erhaltene Stadttor Berlins. Sie symbolisieren die Wiedervereinigung von Ost- und West-Berlin.</a:t>
            </a:r>
            <a:endParaRPr lang="uk-UA" sz="2800" b="1" dirty="0"/>
          </a:p>
        </p:txBody>
      </p:sp>
    </p:spTree>
    <p:extLst>
      <p:ext uri="{BB962C8B-B14F-4D97-AF65-F5344CB8AC3E}">
        <p14:creationId xmlns="" xmlns:p14="http://schemas.microsoft.com/office/powerpoint/2010/main" val="10451508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648" y="67759"/>
            <a:ext cx="10257905" cy="3695136"/>
          </a:xfrm>
        </p:spPr>
        <p:txBody>
          <a:bodyPr>
            <a:noAutofit/>
          </a:bodyPr>
          <a:lstStyle/>
          <a:p>
            <a:r>
              <a:rPr lang="de-DE" sz="2800" b="1" dirty="0">
                <a:solidFill>
                  <a:schemeClr val="tx1"/>
                </a:solidFill>
                <a:effectLst/>
              </a:rPr>
              <a:t>Berlin ist durch seine historischen </a:t>
            </a:r>
            <a:r>
              <a:rPr lang="de-DE" sz="2800" b="1" dirty="0" smtClean="0">
                <a:solidFill>
                  <a:schemeClr val="tx1"/>
                </a:solidFill>
                <a:effectLst/>
              </a:rPr>
              <a:t>Bauten</a:t>
            </a:r>
            <a:r>
              <a:rPr lang="de-DE" sz="2800" b="1" dirty="0">
                <a:solidFill>
                  <a:schemeClr val="tx1"/>
                </a:solidFill>
                <a:effectLst/>
              </a:rPr>
              <a:t>, Museen, herrlichen Seen, aber auch durch moderne Bauten, wie zum Beispiel den Fernsehturm am Alexanderplatz, bekannt</a:t>
            </a:r>
            <a:r>
              <a:rPr lang="de-DE" sz="2800" dirty="0">
                <a:solidFill>
                  <a:schemeClr val="tx1"/>
                </a:solidFill>
                <a:effectLst/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474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1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602" y="267264"/>
            <a:ext cx="10353762" cy="1079398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  <a:effectLst/>
              </a:rPr>
              <a:t>In Köln kann man den Kölner Dom </a:t>
            </a:r>
            <a:r>
              <a:rPr lang="de-DE" sz="3600" dirty="0" smtClean="0">
                <a:solidFill>
                  <a:schemeClr val="bg1"/>
                </a:solidFill>
                <a:effectLst/>
              </a:rPr>
              <a:t>bewundern</a:t>
            </a:r>
            <a:r>
              <a:rPr lang="de-DE" sz="3600" dirty="0">
                <a:solidFill>
                  <a:schemeClr val="bg1"/>
                </a:solidFill>
                <a:effectLst/>
              </a:rPr>
              <a:t>, der ein Wunderwerk </a:t>
            </a:r>
            <a:r>
              <a:rPr lang="de-DE" sz="3600" dirty="0" smtClean="0">
                <a:solidFill>
                  <a:schemeClr val="bg1"/>
                </a:solidFill>
                <a:effectLst/>
              </a:rPr>
              <a:t>gotischer </a:t>
            </a:r>
            <a:r>
              <a:rPr lang="de-DE" sz="3600" dirty="0">
                <a:solidFill>
                  <a:schemeClr val="bg1"/>
                </a:solidFill>
                <a:effectLst/>
              </a:rPr>
              <a:t>Architektur ist.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7927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2799" y="175822"/>
            <a:ext cx="6318277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>
                <a:solidFill>
                  <a:schemeClr val="bg1"/>
                </a:solidFill>
              </a:rPr>
              <a:t>Die Frauenkirche in </a:t>
            </a:r>
            <a:r>
              <a:rPr lang="de-DE" sz="3200" dirty="0" smtClean="0">
                <a:solidFill>
                  <a:schemeClr val="bg1"/>
                </a:solidFill>
              </a:rPr>
              <a:t>Dresden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6756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311148" cy="67146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042" y="234014"/>
            <a:ext cx="10353762" cy="3695136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  <a:effectLst/>
              </a:rPr>
              <a:t>"Tor zur Welt", so wird Hamburg </a:t>
            </a:r>
            <a:r>
              <a:rPr lang="de-DE" sz="3600" dirty="0" smtClean="0">
                <a:solidFill>
                  <a:schemeClr val="bg1"/>
                </a:solidFill>
                <a:effectLst/>
              </a:rPr>
              <a:t>genannt</a:t>
            </a:r>
            <a:r>
              <a:rPr lang="de-DE" sz="3600" dirty="0">
                <a:solidFill>
                  <a:schemeClr val="bg1"/>
                </a:solidFill>
                <a:effectLst/>
              </a:rPr>
              <a:t>, ist bekannt durch den größten und wichtigsten Seehafen Deutschlands.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3257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2" y="122786"/>
            <a:ext cx="5322916" cy="3545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75" y="122786"/>
            <a:ext cx="5149520" cy="3110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75" y="3667930"/>
            <a:ext cx="5149520" cy="27827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2742" y="3905140"/>
            <a:ext cx="5921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/>
              <a:t>Dresden gehört zu den schönsten Städten </a:t>
            </a:r>
            <a:r>
              <a:rPr lang="de-DE" sz="4800" dirty="0" smtClean="0"/>
              <a:t>Europas</a:t>
            </a:r>
            <a:endParaRPr lang="uk-UA" sz="4800" dirty="0"/>
          </a:p>
        </p:txBody>
      </p:sp>
    </p:spTree>
    <p:extLst>
      <p:ext uri="{BB962C8B-B14F-4D97-AF65-F5344CB8AC3E}">
        <p14:creationId xmlns="" xmlns:p14="http://schemas.microsoft.com/office/powerpoint/2010/main" val="38853342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915" y="521559"/>
            <a:ext cx="10353762" cy="3695136"/>
          </a:xfrm>
        </p:spPr>
        <p:txBody>
          <a:bodyPr>
            <a:normAutofit/>
          </a:bodyPr>
          <a:lstStyle/>
          <a:p>
            <a:r>
              <a:rPr lang="de-DE" sz="4000" dirty="0">
                <a:effectLst/>
              </a:rPr>
              <a:t>Es ist durch seine wunderschönen Landschaften, Flüsse, Berge, Täler und Seen bekannt.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" y="3055021"/>
            <a:ext cx="4041363" cy="281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90" y="3099721"/>
            <a:ext cx="3924041" cy="27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31" y="3043099"/>
            <a:ext cx="3981104" cy="288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24684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695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682" y="5966536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solidFill>
                  <a:schemeClr val="tx1"/>
                </a:solidFill>
              </a:rPr>
              <a:t>Deutschland liegt im Herzen Europas.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970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685" y="6040608"/>
            <a:ext cx="10353762" cy="1054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>
                <a:solidFill>
                  <a:schemeClr val="bg1"/>
                </a:solidFill>
              </a:rPr>
              <a:t>In Deutschland gibt es malerische Alpenberge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4624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160" y="5296464"/>
            <a:ext cx="10353762" cy="3695136"/>
          </a:xfrm>
        </p:spPr>
        <p:txBody>
          <a:bodyPr>
            <a:normAutofit/>
          </a:bodyPr>
          <a:lstStyle/>
          <a:p>
            <a:r>
              <a:rPr lang="de-DE" sz="3200" dirty="0">
                <a:effectLst/>
              </a:rPr>
              <a:t>Einmalig ist der Rhein, an dessen Ufern sagenumwobene Burgen und Schlösser emporragen.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83" y="124259"/>
            <a:ext cx="4262698" cy="2956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11" y="3207813"/>
            <a:ext cx="4023972" cy="1961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" y="155278"/>
            <a:ext cx="3906205" cy="2925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9498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09" y="232757"/>
            <a:ext cx="5885433" cy="352459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4" y="3316779"/>
            <a:ext cx="6382775" cy="3541221"/>
          </a:xfrm>
        </p:spPr>
      </p:pic>
    </p:spTree>
    <p:extLst>
      <p:ext uri="{BB962C8B-B14F-4D97-AF65-F5344CB8AC3E}">
        <p14:creationId xmlns="" xmlns:p14="http://schemas.microsoft.com/office/powerpoint/2010/main" val="4398872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915" y="135863"/>
            <a:ext cx="10353762" cy="3695136"/>
          </a:xfrm>
        </p:spPr>
        <p:txBody>
          <a:bodyPr/>
          <a:lstStyle/>
          <a:p>
            <a:r>
              <a:rPr lang="de-DE" sz="2800" dirty="0">
                <a:effectLst/>
              </a:rPr>
              <a:t>Schön ist der Schwarzwald mit seinen malerischen Dörfern, Seen und </a:t>
            </a:r>
            <a:r>
              <a:rPr lang="de-DE" sz="2800" dirty="0" smtClean="0">
                <a:effectLst/>
              </a:rPr>
              <a:t>bewaldeten </a:t>
            </a:r>
            <a:r>
              <a:rPr lang="de-DE" sz="2800" dirty="0">
                <a:effectLst/>
              </a:rPr>
              <a:t>Bergen, den berühmten </a:t>
            </a:r>
            <a:r>
              <a:rPr lang="de-DE" sz="2800" dirty="0" smtClean="0">
                <a:effectLst/>
              </a:rPr>
              <a:t>Kurorten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8" y="1767741"/>
            <a:ext cx="3942659" cy="2264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69" y="1725179"/>
            <a:ext cx="3766768" cy="2285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39" y="1767740"/>
            <a:ext cx="3402734" cy="2264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4344462"/>
            <a:ext cx="3954765" cy="2236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01" y="4211348"/>
            <a:ext cx="1745672" cy="2427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771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2" name="Прямоугольник 1"/>
          <p:cNvSpPr/>
          <p:nvPr/>
        </p:nvSpPr>
        <p:spPr>
          <a:xfrm>
            <a:off x="3453289" y="433401"/>
            <a:ext cx="52854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 </a:t>
            </a:r>
            <a:r>
              <a:rPr lang="de-DE" sz="6600" dirty="0">
                <a:solidFill>
                  <a:schemeClr val="bg1"/>
                </a:solidFill>
              </a:rPr>
              <a:t>Baden-Baden</a:t>
            </a:r>
            <a:endParaRPr lang="uk-UA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766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6"/>
            <a:ext cx="12192000" cy="6844833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31162" y="167511"/>
            <a:ext cx="10353762" cy="3695136"/>
          </a:xfrm>
        </p:spPr>
        <p:txBody>
          <a:bodyPr/>
          <a:lstStyle/>
          <a:p>
            <a:r>
              <a:rPr lang="de-DE" sz="2800" dirty="0">
                <a:effectLst/>
              </a:rPr>
              <a:t>Die Rügener Flüsse liegen im Nationalpark </a:t>
            </a:r>
            <a:r>
              <a:rPr lang="de-DE" sz="2800" dirty="0" smtClean="0">
                <a:effectLst/>
              </a:rPr>
              <a:t> </a:t>
            </a:r>
            <a:r>
              <a:rPr lang="de-DE" sz="2800" dirty="0">
                <a:effectLst/>
              </a:rPr>
              <a:t>im Nordosten von Rügen. Die dauerhafte Erosion der Kreidefelsen über der Ostsee ist 118 Meter hoch. </a:t>
            </a:r>
            <a:endParaRPr lang="uk-UA" sz="2800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1732296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8712" y="1032035"/>
            <a:ext cx="3949150" cy="3695136"/>
          </a:xfrm>
        </p:spPr>
        <p:txBody>
          <a:bodyPr>
            <a:normAutofit/>
          </a:bodyPr>
          <a:lstStyle/>
          <a:p>
            <a:r>
              <a:rPr lang="de-DE" sz="3200" dirty="0">
                <a:effectLst/>
              </a:rPr>
              <a:t>Wer kennt nicht die Sage von der </a:t>
            </a:r>
            <a:r>
              <a:rPr lang="de-DE" sz="3200" dirty="0" smtClean="0">
                <a:effectLst/>
              </a:rPr>
              <a:t>Lorelei</a:t>
            </a:r>
            <a:r>
              <a:rPr lang="de-DE" sz="3200" dirty="0">
                <a:effectLst/>
              </a:rPr>
              <a:t>, das </a:t>
            </a:r>
            <a:r>
              <a:rPr lang="de-DE" sz="3200" dirty="0" err="1">
                <a:effectLst/>
              </a:rPr>
              <a:t>Loreleilied</a:t>
            </a:r>
            <a:r>
              <a:rPr lang="de-DE" sz="3200" dirty="0">
                <a:effectLst/>
              </a:rPr>
              <a:t> gehört zu den schönsten Volksliedern</a:t>
            </a:r>
            <a:r>
              <a:rPr lang="de-DE" sz="3200" dirty="0" smtClean="0">
                <a:effectLst/>
              </a:rPr>
              <a:t>.</a:t>
            </a:r>
            <a:r>
              <a:rPr lang="de-DE" sz="3200" dirty="0">
                <a:effectLst/>
              </a:rPr>
              <a:t> </a:t>
            </a:r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14217038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" y="1603837"/>
            <a:ext cx="8792095" cy="49455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119" y="200762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>
                <a:solidFill>
                  <a:schemeClr val="tx1"/>
                </a:solidFill>
              </a:rPr>
              <a:t>Der größte </a:t>
            </a:r>
            <a:r>
              <a:rPr lang="de-DE" sz="3600" dirty="0" smtClean="0">
                <a:solidFill>
                  <a:schemeClr val="tx1"/>
                </a:solidFill>
              </a:rPr>
              <a:t>Feiertag im BRD ist </a:t>
            </a:r>
            <a:r>
              <a:rPr lang="de-DE" sz="3600" dirty="0">
                <a:solidFill>
                  <a:schemeClr val="tx1"/>
                </a:solidFill>
              </a:rPr>
              <a:t>der Feiertag des Bier-Oktoberfestes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043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823" y="0"/>
            <a:ext cx="15932886" cy="896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>
                <a:effectLst/>
              </a:rPr>
              <a:t>Цікаві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факти</a:t>
            </a:r>
            <a:r>
              <a:rPr lang="ru-RU" b="0" dirty="0">
                <a:effectLst/>
              </a:rPr>
              <a:t> про </a:t>
            </a:r>
            <a:r>
              <a:rPr lang="ru-RU" b="0" dirty="0" err="1">
                <a:effectLst/>
              </a:rPr>
              <a:t>Німеччину</a:t>
            </a:r>
            <a:r>
              <a:rPr lang="ru-RU" b="0" dirty="0">
                <a:effectLst/>
              </a:rPr>
              <a:t>...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08" y="2096064"/>
            <a:ext cx="10353762" cy="4761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effectLst/>
              </a:rPr>
              <a:t>¾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всього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населення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Німеччини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живе</a:t>
            </a:r>
            <a:r>
              <a:rPr lang="ru-RU" sz="2800" dirty="0">
                <a:solidFill>
                  <a:schemeClr val="bg1"/>
                </a:solidFill>
                <a:effectLst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орендований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будинках</a:t>
            </a:r>
            <a:r>
              <a:rPr lang="ru-RU" sz="2800" dirty="0">
                <a:solidFill>
                  <a:schemeClr val="bg1"/>
                </a:solidFill>
                <a:effectLst/>
              </a:rPr>
              <a:t> і квартирах. У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цій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країні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захист</a:t>
            </a:r>
            <a:r>
              <a:rPr lang="ru-RU" sz="2800" dirty="0">
                <a:solidFill>
                  <a:schemeClr val="bg1"/>
                </a:solidFill>
                <a:effectLst/>
              </a:rPr>
              <a:t> прав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квартиронаймача</a:t>
            </a:r>
            <a:r>
              <a:rPr lang="ru-RU" sz="2800" dirty="0">
                <a:solidFill>
                  <a:schemeClr val="bg1"/>
                </a:solidFill>
                <a:effectLst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дуже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високому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рівні</a:t>
            </a:r>
            <a:r>
              <a:rPr lang="ru-RU" sz="2800" dirty="0">
                <a:solidFill>
                  <a:schemeClr val="bg1"/>
                </a:solidFill>
                <a:effectLst/>
              </a:rPr>
              <a:t>, тому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жити</a:t>
            </a:r>
            <a:r>
              <a:rPr lang="ru-RU" sz="2800" dirty="0">
                <a:solidFill>
                  <a:schemeClr val="bg1"/>
                </a:solidFill>
                <a:effectLst/>
              </a:rPr>
              <a:t> в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орендованому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житлі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можуть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навіть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заможні</a:t>
            </a:r>
            <a:r>
              <a:rPr lang="ru-RU" sz="2800" dirty="0">
                <a:solidFill>
                  <a:schemeClr val="bg1"/>
                </a:solidFill>
                <a:effectLst/>
              </a:rPr>
              <a:t> люди.... 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endParaRPr lang="uk-UA" sz="28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bg1"/>
                </a:solidFill>
                <a:effectLst/>
              </a:rPr>
              <a:t>Німеччина </a:t>
            </a:r>
            <a:r>
              <a:rPr lang="uk-UA" sz="2800" dirty="0">
                <a:solidFill>
                  <a:schemeClr val="bg1"/>
                </a:solidFill>
                <a:effectLst/>
              </a:rPr>
              <a:t>є одним зі світових лідерів з переробки відходів.... 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endParaRPr lang="uk-U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bg1"/>
                </a:solidFill>
                <a:effectLst/>
              </a:rPr>
              <a:t>102 лауреати </a:t>
            </a:r>
            <a:r>
              <a:rPr lang="uk-UA" sz="2800" dirty="0">
                <a:solidFill>
                  <a:schemeClr val="bg1"/>
                </a:solidFill>
                <a:effectLst/>
              </a:rPr>
              <a:t>Нобелівської премії — з Німеччини.... </a:t>
            </a:r>
            <a:endParaRPr lang="uk-UA" sz="28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uk-U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>
                <a:solidFill>
                  <a:schemeClr val="bg1"/>
                </a:solidFill>
                <a:effectLst/>
              </a:rPr>
              <a:t> Штраф за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зірвану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квітку</a:t>
            </a:r>
            <a:r>
              <a:rPr lang="ru-RU" sz="2800" dirty="0">
                <a:solidFill>
                  <a:schemeClr val="bg1"/>
                </a:solidFill>
                <a:effectLst/>
              </a:rPr>
              <a:t> становить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близько</a:t>
            </a:r>
            <a:r>
              <a:rPr lang="ru-RU" sz="2800" dirty="0">
                <a:solidFill>
                  <a:schemeClr val="bg1"/>
                </a:solidFill>
                <a:effectLst/>
              </a:rPr>
              <a:t> 650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євро</a:t>
            </a:r>
            <a:r>
              <a:rPr lang="ru-RU" sz="2800" dirty="0">
                <a:solidFill>
                  <a:schemeClr val="bg1"/>
                </a:solidFill>
                <a:effectLst/>
              </a:rPr>
              <a:t>.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2019101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617" y="548639"/>
            <a:ext cx="10353762" cy="7024255"/>
          </a:xfrm>
        </p:spPr>
        <p:txBody>
          <a:bodyPr>
            <a:normAutofit fontScale="47500" lnSpcReduction="20000"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effectLst/>
              </a:rPr>
              <a:t>Німці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 не </a:t>
            </a:r>
            <a:r>
              <a:rPr lang="ru-RU" sz="6000" dirty="0" err="1" smtClean="0">
                <a:solidFill>
                  <a:schemeClr val="bg1"/>
                </a:solidFill>
                <a:effectLst/>
              </a:rPr>
              <a:t>їдять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6000" smtClean="0">
                <a:solidFill>
                  <a:schemeClr val="bg1"/>
                </a:solidFill>
              </a:rPr>
              <a:t>і</a:t>
            </a:r>
            <a:r>
              <a:rPr lang="ru-RU" sz="6000" smtClean="0">
                <a:solidFill>
                  <a:schemeClr val="bg1"/>
                </a:solidFill>
                <a:effectLst/>
              </a:rPr>
              <a:t>  </a:t>
            </a:r>
            <a:r>
              <a:rPr lang="ru-RU" sz="6000" dirty="0" err="1" smtClean="0">
                <a:solidFill>
                  <a:schemeClr val="bg1"/>
                </a:solidFill>
                <a:effectLst/>
              </a:rPr>
              <a:t>лякаються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  <a:effectLst/>
              </a:rPr>
              <a:t>сушеної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  <a:effectLst/>
              </a:rPr>
              <a:t>риби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endParaRPr lang="ru-RU" sz="6000" dirty="0" smtClean="0">
              <a:solidFill>
                <a:schemeClr val="bg1"/>
              </a:solidFill>
            </a:endParaRPr>
          </a:p>
          <a:p>
            <a:r>
              <a:rPr lang="ru-RU" sz="6000" dirty="0" smtClean="0">
                <a:solidFill>
                  <a:schemeClr val="bg1"/>
                </a:solidFill>
                <a:effectLst/>
              </a:rPr>
              <a:t>Ремонт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чого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завгодно</a:t>
            </a:r>
            <a:r>
              <a:rPr lang="ru-RU" sz="6000" dirty="0">
                <a:solidFill>
                  <a:schemeClr val="bg1"/>
                </a:solidFill>
                <a:effectLst/>
              </a:rPr>
              <a:t> в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Німеччині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настільки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дорогий</a:t>
            </a:r>
            <a:r>
              <a:rPr lang="ru-RU" sz="6000" dirty="0">
                <a:solidFill>
                  <a:schemeClr val="bg1"/>
                </a:solidFill>
                <a:effectLst/>
              </a:rPr>
              <a:t>,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що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найчастіше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простіше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  <a:effectLst/>
              </a:rPr>
              <a:t>купити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нову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річ</a:t>
            </a:r>
            <a:r>
              <a:rPr lang="ru-RU" sz="6000" dirty="0">
                <a:solidFill>
                  <a:schemeClr val="bg1"/>
                </a:solidFill>
                <a:effectLst/>
              </a:rPr>
              <a:t>. </a:t>
            </a:r>
            <a:endParaRPr lang="ru-RU" sz="6000" dirty="0" smtClean="0">
              <a:solidFill>
                <a:schemeClr val="bg1"/>
              </a:solidFill>
              <a:effectLst/>
            </a:endParaRPr>
          </a:p>
          <a:p>
            <a:endParaRPr lang="ru-RU" sz="6000" dirty="0" smtClean="0">
              <a:solidFill>
                <a:schemeClr val="bg1"/>
              </a:solidFill>
              <a:effectLst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effectLst/>
              </a:rPr>
              <a:t>Алкогольне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сп'яніння</a:t>
            </a:r>
            <a:r>
              <a:rPr lang="ru-RU" sz="6000" dirty="0">
                <a:solidFill>
                  <a:schemeClr val="bg1"/>
                </a:solidFill>
                <a:effectLst/>
              </a:rPr>
              <a:t> є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пом'якшувальною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  <a:effectLst/>
              </a:rPr>
              <a:t>провин</a:t>
            </a:r>
            <a:r>
              <a:rPr lang="uk-UA" sz="6000" dirty="0" err="1" smtClean="0">
                <a:solidFill>
                  <a:schemeClr val="bg1"/>
                </a:solidFill>
              </a:rPr>
              <a:t>ою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  </a:t>
            </a:r>
            <a:r>
              <a:rPr lang="ru-RU" sz="6000" dirty="0">
                <a:solidFill>
                  <a:schemeClr val="bg1"/>
                </a:solidFill>
                <a:effectLst/>
              </a:rPr>
              <a:t>в </a:t>
            </a:r>
            <a:r>
              <a:rPr lang="ru-RU" sz="6000" dirty="0" err="1" smtClean="0">
                <a:solidFill>
                  <a:schemeClr val="bg1"/>
                </a:solidFill>
                <a:effectLst/>
              </a:rPr>
              <a:t>суді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>
                <a:solidFill>
                  <a:schemeClr val="bg1"/>
                </a:solidFill>
              </a:rPr>
              <a:t>з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а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винятком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дорожньо-транспортних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прецендентів</a:t>
            </a:r>
            <a:r>
              <a:rPr lang="ru-RU" sz="6000" dirty="0">
                <a:solidFill>
                  <a:schemeClr val="bg1"/>
                </a:solidFill>
                <a:effectLst/>
              </a:rPr>
              <a:t> і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посадових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злочинів</a:t>
            </a:r>
            <a:r>
              <a:rPr lang="ru-RU" sz="6000" dirty="0">
                <a:solidFill>
                  <a:schemeClr val="bg1"/>
                </a:solidFill>
                <a:effectLst/>
              </a:rPr>
              <a:t>. </a:t>
            </a:r>
            <a:endParaRPr lang="ru-RU" sz="6000" dirty="0" smtClean="0">
              <a:solidFill>
                <a:schemeClr val="bg1"/>
              </a:solidFill>
              <a:effectLst/>
            </a:endParaRPr>
          </a:p>
          <a:p>
            <a:endParaRPr lang="ru-RU" sz="6000" dirty="0" smtClean="0">
              <a:solidFill>
                <a:schemeClr val="bg1"/>
              </a:solidFill>
              <a:effectLst/>
            </a:endParaRPr>
          </a:p>
          <a:p>
            <a:endParaRPr lang="en-US" sz="6000" dirty="0" smtClean="0">
              <a:solidFill>
                <a:schemeClr val="bg1"/>
              </a:solidFill>
              <a:effectLst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effectLst/>
              </a:rPr>
              <a:t>Німкені</a:t>
            </a:r>
            <a:r>
              <a:rPr lang="ru-RU" sz="6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ще</a:t>
            </a:r>
            <a:r>
              <a:rPr lang="ru-RU" sz="6000" dirty="0">
                <a:solidFill>
                  <a:schemeClr val="bg1"/>
                </a:solidFill>
                <a:effectLst/>
              </a:rPr>
              <a:t> недавно практично не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використовували</a:t>
            </a:r>
            <a:r>
              <a:rPr lang="ru-RU" sz="6000" dirty="0">
                <a:solidFill>
                  <a:schemeClr val="bg1"/>
                </a:solidFill>
                <a:effectLst/>
              </a:rPr>
              <a:t> косметики. Через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наплив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яскравих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іноземок</a:t>
            </a:r>
            <a:r>
              <a:rPr lang="ru-RU" sz="6000" dirty="0">
                <a:solidFill>
                  <a:schemeClr val="bg1"/>
                </a:solidFill>
                <a:effectLst/>
              </a:rPr>
              <a:t>,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німкені</a:t>
            </a:r>
            <a:r>
              <a:rPr lang="ru-RU" sz="6000" dirty="0">
                <a:solidFill>
                  <a:schemeClr val="bg1"/>
                </a:solidFill>
                <a:effectLst/>
              </a:rPr>
              <a:t> стали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фарбуватися</a:t>
            </a:r>
            <a:r>
              <a:rPr lang="ru-RU" sz="6000" dirty="0">
                <a:solidFill>
                  <a:schemeClr val="bg1"/>
                </a:solidFill>
                <a:effectLst/>
              </a:rPr>
              <a:t> і перестали бути одними з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найстрашніших</a:t>
            </a:r>
            <a:r>
              <a:rPr lang="ru-RU" sz="6000" dirty="0">
                <a:solidFill>
                  <a:schemeClr val="bg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жінок</a:t>
            </a:r>
            <a:r>
              <a:rPr lang="ru-RU" sz="6000" dirty="0">
                <a:solidFill>
                  <a:schemeClr val="bg1"/>
                </a:solidFill>
                <a:effectLst/>
              </a:rPr>
              <a:t> у </a:t>
            </a:r>
            <a:r>
              <a:rPr lang="ru-RU" sz="6000" dirty="0" err="1">
                <a:solidFill>
                  <a:schemeClr val="bg1"/>
                </a:solidFill>
                <a:effectLst/>
              </a:rPr>
              <a:t>Європі</a:t>
            </a:r>
            <a:r>
              <a:rPr lang="ru-RU" sz="6000" dirty="0">
                <a:solidFill>
                  <a:schemeClr val="bg1"/>
                </a:solidFill>
                <a:effectLst/>
              </a:rPr>
              <a:t>. </a:t>
            </a:r>
            <a:r>
              <a:rPr lang="ru-RU" sz="6000" dirty="0">
                <a:solidFill>
                  <a:schemeClr val="bg1"/>
                </a:solidFill>
              </a:rPr>
              <a:t/>
            </a:r>
            <a:br>
              <a:rPr lang="ru-RU" sz="6000" dirty="0">
                <a:solidFill>
                  <a:schemeClr val="bg1"/>
                </a:solidFill>
              </a:rPr>
            </a:br>
            <a:endParaRPr lang="ru-RU" sz="6000" dirty="0" smtClean="0">
              <a:solidFill>
                <a:schemeClr val="bg1"/>
              </a:solidFill>
              <a:effectLst/>
            </a:endParaRP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9221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489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25460" y="2408241"/>
            <a:ext cx="7166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Die </a:t>
            </a:r>
            <a:r>
              <a:rPr lang="en-US" sz="3600" dirty="0" err="1" smtClean="0"/>
              <a:t>Gesamtfläche</a:t>
            </a:r>
            <a:r>
              <a:rPr lang="en-US" sz="3600" dirty="0" smtClean="0"/>
              <a:t> </a:t>
            </a:r>
            <a:r>
              <a:rPr lang="en-US" sz="3600" dirty="0"/>
              <a:t>BRD </a:t>
            </a:r>
            <a:r>
              <a:rPr lang="en-US" sz="3600" dirty="0" err="1" smtClean="0"/>
              <a:t>ist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/>
              <a:t>357 000 </a:t>
            </a:r>
            <a:r>
              <a:rPr lang="en-US" sz="3600" dirty="0" err="1"/>
              <a:t>Quadratkilometer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010597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5119" y="433519"/>
            <a:ext cx="8748583" cy="3695136"/>
          </a:xfrm>
        </p:spPr>
        <p:txBody>
          <a:bodyPr/>
          <a:lstStyle/>
          <a:p>
            <a:r>
              <a:rPr lang="de-DE" sz="3600" dirty="0">
                <a:solidFill>
                  <a:schemeClr val="bg1"/>
                </a:solidFill>
                <a:effectLst/>
              </a:rPr>
              <a:t>Deutschland ist mit seinen </a:t>
            </a:r>
            <a:r>
              <a:rPr lang="de-DE" sz="3600" dirty="0" err="1">
                <a:solidFill>
                  <a:schemeClr val="bg1"/>
                </a:solidFill>
                <a:effectLst/>
              </a:rPr>
              <a:t>Sehenswüdigkeiten</a:t>
            </a:r>
            <a:r>
              <a:rPr lang="de-DE" sz="3600" dirty="0">
                <a:solidFill>
                  <a:schemeClr val="bg1"/>
                </a:solidFill>
                <a:effectLst/>
              </a:rPr>
              <a:t> zu jeder Jahreszeit einer </a:t>
            </a:r>
            <a:r>
              <a:rPr lang="de-DE" sz="3600" dirty="0" smtClean="0">
                <a:solidFill>
                  <a:schemeClr val="bg1"/>
                </a:solidFill>
                <a:effectLst/>
              </a:rPr>
              <a:t>Reisewert</a:t>
            </a:r>
            <a:r>
              <a:rPr lang="de-DE" sz="3600" dirty="0">
                <a:solidFill>
                  <a:schemeClr val="bg1"/>
                </a:solidFill>
                <a:effectLst/>
              </a:rPr>
              <a:t>.</a:t>
            </a:r>
            <a:endParaRPr lang="uk-UA" sz="3600" dirty="0">
              <a:solidFill>
                <a:schemeClr val="bg1"/>
              </a:solidFill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5187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8836429" y="4965326"/>
            <a:ext cx="313190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48384" y="2346560"/>
            <a:ext cx="8035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Danke</a:t>
            </a:r>
            <a:r>
              <a:rPr lang="en-US" sz="4400" dirty="0"/>
              <a:t> </a:t>
            </a:r>
            <a:r>
              <a:rPr lang="en-US" sz="4400" dirty="0" err="1"/>
              <a:t>für</a:t>
            </a:r>
            <a:r>
              <a:rPr lang="en-US" sz="4400" dirty="0"/>
              <a:t> </a:t>
            </a:r>
            <a:r>
              <a:rPr lang="en-US" sz="4400" dirty="0" err="1"/>
              <a:t>Ihre</a:t>
            </a:r>
            <a:r>
              <a:rPr lang="en-US" sz="4400" dirty="0"/>
              <a:t> </a:t>
            </a:r>
            <a:r>
              <a:rPr lang="en-US" sz="4400" dirty="0" err="1"/>
              <a:t>Aufmerksamkeit</a:t>
            </a:r>
            <a:endParaRPr lang="uk-UA" sz="4400" dirty="0"/>
          </a:p>
        </p:txBody>
      </p:sp>
    </p:spTree>
    <p:extLst>
      <p:ext uri="{BB962C8B-B14F-4D97-AF65-F5344CB8AC3E}">
        <p14:creationId xmlns="" xmlns:p14="http://schemas.microsoft.com/office/powerpoint/2010/main" val="1210081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8101" y="2763434"/>
            <a:ext cx="7227299" cy="3880773"/>
          </a:xfrm>
        </p:spPr>
        <p:txBody>
          <a:bodyPr>
            <a:normAutofit/>
          </a:bodyPr>
          <a:lstStyle/>
          <a:p>
            <a:r>
              <a:rPr lang="de-DE" sz="3200" dirty="0"/>
              <a:t>Deutschland besteht aus 16 Bundesländern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4" y="300385"/>
            <a:ext cx="4739468" cy="6343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9975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9668" y="23649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Hier</a:t>
            </a:r>
            <a:r>
              <a:rPr lang="en-US" sz="3600" dirty="0" smtClean="0"/>
              <a:t> </a:t>
            </a:r>
            <a:r>
              <a:rPr lang="en-US" sz="3600" dirty="0" err="1" smtClean="0"/>
              <a:t>leben</a:t>
            </a:r>
            <a:r>
              <a:rPr lang="en-US" sz="3600" dirty="0" smtClean="0"/>
              <a:t> </a:t>
            </a:r>
            <a:r>
              <a:rPr lang="en-US" sz="3600" dirty="0" err="1" smtClean="0"/>
              <a:t>etwa</a:t>
            </a:r>
            <a:r>
              <a:rPr lang="en-US" sz="3600" dirty="0" smtClean="0"/>
              <a:t>  82 </a:t>
            </a:r>
            <a:r>
              <a:rPr lang="en-US" sz="3600" dirty="0" err="1"/>
              <a:t>Millionen</a:t>
            </a:r>
            <a:r>
              <a:rPr lang="en-US" sz="3600" dirty="0"/>
              <a:t> Menschen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1" y="1126066"/>
            <a:ext cx="7789638" cy="5203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40342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402" y="5469054"/>
            <a:ext cx="1071941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/>
              <a:t>Deutsche Währung ist der Euro</a:t>
            </a:r>
            <a:endParaRPr lang="uk-UA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192547"/>
            <a:ext cx="9958647" cy="5191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04155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>
                <a:solidFill>
                  <a:schemeClr val="tx1"/>
                </a:solidFill>
              </a:rPr>
              <a:t>Die Amtssprache </a:t>
            </a:r>
            <a:r>
              <a:rPr lang="de-DE" sz="4400" dirty="0" smtClean="0">
                <a:solidFill>
                  <a:schemeClr val="tx1"/>
                </a:solidFill>
              </a:rPr>
              <a:t>in Deutschland                      ist </a:t>
            </a:r>
            <a:r>
              <a:rPr lang="de-DE" sz="4400" dirty="0">
                <a:solidFill>
                  <a:schemeClr val="tx1"/>
                </a:solidFill>
              </a:rPr>
              <a:t>Deutsch</a:t>
            </a:r>
            <a:endParaRPr lang="uk-UA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58" y="2053242"/>
            <a:ext cx="7182196" cy="40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32385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589" y="5469055"/>
            <a:ext cx="4285366" cy="6657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400" dirty="0" smtClean="0"/>
              <a:t> Nationalflagge</a:t>
            </a:r>
            <a:endParaRPr lang="uk-UA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81614" y="276690"/>
            <a:ext cx="32496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 err="1"/>
              <a:t>Symbolik</a:t>
            </a:r>
            <a:endParaRPr lang="uk-UA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" y="1647306"/>
            <a:ext cx="4619625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8" y="1647306"/>
            <a:ext cx="2759824" cy="35877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48204" y="5469055"/>
            <a:ext cx="2542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/>
              <a:t>Wappen</a:t>
            </a:r>
            <a:endParaRPr lang="uk-UA" sz="4000" dirty="0"/>
          </a:p>
        </p:txBody>
      </p:sp>
    </p:spTree>
    <p:extLst>
      <p:ext uri="{BB962C8B-B14F-4D97-AF65-F5344CB8AC3E}">
        <p14:creationId xmlns="" xmlns:p14="http://schemas.microsoft.com/office/powerpoint/2010/main" val="2066751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6146" y="266833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77777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777777"/>
                </a:solidFill>
                <a:latin typeface="arial" panose="020B0604020202020204" pitchFamily="34" charset="0"/>
              </a:rPr>
            </a:br>
            <a:endParaRPr lang="en-US" dirty="0">
              <a:solidFill>
                <a:srgbClr val="777777"/>
              </a:solidFill>
              <a:latin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Hymne</a:t>
            </a:r>
            <a:endParaRPr lang="en-US" sz="4000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mn_Nmechchini_Deutschland_ber_alles_(mp3co.co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6735" y="2310938"/>
            <a:ext cx="1396539" cy="1356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320" y="4848690"/>
            <a:ext cx="12568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        </a:t>
            </a:r>
            <a:r>
              <a:rPr lang="ru-RU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«</a:t>
            </a:r>
            <a:r>
              <a:rPr lang="en-US" sz="4000" dirty="0"/>
              <a:t>Das Lied der </a:t>
            </a:r>
            <a:r>
              <a:rPr lang="en-US" sz="4000" dirty="0" err="1"/>
              <a:t>Deutschen</a:t>
            </a:r>
            <a:r>
              <a:rPr lang="ru-RU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»</a:t>
            </a:r>
            <a:endParaRPr lang="uk-UA" sz="4000" dirty="0"/>
          </a:p>
        </p:txBody>
      </p:sp>
    </p:spTree>
    <p:extLst>
      <p:ext uri="{BB962C8B-B14F-4D97-AF65-F5344CB8AC3E}">
        <p14:creationId xmlns="" xmlns:p14="http://schemas.microsoft.com/office/powerpoint/2010/main" val="36009856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353</Words>
  <Application>Microsoft Office PowerPoint</Application>
  <PresentationFormat>Произвольный</PresentationFormat>
  <Paragraphs>51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Deutschland</vt:lpstr>
      <vt:lpstr>Слайд 2</vt:lpstr>
      <vt:lpstr>Слайд 3</vt:lpstr>
      <vt:lpstr>Слайд 4</vt:lpstr>
      <vt:lpstr>Слайд 5</vt:lpstr>
      <vt:lpstr>Слайд 6</vt:lpstr>
      <vt:lpstr>Die Amtssprache in Deutschland                      ist Deutsch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Цікаві факти про Німеччину...   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MASHEENA</dc:creator>
  <cp:lastModifiedBy>Пользователь Windows</cp:lastModifiedBy>
  <cp:revision>25</cp:revision>
  <dcterms:created xsi:type="dcterms:W3CDTF">2017-12-03T13:29:08Z</dcterms:created>
  <dcterms:modified xsi:type="dcterms:W3CDTF">2018-01-19T18:03:09Z</dcterms:modified>
</cp:coreProperties>
</file>