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A9E9B-CB57-4CF9-BA03-7662737935BD}" type="datetimeFigureOut">
              <a:rPr lang="uk-UA" smtClean="0"/>
              <a:pPr/>
              <a:t>31.01.2018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35432-CD4F-4E61-9D3B-9C183202876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562966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35432-CD4F-4E61-9D3B-9C1832028761}" type="slidenum">
              <a:rPr lang="uk-UA" smtClean="0"/>
              <a:pPr/>
              <a:t>6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886924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3892">
            <a:off x="4384653" y="751451"/>
            <a:ext cx="3558588" cy="41026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767694">
            <a:off x="112132" y="1434671"/>
            <a:ext cx="4854762" cy="3031952"/>
          </a:xfrm>
        </p:spPr>
        <p:txBody>
          <a:bodyPr>
            <a:noAutofit/>
          </a:bodyPr>
          <a:lstStyle/>
          <a:p>
            <a:r>
              <a:rPr lang="en-US" sz="8000" b="1" i="1" dirty="0" smtClean="0">
                <a:solidFill>
                  <a:srgbClr val="FF0000"/>
                </a:solidFill>
              </a:rPr>
              <a:t>Deutsche </a:t>
            </a:r>
            <a:br>
              <a:rPr lang="en-US" sz="8000" b="1" i="1" dirty="0" smtClean="0">
                <a:solidFill>
                  <a:srgbClr val="FF0000"/>
                </a:solidFill>
              </a:rPr>
            </a:br>
            <a:r>
              <a:rPr lang="en-US" sz="8000" b="1" i="1" dirty="0" err="1" smtClean="0">
                <a:solidFill>
                  <a:srgbClr val="FF0000"/>
                </a:solidFill>
              </a:rPr>
              <a:t>Ausprüche</a:t>
            </a:r>
            <a:endParaRPr lang="uk-UA" sz="8000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0753735">
            <a:off x="1621074" y="5915382"/>
            <a:ext cx="3453963" cy="438797"/>
          </a:xfrm>
        </p:spPr>
        <p:txBody>
          <a:bodyPr>
            <a:noAutofit/>
          </a:bodyPr>
          <a:lstStyle/>
          <a:p>
            <a:endParaRPr lang="uk-UA" sz="4000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6013">
            <a:off x="2073532" y="4098885"/>
            <a:ext cx="1952541" cy="19525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95868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5595" y="2326279"/>
            <a:ext cx="8219256" cy="4565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6600" dirty="0"/>
              <a:t>Schweigen ist eine große Kunst der Unterhaltung.</a:t>
            </a:r>
            <a:endParaRPr lang="uk-UA" sz="6600" dirty="0"/>
          </a:p>
        </p:txBody>
      </p:sp>
    </p:spTree>
    <p:extLst>
      <p:ext uri="{BB962C8B-B14F-4D97-AF65-F5344CB8AC3E}">
        <p14:creationId xmlns="" xmlns:p14="http://schemas.microsoft.com/office/powerpoint/2010/main" val="14041005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260648"/>
            <a:ext cx="7139136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000" dirty="0"/>
              <a:t>Aus der Geschichte lernen wir das wir aus der Geschichte  Nichts lernen.</a:t>
            </a:r>
            <a:endParaRPr lang="uk-UA" sz="4000" dirty="0"/>
          </a:p>
        </p:txBody>
      </p:sp>
    </p:spTree>
    <p:extLst>
      <p:ext uri="{BB962C8B-B14F-4D97-AF65-F5344CB8AC3E}">
        <p14:creationId xmlns="" xmlns:p14="http://schemas.microsoft.com/office/powerpoint/2010/main" val="19548779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529" t="9377" r="8662" b="38544"/>
          <a:stretch/>
        </p:blipFill>
        <p:spPr bwMode="auto">
          <a:xfrm flipH="1">
            <a:off x="4139952" y="2356015"/>
            <a:ext cx="6326440" cy="453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46" t="-209" r="8343" b="-1"/>
          <a:stretch/>
        </p:blipFill>
        <p:spPr bwMode="auto">
          <a:xfrm>
            <a:off x="3858736" y="1432274"/>
            <a:ext cx="3200400" cy="392498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2" t="2680" r="5392" b="12923"/>
          <a:stretch/>
        </p:blipFill>
        <p:spPr bwMode="auto">
          <a:xfrm>
            <a:off x="-137080" y="1432274"/>
            <a:ext cx="4277032" cy="539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967" y="36133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800" b="1" i="1" dirty="0">
                <a:solidFill>
                  <a:srgbClr val="00B0F0"/>
                </a:solidFill>
              </a:rPr>
              <a:t>Meine Mutter ist mein </a:t>
            </a:r>
            <a:r>
              <a:rPr lang="de-DE" sz="4800" b="1" i="1" dirty="0" smtClean="0">
                <a:solidFill>
                  <a:srgbClr val="00B0F0"/>
                </a:solidFill>
              </a:rPr>
              <a:t>Engel!</a:t>
            </a:r>
            <a:endParaRPr lang="uk-UA" sz="48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7807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7200" b="1" i="1" dirty="0">
                <a:solidFill>
                  <a:srgbClr val="FFFF00"/>
                </a:solidFill>
              </a:rPr>
              <a:t>Die Welt gehört demjenigen, der sich darüber freut.</a:t>
            </a:r>
            <a:endParaRPr lang="uk-UA" sz="7200" b="1" i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068960"/>
            <a:ext cx="3501008" cy="35010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26354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Übung macht den Meister</a:t>
            </a:r>
            <a:endParaRPr lang="uk-UA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328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754785">
            <a:off x="530482" y="3473943"/>
            <a:ext cx="7576150" cy="861534"/>
          </a:xfrm>
        </p:spPr>
        <p:txBody>
          <a:bodyPr>
            <a:noAutofit/>
          </a:bodyPr>
          <a:lstStyle/>
          <a:p>
            <a:r>
              <a:rPr lang="en-US" sz="6600" i="1" dirty="0" err="1" smtClean="0">
                <a:solidFill>
                  <a:srgbClr val="FF0000"/>
                </a:solidFill>
                <a:latin typeface="Algerian" panose="04020705040A02060702" pitchFamily="82" charset="0"/>
                <a:ea typeface="Batang" panose="02030600000101010101" pitchFamily="18" charset="-127"/>
              </a:rPr>
              <a:t>Danke</a:t>
            </a:r>
            <a:r>
              <a:rPr lang="uk-UA" sz="6600" i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,</a:t>
            </a:r>
            <a:r>
              <a:rPr lang="en-US" sz="6600" i="1" dirty="0" smtClean="0">
                <a:solidFill>
                  <a:srgbClr val="FF0000"/>
                </a:solidFill>
                <a:latin typeface="Algerian" panose="04020705040A02060702" pitchFamily="82" charset="0"/>
                <a:ea typeface="Batang" panose="02030600000101010101" pitchFamily="18" charset="-127"/>
              </a:rPr>
              <a:t> </a:t>
            </a:r>
            <a:r>
              <a:rPr lang="uk-UA" sz="6600" i="1" dirty="0" smtClean="0">
                <a:solidFill>
                  <a:srgbClr val="FF0000"/>
                </a:solidFill>
                <a:latin typeface="Algerian" panose="04020705040A02060702" pitchFamily="82" charset="0"/>
                <a:ea typeface="Batang" panose="02030600000101010101" pitchFamily="18" charset="-127"/>
              </a:rPr>
              <a:t/>
            </a:r>
            <a:br>
              <a:rPr lang="uk-UA" sz="6600" i="1" dirty="0" smtClean="0">
                <a:solidFill>
                  <a:srgbClr val="FF0000"/>
                </a:solidFill>
                <a:latin typeface="Algerian" panose="04020705040A02060702" pitchFamily="82" charset="0"/>
                <a:ea typeface="Batang" panose="02030600000101010101" pitchFamily="18" charset="-127"/>
              </a:rPr>
            </a:br>
            <a:r>
              <a:rPr lang="en-US" sz="6600" i="1" dirty="0" err="1" smtClean="0">
                <a:solidFill>
                  <a:srgbClr val="FF0000"/>
                </a:solidFill>
                <a:latin typeface="Algerian" panose="04020705040A02060702" pitchFamily="82" charset="0"/>
                <a:ea typeface="Batang" panose="02030600000101010101" pitchFamily="18" charset="-127"/>
              </a:rPr>
              <a:t>für</a:t>
            </a:r>
            <a:r>
              <a:rPr lang="en-US" sz="6600" i="1" dirty="0" smtClean="0">
                <a:solidFill>
                  <a:srgbClr val="FF0000"/>
                </a:solidFill>
                <a:latin typeface="Algerian" panose="04020705040A02060702" pitchFamily="82" charset="0"/>
                <a:ea typeface="Batang" panose="02030600000101010101" pitchFamily="18" charset="-127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Algerian" panose="04020705040A02060702" pitchFamily="82" charset="0"/>
                <a:ea typeface="Batang" panose="02030600000101010101" pitchFamily="18" charset="-127"/>
              </a:rPr>
              <a:t>Ihre</a:t>
            </a:r>
            <a:r>
              <a:rPr lang="en-US" sz="6600" i="1" dirty="0">
                <a:solidFill>
                  <a:srgbClr val="FF0000"/>
                </a:solidFill>
                <a:latin typeface="Algerian" panose="04020705040A02060702" pitchFamily="82" charset="0"/>
                <a:ea typeface="Batang" panose="02030600000101010101" pitchFamily="18" charset="-127"/>
              </a:rPr>
              <a:t> </a:t>
            </a:r>
            <a:r>
              <a:rPr lang="en-US" sz="6600" i="1" dirty="0" err="1" smtClean="0">
                <a:solidFill>
                  <a:srgbClr val="FF0000"/>
                </a:solidFill>
                <a:latin typeface="Algerian" panose="04020705040A02060702" pitchFamily="82" charset="0"/>
                <a:ea typeface="Batang" panose="02030600000101010101" pitchFamily="18" charset="-127"/>
              </a:rPr>
              <a:t>Aufmerksamkeit</a:t>
            </a:r>
            <a:r>
              <a:rPr lang="uk-UA" sz="6600" i="1" dirty="0">
                <a:solidFill>
                  <a:srgbClr val="FF0000"/>
                </a:solidFill>
                <a:latin typeface="Algerian" panose="04020705040A02060702" pitchFamily="82" charset="0"/>
                <a:ea typeface="Batang" panose="02030600000101010101" pitchFamily="18" charset="-127"/>
              </a:rPr>
              <a:t/>
            </a:r>
            <a:br>
              <a:rPr lang="uk-UA" sz="6600" i="1" dirty="0">
                <a:solidFill>
                  <a:srgbClr val="FF0000"/>
                </a:solidFill>
                <a:latin typeface="Algerian" panose="04020705040A02060702" pitchFamily="82" charset="0"/>
                <a:ea typeface="Batang" panose="02030600000101010101" pitchFamily="18" charset="-127"/>
              </a:rPr>
            </a:br>
            <a:r>
              <a:rPr lang="en-US" b="1" i="1" dirty="0" smtClean="0">
                <a:solidFill>
                  <a:srgbClr val="002060"/>
                </a:solidFill>
              </a:rPr>
              <a:t>Iwan </a:t>
            </a:r>
            <a:r>
              <a:rPr lang="en-US" b="1" i="1" dirty="0">
                <a:solidFill>
                  <a:srgbClr val="002060"/>
                </a:solidFill>
              </a:rPr>
              <a:t>Schowdra</a:t>
            </a:r>
            <a:r>
              <a:rPr lang="uk-UA" sz="6600" b="1" i="1" dirty="0">
                <a:solidFill>
                  <a:srgbClr val="002060"/>
                </a:solidFill>
              </a:rPr>
              <a:t/>
            </a:r>
            <a:br>
              <a:rPr lang="uk-UA" sz="6600" b="1" i="1" dirty="0">
                <a:solidFill>
                  <a:srgbClr val="002060"/>
                </a:solidFill>
              </a:rPr>
            </a:br>
            <a:endParaRPr lang="uk-UA" sz="6600" i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1341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332656"/>
            <a:ext cx="8229600" cy="4525963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7200" b="1" i="1" dirty="0">
                <a:solidFill>
                  <a:srgbClr val="FFFF00"/>
                </a:solidFill>
              </a:rPr>
              <a:t>Vertrauen ist wie ein Radiergummi. Mit jedem Fehler wird es kleiner und kleiner.</a:t>
            </a:r>
            <a:endParaRPr lang="uk-UA" sz="72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5256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4664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5400" b="1" i="1" dirty="0">
                <a:solidFill>
                  <a:srgbClr val="C00000"/>
                </a:solidFill>
              </a:rPr>
              <a:t>Irgendwann merkst du </a:t>
            </a:r>
            <a:r>
              <a:rPr lang="de-DE" sz="5400" b="1" i="1" dirty="0">
                <a:solidFill>
                  <a:srgbClr val="00B0F0"/>
                </a:solidFill>
              </a:rPr>
              <a:t>– Du musst aufhören Ozeane für Menschen zu überqueren, die für dich nicht mal über eine Pfütze springen würden</a:t>
            </a:r>
            <a:r>
              <a:rPr lang="de-DE" sz="5400" b="1" i="1" dirty="0" smtClean="0">
                <a:solidFill>
                  <a:srgbClr val="00B0F0"/>
                </a:solidFill>
              </a:rPr>
              <a:t>!</a:t>
            </a:r>
            <a:endParaRPr lang="de-DE" sz="54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73188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de-DE" sz="9500" b="1" i="1" dirty="0">
                <a:solidFill>
                  <a:schemeClr val="accent6">
                    <a:lumMod val="75000"/>
                  </a:schemeClr>
                </a:solidFill>
              </a:rPr>
              <a:t>Gar nicht von sich zu reden, ist eine sehr vornehme Heuchelei...</a:t>
            </a:r>
            <a:r>
              <a:rPr lang="de-DE" sz="6000" b="1" i="1" dirty="0">
                <a:solidFill>
                  <a:srgbClr val="FFFF00"/>
                </a:solidFill>
              </a:rPr>
              <a:t> </a:t>
            </a:r>
            <a:endParaRPr lang="uk-UA" sz="60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37481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24544" y="188640"/>
            <a:ext cx="8363272" cy="420933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7200" b="1" dirty="0">
                <a:solidFill>
                  <a:srgbClr val="0070C0"/>
                </a:solidFill>
              </a:rPr>
              <a:t>Einem zufriedenen Herzen scheint die Sonne </a:t>
            </a:r>
            <a:r>
              <a:rPr lang="de-DE" sz="7200" b="1" dirty="0" smtClean="0">
                <a:solidFill>
                  <a:srgbClr val="0070C0"/>
                </a:solidFill>
              </a:rPr>
              <a:t>überall.</a:t>
            </a:r>
            <a:r>
              <a:rPr lang="de-DE" sz="7200" b="1" dirty="0"/>
              <a:t> </a:t>
            </a:r>
            <a:endParaRPr lang="uk-UA" sz="7200" dirty="0"/>
          </a:p>
        </p:txBody>
      </p:sp>
    </p:spTree>
    <p:extLst>
      <p:ext uri="{BB962C8B-B14F-4D97-AF65-F5344CB8AC3E}">
        <p14:creationId xmlns="" xmlns:p14="http://schemas.microsoft.com/office/powerpoint/2010/main" val="9347315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980728"/>
            <a:ext cx="6491064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b="1" dirty="0">
                <a:solidFill>
                  <a:srgbClr val="C00000"/>
                </a:solidFill>
              </a:rPr>
              <a:t>Fleiss </a:t>
            </a:r>
            <a:r>
              <a:rPr lang="en-US" sz="8800" b="1" dirty="0" smtClean="0">
                <a:solidFill>
                  <a:srgbClr val="C00000"/>
                </a:solidFill>
              </a:rPr>
              <a:t>bringt </a:t>
            </a:r>
            <a:r>
              <a:rPr lang="en-US" sz="8800" b="1" dirty="0" err="1" smtClean="0">
                <a:solidFill>
                  <a:srgbClr val="C00000"/>
                </a:solidFill>
              </a:rPr>
              <a:t>Preis</a:t>
            </a:r>
            <a:r>
              <a:rPr lang="en-US" sz="8800" b="1" dirty="0">
                <a:solidFill>
                  <a:srgbClr val="C00000"/>
                </a:solidFill>
              </a:rPr>
              <a:t>, </a:t>
            </a:r>
            <a:endParaRPr lang="en-US" sz="88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8800" b="1" dirty="0" smtClean="0">
                <a:solidFill>
                  <a:srgbClr val="C00000"/>
                </a:solidFill>
              </a:rPr>
              <a:t>Faulheit </a:t>
            </a:r>
            <a:r>
              <a:rPr lang="en-US" sz="8800" b="1" dirty="0">
                <a:solidFill>
                  <a:srgbClr val="C00000"/>
                </a:solidFill>
              </a:rPr>
              <a:t>Not.</a:t>
            </a:r>
            <a:r>
              <a:rPr lang="en-US" sz="5400" b="1" dirty="0">
                <a:solidFill>
                  <a:srgbClr val="C00000"/>
                </a:solidFill>
              </a:rPr>
              <a:t> </a:t>
            </a:r>
            <a:endParaRPr lang="uk-UA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47379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7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800" b="1" i="1" dirty="0">
                <a:solidFill>
                  <a:srgbClr val="FFFF00"/>
                </a:solidFill>
                <a:latin typeface="Arial Black" panose="020B0A04020102020204" pitchFamily="34" charset="0"/>
              </a:rPr>
              <a:t>Wer fremde Sprache nicht kennt, </a:t>
            </a:r>
            <a:r>
              <a:rPr lang="de-DE" sz="4800" b="1" i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weiß </a:t>
            </a:r>
            <a:r>
              <a:rPr lang="de-DE" sz="4800" b="1" i="1" dirty="0">
                <a:solidFill>
                  <a:srgbClr val="FFFF00"/>
                </a:solidFill>
                <a:latin typeface="Arial Black" panose="020B0A04020102020204" pitchFamily="34" charset="0"/>
              </a:rPr>
              <a:t>nichts von seiner eigenen. </a:t>
            </a:r>
            <a:endParaRPr lang="de-DE" sz="4800" b="1" i="1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de-DE" sz="3600" b="1" i="1" dirty="0" smtClean="0">
                <a:solidFill>
                  <a:srgbClr val="00B0F0"/>
                </a:solidFill>
              </a:rPr>
              <a:t>                                               </a:t>
            </a:r>
            <a:r>
              <a:rPr lang="uk-UA" sz="3600" b="1" i="1" dirty="0" smtClean="0">
                <a:solidFill>
                  <a:srgbClr val="00B0F0"/>
                </a:solidFill>
              </a:rPr>
              <a:t>    </a:t>
            </a:r>
            <a:r>
              <a:rPr lang="de-DE" sz="3600" b="1" i="1" dirty="0" smtClean="0">
                <a:solidFill>
                  <a:srgbClr val="00B0F0"/>
                </a:solidFill>
              </a:rPr>
              <a:t>J</a:t>
            </a:r>
            <a:r>
              <a:rPr lang="de-DE" sz="3600" b="1" i="1" dirty="0">
                <a:solidFill>
                  <a:srgbClr val="00B0F0"/>
                </a:solidFill>
              </a:rPr>
              <a:t>. W. Goethe</a:t>
            </a:r>
            <a:endParaRPr lang="de-DE" sz="3600" i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de-DE" dirty="0"/>
              <a:t/>
            </a:r>
            <a:br>
              <a:rPr lang="de-DE" dirty="0"/>
            </a:b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93" r="11584"/>
          <a:stretch/>
        </p:blipFill>
        <p:spPr bwMode="auto">
          <a:xfrm>
            <a:off x="484006" y="3068960"/>
            <a:ext cx="4793226" cy="351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0543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828600" y="18864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8800" b="1" dirty="0">
                <a:solidFill>
                  <a:srgbClr val="002060"/>
                </a:solidFill>
              </a:rPr>
              <a:t>Geld - ist das Brecheisen </a:t>
            </a:r>
            <a:endParaRPr lang="de-DE" sz="88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de-DE" sz="8800" b="1" dirty="0" smtClean="0">
                <a:solidFill>
                  <a:srgbClr val="002060"/>
                </a:solidFill>
              </a:rPr>
              <a:t>der </a:t>
            </a:r>
            <a:r>
              <a:rPr lang="de-DE" sz="8800" b="1" dirty="0">
                <a:solidFill>
                  <a:srgbClr val="002060"/>
                </a:solidFill>
              </a:rPr>
              <a:t>Macht... </a:t>
            </a:r>
            <a:r>
              <a:rPr lang="de-DE" sz="4400" b="1" dirty="0"/>
              <a:t> </a:t>
            </a:r>
            <a:endParaRPr lang="uk-UA" sz="4400" dirty="0"/>
          </a:p>
        </p:txBody>
      </p:sp>
    </p:spTree>
    <p:extLst>
      <p:ext uri="{BB962C8B-B14F-4D97-AF65-F5344CB8AC3E}">
        <p14:creationId xmlns="" xmlns:p14="http://schemas.microsoft.com/office/powerpoint/2010/main" val="12810496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663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de-DE" sz="4000" b="1" i="1" dirty="0"/>
              <a:t>Was du heute kannst besorgen, </a:t>
            </a:r>
            <a:endParaRPr lang="de-DE" sz="4000" b="1" i="1" dirty="0" smtClean="0"/>
          </a:p>
          <a:p>
            <a:pPr marL="0" indent="0">
              <a:buNone/>
            </a:pPr>
            <a:r>
              <a:rPr lang="de-DE" sz="4000" b="1" i="1" dirty="0" smtClean="0"/>
              <a:t>das </a:t>
            </a:r>
            <a:r>
              <a:rPr lang="de-DE" sz="4000" b="1" i="1" dirty="0"/>
              <a:t>verschiebe nicht auf morgen.</a:t>
            </a:r>
            <a:r>
              <a:rPr lang="de-DE" sz="4000" dirty="0"/>
              <a:t> </a:t>
            </a:r>
            <a:r>
              <a:rPr lang="de-DE" dirty="0"/>
              <a:t/>
            </a:r>
            <a:br>
              <a:rPr lang="de-DE" dirty="0"/>
            </a:b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33359631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147</Words>
  <Application>Microsoft Office PowerPoint</Application>
  <PresentationFormat>Экран (4:3)</PresentationFormat>
  <Paragraphs>21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Deutsche  Ausprüche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Danke,  für Ihre Aufmerksamkeit Iwan Schowdra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Deutsche Sprüche</dc:title>
  <dc:creator>Іван</dc:creator>
  <cp:lastModifiedBy>Пользователь Windows</cp:lastModifiedBy>
  <cp:revision>16</cp:revision>
  <dcterms:created xsi:type="dcterms:W3CDTF">2017-12-31T12:47:36Z</dcterms:created>
  <dcterms:modified xsi:type="dcterms:W3CDTF">2018-01-31T21:23:26Z</dcterms:modified>
</cp:coreProperties>
</file>