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4008" r:id="rId2"/>
  </p:sldMasterIdLst>
  <p:notesMasterIdLst>
    <p:notesMasterId r:id="rId59"/>
  </p:notesMasterIdLst>
  <p:sldIdLst>
    <p:sldId id="279" r:id="rId3"/>
    <p:sldId id="303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256" r:id="rId15"/>
    <p:sldId id="263" r:id="rId16"/>
    <p:sldId id="304" r:id="rId17"/>
    <p:sldId id="257" r:id="rId18"/>
    <p:sldId id="258" r:id="rId19"/>
    <p:sldId id="262" r:id="rId20"/>
    <p:sldId id="280" r:id="rId21"/>
    <p:sldId id="285" r:id="rId22"/>
    <p:sldId id="283" r:id="rId23"/>
    <p:sldId id="284" r:id="rId24"/>
    <p:sldId id="264" r:id="rId25"/>
    <p:sldId id="281" r:id="rId26"/>
    <p:sldId id="261" r:id="rId27"/>
    <p:sldId id="302" r:id="rId28"/>
    <p:sldId id="286" r:id="rId29"/>
    <p:sldId id="287" r:id="rId30"/>
    <p:sldId id="288" r:id="rId31"/>
    <p:sldId id="300" r:id="rId32"/>
    <p:sldId id="301" r:id="rId33"/>
    <p:sldId id="289" r:id="rId34"/>
    <p:sldId id="290" r:id="rId35"/>
    <p:sldId id="291" r:id="rId36"/>
    <p:sldId id="292" r:id="rId37"/>
    <p:sldId id="294" r:id="rId38"/>
    <p:sldId id="296" r:id="rId39"/>
    <p:sldId id="298" r:id="rId40"/>
    <p:sldId id="297" r:id="rId41"/>
    <p:sldId id="318" r:id="rId42"/>
    <p:sldId id="320" r:id="rId43"/>
    <p:sldId id="321" r:id="rId44"/>
    <p:sldId id="322" r:id="rId45"/>
    <p:sldId id="323" r:id="rId46"/>
    <p:sldId id="324" r:id="rId47"/>
    <p:sldId id="325" r:id="rId48"/>
    <p:sldId id="326" r:id="rId49"/>
    <p:sldId id="327" r:id="rId50"/>
    <p:sldId id="328" r:id="rId51"/>
    <p:sldId id="329" r:id="rId52"/>
    <p:sldId id="330" r:id="rId53"/>
    <p:sldId id="331" r:id="rId54"/>
    <p:sldId id="332" r:id="rId55"/>
    <p:sldId id="316" r:id="rId56"/>
    <p:sldId id="319" r:id="rId57"/>
    <p:sldId id="277" r:id="rId5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487" autoAdjust="0"/>
    <p:restoredTop sz="94660"/>
  </p:normalViewPr>
  <p:slideViewPr>
    <p:cSldViewPr>
      <p:cViewPr varScale="1">
        <p:scale>
          <a:sx n="45" d="100"/>
          <a:sy n="45" d="100"/>
        </p:scale>
        <p:origin x="-7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1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#1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#1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B39875-F992-4F49-BD1D-0C4F1BEC7140}" type="doc">
      <dgm:prSet loTypeId="urn:microsoft.com/office/officeart/2005/8/layout/default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3595BA87-D00C-4814-AEA1-9EB7CA287121}">
      <dgm:prSet phldrT="[Текст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uk-UA" sz="4000" b="1" dirty="0" smtClean="0">
              <a:solidFill>
                <a:schemeClr val="tx2">
                  <a:lumMod val="75000"/>
                </a:schemeClr>
              </a:solidFill>
            </a:rPr>
            <a:t>Найпоширеніший у земній корі металічний елемент </a:t>
          </a:r>
          <a:endParaRPr lang="ru-RU" sz="4000" b="1" dirty="0">
            <a:solidFill>
              <a:schemeClr val="tx2">
                <a:lumMod val="75000"/>
              </a:schemeClr>
            </a:solidFill>
          </a:endParaRPr>
        </a:p>
      </dgm:t>
    </dgm:pt>
    <dgm:pt modelId="{6229D195-4495-419E-B552-4DFE2680F0DA}" type="parTrans" cxnId="{CADCFE0E-4F71-4630-A9B1-95515E5A9C3F}">
      <dgm:prSet/>
      <dgm:spPr/>
      <dgm:t>
        <a:bodyPr/>
        <a:lstStyle/>
        <a:p>
          <a:endParaRPr lang="ru-RU"/>
        </a:p>
      </dgm:t>
    </dgm:pt>
    <dgm:pt modelId="{8625201F-1698-4764-9937-BC292BFE31D0}" type="sibTrans" cxnId="{CADCFE0E-4F71-4630-A9B1-95515E5A9C3F}">
      <dgm:prSet/>
      <dgm:spPr/>
      <dgm:t>
        <a:bodyPr/>
        <a:lstStyle/>
        <a:p>
          <a:endParaRPr lang="ru-RU"/>
        </a:p>
      </dgm:t>
    </dgm:pt>
    <dgm:pt modelId="{29E8C5D3-4D0C-401A-AC1F-B0EEAE139727}" type="pres">
      <dgm:prSet presAssocID="{E8B39875-F992-4F49-BD1D-0C4F1BEC714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8F32ED-1606-4041-9863-FFB6761792D1}" type="pres">
      <dgm:prSet presAssocID="{3595BA87-D00C-4814-AEA1-9EB7CA287121}" presName="node" presStyleLbl="node1" presStyleIdx="0" presStyleCnt="1" custLinFactNeighborX="25946" custLinFactNeighborY="-3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92FEF9-42E8-4E7E-AF7C-232D8E7B4E38}" type="presOf" srcId="{3595BA87-D00C-4814-AEA1-9EB7CA287121}" destId="{968F32ED-1606-4041-9863-FFB6761792D1}" srcOrd="0" destOrd="0" presId="urn:microsoft.com/office/officeart/2005/8/layout/default"/>
    <dgm:cxn modelId="{9762584B-DC70-490C-97BE-8F2FDEC37D37}" type="presOf" srcId="{E8B39875-F992-4F49-BD1D-0C4F1BEC7140}" destId="{29E8C5D3-4D0C-401A-AC1F-B0EEAE139727}" srcOrd="0" destOrd="0" presId="urn:microsoft.com/office/officeart/2005/8/layout/default"/>
    <dgm:cxn modelId="{CADCFE0E-4F71-4630-A9B1-95515E5A9C3F}" srcId="{E8B39875-F992-4F49-BD1D-0C4F1BEC7140}" destId="{3595BA87-D00C-4814-AEA1-9EB7CA287121}" srcOrd="0" destOrd="0" parTransId="{6229D195-4495-419E-B552-4DFE2680F0DA}" sibTransId="{8625201F-1698-4764-9937-BC292BFE31D0}"/>
    <dgm:cxn modelId="{2D140FAA-18BD-4EA3-8514-C1C45E65BFDA}" type="presParOf" srcId="{29E8C5D3-4D0C-401A-AC1F-B0EEAE139727}" destId="{968F32ED-1606-4041-9863-FFB6761792D1}" srcOrd="0" destOrd="0" presId="urn:microsoft.com/office/officeart/2005/8/layout/default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EECB613-AB97-4FAE-B5EC-3E598F5064F0}" type="doc">
      <dgm:prSet loTypeId="urn:microsoft.com/office/officeart/2005/8/layout/default" loCatId="list" qsTypeId="urn:microsoft.com/office/officeart/2005/8/quickstyle/simple1#10" qsCatId="simple" csTypeId="urn:microsoft.com/office/officeart/2005/8/colors/accent1_2#10" csCatId="accent1" phldr="1"/>
      <dgm:spPr/>
      <dgm:t>
        <a:bodyPr/>
        <a:lstStyle/>
        <a:p>
          <a:endParaRPr lang="ru-RU"/>
        </a:p>
      </dgm:t>
    </dgm:pt>
    <dgm:pt modelId="{3EEE178B-4359-4F8F-B936-23AFA16254DF}">
      <dgm:prSet phldrT="[Текст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uk-UA" b="1" dirty="0" smtClean="0">
              <a:solidFill>
                <a:schemeClr val="tx2">
                  <a:lumMod val="75000"/>
                </a:schemeClr>
              </a:solidFill>
            </a:rPr>
            <a:t>Самий крихкий серед металів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0AFE71A0-5F24-41B3-B5EE-06E45F05FF87}" type="parTrans" cxnId="{BC416957-F5A9-4946-86A1-0EF1F43BF0CF}">
      <dgm:prSet/>
      <dgm:spPr/>
      <dgm:t>
        <a:bodyPr/>
        <a:lstStyle/>
        <a:p>
          <a:endParaRPr lang="ru-RU"/>
        </a:p>
      </dgm:t>
    </dgm:pt>
    <dgm:pt modelId="{6DCECDAF-CFAA-45EB-A138-AEC303530638}" type="sibTrans" cxnId="{BC416957-F5A9-4946-86A1-0EF1F43BF0CF}">
      <dgm:prSet/>
      <dgm:spPr/>
      <dgm:t>
        <a:bodyPr/>
        <a:lstStyle/>
        <a:p>
          <a:endParaRPr lang="ru-RU"/>
        </a:p>
      </dgm:t>
    </dgm:pt>
    <dgm:pt modelId="{575D5639-F141-4B5D-8A3D-CE094257526B}" type="pres">
      <dgm:prSet presAssocID="{CEECB613-AB97-4FAE-B5EC-3E598F5064F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BD6060-CE02-45AF-BA8B-F7DDA140E620}" type="pres">
      <dgm:prSet presAssocID="{3EEE178B-4359-4F8F-B936-23AFA16254DF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6B4741-7429-4E60-82C0-0E1EB54DD7E7}" type="presOf" srcId="{3EEE178B-4359-4F8F-B936-23AFA16254DF}" destId="{D8BD6060-CE02-45AF-BA8B-F7DDA140E620}" srcOrd="0" destOrd="0" presId="urn:microsoft.com/office/officeart/2005/8/layout/default"/>
    <dgm:cxn modelId="{BC416957-F5A9-4946-86A1-0EF1F43BF0CF}" srcId="{CEECB613-AB97-4FAE-B5EC-3E598F5064F0}" destId="{3EEE178B-4359-4F8F-B936-23AFA16254DF}" srcOrd="0" destOrd="0" parTransId="{0AFE71A0-5F24-41B3-B5EE-06E45F05FF87}" sibTransId="{6DCECDAF-CFAA-45EB-A138-AEC303530638}"/>
    <dgm:cxn modelId="{8D7627BB-9A61-4BEF-B875-75EB61F029D7}" type="presOf" srcId="{CEECB613-AB97-4FAE-B5EC-3E598F5064F0}" destId="{575D5639-F141-4B5D-8A3D-CE094257526B}" srcOrd="0" destOrd="0" presId="urn:microsoft.com/office/officeart/2005/8/layout/default"/>
    <dgm:cxn modelId="{C9D81458-272F-4800-B19F-DE9C5F145F86}" type="presParOf" srcId="{575D5639-F141-4B5D-8A3D-CE094257526B}" destId="{D8BD6060-CE02-45AF-BA8B-F7DDA140E620}" srcOrd="0" destOrd="0" presId="urn:microsoft.com/office/officeart/2005/8/layout/default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1B5067F-576B-4D7F-9D14-B554502B271E}" type="doc">
      <dgm:prSet loTypeId="urn:microsoft.com/office/officeart/2005/8/layout/default" loCatId="list" qsTypeId="urn:microsoft.com/office/officeart/2005/8/quickstyle/simple1#11" qsCatId="simple" csTypeId="urn:microsoft.com/office/officeart/2005/8/colors/accent1_2#11" csCatId="accent1" phldr="1"/>
      <dgm:spPr/>
      <dgm:t>
        <a:bodyPr/>
        <a:lstStyle/>
        <a:p>
          <a:endParaRPr lang="ru-RU"/>
        </a:p>
      </dgm:t>
    </dgm:pt>
    <dgm:pt modelId="{59A1BCE0-747C-4E4D-B497-19828588744C}" type="pres">
      <dgm:prSet presAssocID="{61B5067F-576B-4D7F-9D14-B554502B271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340F3BE-9B3B-4313-A243-A5D1F48E6A67}" type="presOf" srcId="{61B5067F-576B-4D7F-9D14-B554502B271E}" destId="{59A1BCE0-747C-4E4D-B497-19828588744C}" srcOrd="0" destOrd="0" presId="urn:microsoft.com/office/officeart/2005/8/layout/default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58BA8FA-B79F-4FE9-AA95-91D31918B110}" type="doc">
      <dgm:prSet loTypeId="urn:microsoft.com/office/officeart/2005/8/layout/default" loCatId="list" qsTypeId="urn:microsoft.com/office/officeart/2005/8/quickstyle/simple1#12" qsCatId="simple" csTypeId="urn:microsoft.com/office/officeart/2005/8/colors/accent1_2#12" csCatId="accent1" phldr="1"/>
      <dgm:spPr/>
      <dgm:t>
        <a:bodyPr/>
        <a:lstStyle/>
        <a:p>
          <a:endParaRPr lang="ru-RU"/>
        </a:p>
      </dgm:t>
    </dgm:pt>
    <dgm:pt modelId="{AB5347CC-6AF9-4835-A190-F44F5113DAB7}">
      <dgm:prSet phldrT="[Текст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uk-UA" b="1" dirty="0" smtClean="0">
              <a:solidFill>
                <a:schemeClr val="tx2">
                  <a:lumMod val="75000"/>
                </a:schemeClr>
              </a:solidFill>
            </a:rPr>
            <a:t>Єдиний метал в рідкому стані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3EF0DF96-EB2D-4CE3-A791-493D1DC71908}" type="parTrans" cxnId="{77F05D24-2CE4-44A0-83B1-46FB5DFAF3FF}">
      <dgm:prSet/>
      <dgm:spPr/>
      <dgm:t>
        <a:bodyPr/>
        <a:lstStyle/>
        <a:p>
          <a:endParaRPr lang="ru-RU"/>
        </a:p>
      </dgm:t>
    </dgm:pt>
    <dgm:pt modelId="{AF70AFE2-74BC-47FB-8D9E-9DC12813E213}" type="sibTrans" cxnId="{77F05D24-2CE4-44A0-83B1-46FB5DFAF3FF}">
      <dgm:prSet/>
      <dgm:spPr/>
      <dgm:t>
        <a:bodyPr/>
        <a:lstStyle/>
        <a:p>
          <a:endParaRPr lang="ru-RU"/>
        </a:p>
      </dgm:t>
    </dgm:pt>
    <dgm:pt modelId="{94C2F7C0-C5FD-475F-B5D6-4F7419263E81}" type="pres">
      <dgm:prSet presAssocID="{F58BA8FA-B79F-4FE9-AA95-91D31918B11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927C48-183E-45F9-91D1-134B95B05AC8}" type="pres">
      <dgm:prSet presAssocID="{AB5347CC-6AF9-4835-A190-F44F5113DAB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51000D-ABF1-487C-ADD5-09DF2EAF3C78}" type="presOf" srcId="{F58BA8FA-B79F-4FE9-AA95-91D31918B110}" destId="{94C2F7C0-C5FD-475F-B5D6-4F7419263E81}" srcOrd="0" destOrd="0" presId="urn:microsoft.com/office/officeart/2005/8/layout/default"/>
    <dgm:cxn modelId="{CCECABF8-9AE6-46F6-8ED4-0A7069E53408}" type="presOf" srcId="{AB5347CC-6AF9-4835-A190-F44F5113DAB7}" destId="{57927C48-183E-45F9-91D1-134B95B05AC8}" srcOrd="0" destOrd="0" presId="urn:microsoft.com/office/officeart/2005/8/layout/default"/>
    <dgm:cxn modelId="{77F05D24-2CE4-44A0-83B1-46FB5DFAF3FF}" srcId="{F58BA8FA-B79F-4FE9-AA95-91D31918B110}" destId="{AB5347CC-6AF9-4835-A190-F44F5113DAB7}" srcOrd="0" destOrd="0" parTransId="{3EF0DF96-EB2D-4CE3-A791-493D1DC71908}" sibTransId="{AF70AFE2-74BC-47FB-8D9E-9DC12813E213}"/>
    <dgm:cxn modelId="{F32AE1A3-9DCC-4D54-8087-A0F3F9021CA4}" type="presParOf" srcId="{94C2F7C0-C5FD-475F-B5D6-4F7419263E81}" destId="{57927C48-183E-45F9-91D1-134B95B05AC8}" srcOrd="0" destOrd="0" presId="urn:microsoft.com/office/officeart/2005/8/layout/default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B4B359F-4405-4E89-8EB5-55EA10EFF96F}" type="doc">
      <dgm:prSet loTypeId="urn:microsoft.com/office/officeart/2005/8/layout/default" loCatId="list" qsTypeId="urn:microsoft.com/office/officeart/2005/8/quickstyle/simple1#13" qsCatId="simple" csTypeId="urn:microsoft.com/office/officeart/2005/8/colors/accent1_2#13" csCatId="accent1" phldr="1"/>
      <dgm:spPr/>
      <dgm:t>
        <a:bodyPr/>
        <a:lstStyle/>
        <a:p>
          <a:endParaRPr lang="ru-RU"/>
        </a:p>
      </dgm:t>
    </dgm:pt>
    <dgm:pt modelId="{FF3F3868-0943-46B6-999A-2D4E04D351D4}" type="pres">
      <dgm:prSet presAssocID="{AB4B359F-4405-4E89-8EB5-55EA10EFF9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7E5724B-3F7F-4F13-8810-9AF1BE6550F8}" type="presOf" srcId="{AB4B359F-4405-4E89-8EB5-55EA10EFF96F}" destId="{FF3F3868-0943-46B6-999A-2D4E04D351D4}" srcOrd="0" destOrd="0" presId="urn:microsoft.com/office/officeart/2005/8/layout/default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F572096-B623-4578-A5E7-82B2A8748734}" type="doc">
      <dgm:prSet loTypeId="urn:microsoft.com/office/officeart/2005/8/layout/default" loCatId="list" qsTypeId="urn:microsoft.com/office/officeart/2005/8/quickstyle/simple1#14" qsCatId="simple" csTypeId="urn:microsoft.com/office/officeart/2005/8/colors/accent1_2#14" csCatId="accent1" phldr="1"/>
      <dgm:spPr/>
      <dgm:t>
        <a:bodyPr/>
        <a:lstStyle/>
        <a:p>
          <a:endParaRPr lang="ru-RU"/>
        </a:p>
      </dgm:t>
    </dgm:pt>
    <dgm:pt modelId="{D32AAE1D-C946-401C-A034-088011F91EA7}">
      <dgm:prSet phldrT="[Текст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uk-UA" b="1" dirty="0" smtClean="0">
              <a:solidFill>
                <a:schemeClr val="tx2">
                  <a:lumMod val="75000"/>
                </a:schemeClr>
              </a:solidFill>
            </a:rPr>
            <a:t>Найпластичніший серед металів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29CB2771-166D-4CA8-A997-7A5C6878EF69}" type="parTrans" cxnId="{03CB7F7F-5660-4BA0-9E02-D883441390CC}">
      <dgm:prSet/>
      <dgm:spPr/>
      <dgm:t>
        <a:bodyPr/>
        <a:lstStyle/>
        <a:p>
          <a:endParaRPr lang="ru-RU"/>
        </a:p>
      </dgm:t>
    </dgm:pt>
    <dgm:pt modelId="{C7107C13-C835-4E95-92FC-268D93940CD7}" type="sibTrans" cxnId="{03CB7F7F-5660-4BA0-9E02-D883441390CC}">
      <dgm:prSet/>
      <dgm:spPr/>
      <dgm:t>
        <a:bodyPr/>
        <a:lstStyle/>
        <a:p>
          <a:endParaRPr lang="ru-RU"/>
        </a:p>
      </dgm:t>
    </dgm:pt>
    <dgm:pt modelId="{19ECFAFD-188D-44EA-BA6E-9BF47A5F0965}" type="pres">
      <dgm:prSet presAssocID="{8F572096-B623-4578-A5E7-82B2A87487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3ADBC8-BB32-4F37-9557-BB80ABFBA028}" type="pres">
      <dgm:prSet presAssocID="{D32AAE1D-C946-401C-A034-088011F91EA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CB7F7F-5660-4BA0-9E02-D883441390CC}" srcId="{8F572096-B623-4578-A5E7-82B2A8748734}" destId="{D32AAE1D-C946-401C-A034-088011F91EA7}" srcOrd="0" destOrd="0" parTransId="{29CB2771-166D-4CA8-A997-7A5C6878EF69}" sibTransId="{C7107C13-C835-4E95-92FC-268D93940CD7}"/>
    <dgm:cxn modelId="{E2C9E9DF-04AC-442F-9ACB-CF6133020C9E}" type="presOf" srcId="{D32AAE1D-C946-401C-A034-088011F91EA7}" destId="{993ADBC8-BB32-4F37-9557-BB80ABFBA028}" srcOrd="0" destOrd="0" presId="urn:microsoft.com/office/officeart/2005/8/layout/default"/>
    <dgm:cxn modelId="{E8C288B3-93E2-4F0D-ADA2-83FD8BE27D17}" type="presOf" srcId="{8F572096-B623-4578-A5E7-82B2A8748734}" destId="{19ECFAFD-188D-44EA-BA6E-9BF47A5F0965}" srcOrd="0" destOrd="0" presId="urn:microsoft.com/office/officeart/2005/8/layout/default"/>
    <dgm:cxn modelId="{989E9C37-5088-4046-AADC-7B4CACC0F942}" type="presParOf" srcId="{19ECFAFD-188D-44EA-BA6E-9BF47A5F0965}" destId="{993ADBC8-BB32-4F37-9557-BB80ABFBA028}" srcOrd="0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DA76EA-7585-4C1A-AC5A-B82F54246B8E}" type="doc">
      <dgm:prSet loTypeId="urn:microsoft.com/office/officeart/2005/8/layout/default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DBCA0F6C-FF9E-406A-B357-63A96CB112E8}" type="pres">
      <dgm:prSet presAssocID="{15DA76EA-7585-4C1A-AC5A-B82F54246B8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58107BE-0F4C-44FA-BE7D-056A861DD4E0}" type="presOf" srcId="{15DA76EA-7585-4C1A-AC5A-B82F54246B8E}" destId="{DBCA0F6C-FF9E-406A-B357-63A96CB112E8}" srcOrd="0" destOrd="0" presId="urn:microsoft.com/office/officeart/2005/8/layout/defaul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7FD300-3D69-49F2-8977-404F0D253358}" type="doc">
      <dgm:prSet loTypeId="urn:microsoft.com/office/officeart/2005/8/layout/default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D0487C23-67CE-4A10-BEB8-42C8668EE4BE}">
      <dgm:prSet phldrT="[Текст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Найтвердіший метал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A8D92F77-6D33-42ED-B016-5036FD09F9BD}" type="parTrans" cxnId="{BCD5D33D-C32E-4CD4-B874-303B62A853C8}">
      <dgm:prSet/>
      <dgm:spPr/>
      <dgm:t>
        <a:bodyPr/>
        <a:lstStyle/>
        <a:p>
          <a:endParaRPr lang="ru-RU"/>
        </a:p>
      </dgm:t>
    </dgm:pt>
    <dgm:pt modelId="{E0F34A70-8784-4962-A4B0-CC2667939103}" type="sibTrans" cxnId="{BCD5D33D-C32E-4CD4-B874-303B62A853C8}">
      <dgm:prSet/>
      <dgm:spPr/>
      <dgm:t>
        <a:bodyPr/>
        <a:lstStyle/>
        <a:p>
          <a:endParaRPr lang="ru-RU"/>
        </a:p>
      </dgm:t>
    </dgm:pt>
    <dgm:pt modelId="{E75778FD-846D-4AC7-BBE5-6253867FEAFB}" type="pres">
      <dgm:prSet presAssocID="{0E7FD300-3D69-49F2-8977-404F0D25335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D4D47B-1E0C-4964-8909-7671E705D975}" type="pres">
      <dgm:prSet presAssocID="{D0487C23-67CE-4A10-BEB8-42C8668EE4BE}" presName="node" presStyleLbl="node1" presStyleIdx="0" presStyleCnt="1" custLinFactNeighborX="18359" custLinFactNeighborY="-10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D5D33D-C32E-4CD4-B874-303B62A853C8}" srcId="{0E7FD300-3D69-49F2-8977-404F0D253358}" destId="{D0487C23-67CE-4A10-BEB8-42C8668EE4BE}" srcOrd="0" destOrd="0" parTransId="{A8D92F77-6D33-42ED-B016-5036FD09F9BD}" sibTransId="{E0F34A70-8784-4962-A4B0-CC2667939103}"/>
    <dgm:cxn modelId="{0CDFEB96-69D6-4AF3-BFB5-D33FA97408F5}" type="presOf" srcId="{D0487C23-67CE-4A10-BEB8-42C8668EE4BE}" destId="{73D4D47B-1E0C-4964-8909-7671E705D975}" srcOrd="0" destOrd="0" presId="urn:microsoft.com/office/officeart/2005/8/layout/default"/>
    <dgm:cxn modelId="{B19BFE3E-3229-4CCA-8178-99F72AD3A330}" type="presOf" srcId="{0E7FD300-3D69-49F2-8977-404F0D253358}" destId="{E75778FD-846D-4AC7-BBE5-6253867FEAFB}" srcOrd="0" destOrd="0" presId="urn:microsoft.com/office/officeart/2005/8/layout/default"/>
    <dgm:cxn modelId="{FB2FF9F7-88FA-4E8D-B3A2-7C9EDA9EA58C}" type="presParOf" srcId="{E75778FD-846D-4AC7-BBE5-6253867FEAFB}" destId="{73D4D47B-1E0C-4964-8909-7671E705D975}" srcOrd="0" destOrd="0" presId="urn:microsoft.com/office/officeart/2005/8/layout/default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56268E-0321-4CC7-B272-14997F6EF40E}" type="doc">
      <dgm:prSet loTypeId="urn:microsoft.com/office/officeart/2005/8/layout/default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5A9333D6-6D00-4686-8F51-70A54BEF1EAD}">
      <dgm:prSet phldrT="[Текст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uk-UA" b="1" dirty="0" smtClean="0">
              <a:solidFill>
                <a:schemeClr val="tx2">
                  <a:lumMod val="75000"/>
                </a:schemeClr>
              </a:solidFill>
            </a:rPr>
            <a:t>Найважчий серед металів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60A80DCB-338B-47F7-82F5-06E5A1837F83}" type="parTrans" cxnId="{B8E87150-B3D8-4A6D-AA33-145642859B1D}">
      <dgm:prSet/>
      <dgm:spPr/>
      <dgm:t>
        <a:bodyPr/>
        <a:lstStyle/>
        <a:p>
          <a:endParaRPr lang="ru-RU"/>
        </a:p>
      </dgm:t>
    </dgm:pt>
    <dgm:pt modelId="{0DB4B0DA-08AD-4685-B91B-FD1042F0BE73}" type="sibTrans" cxnId="{B8E87150-B3D8-4A6D-AA33-145642859B1D}">
      <dgm:prSet/>
      <dgm:spPr/>
      <dgm:t>
        <a:bodyPr/>
        <a:lstStyle/>
        <a:p>
          <a:endParaRPr lang="ru-RU"/>
        </a:p>
      </dgm:t>
    </dgm:pt>
    <dgm:pt modelId="{CDB74E21-43C0-4472-95B5-1BC68E6F92C0}" type="pres">
      <dgm:prSet presAssocID="{1C56268E-0321-4CC7-B272-14997F6EF40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63C4EA-BD96-4F68-947A-D65C858A9581}" type="pres">
      <dgm:prSet presAssocID="{5A9333D6-6D00-4686-8F51-70A54BEF1EAD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804E25-694A-411C-8098-38A9450E42AA}" type="presOf" srcId="{5A9333D6-6D00-4686-8F51-70A54BEF1EAD}" destId="{6863C4EA-BD96-4F68-947A-D65C858A9581}" srcOrd="0" destOrd="0" presId="urn:microsoft.com/office/officeart/2005/8/layout/default"/>
    <dgm:cxn modelId="{B8E87150-B3D8-4A6D-AA33-145642859B1D}" srcId="{1C56268E-0321-4CC7-B272-14997F6EF40E}" destId="{5A9333D6-6D00-4686-8F51-70A54BEF1EAD}" srcOrd="0" destOrd="0" parTransId="{60A80DCB-338B-47F7-82F5-06E5A1837F83}" sibTransId="{0DB4B0DA-08AD-4685-B91B-FD1042F0BE73}"/>
    <dgm:cxn modelId="{F2CB7EBF-B353-494F-ACC1-71F67A9709D9}" type="presOf" srcId="{1C56268E-0321-4CC7-B272-14997F6EF40E}" destId="{CDB74E21-43C0-4472-95B5-1BC68E6F92C0}" srcOrd="0" destOrd="0" presId="urn:microsoft.com/office/officeart/2005/8/layout/default"/>
    <dgm:cxn modelId="{61D83DB8-0D5F-4AF9-A7D0-98EF6C802C58}" type="presParOf" srcId="{CDB74E21-43C0-4472-95B5-1BC68E6F92C0}" destId="{6863C4EA-BD96-4F68-947A-D65C858A9581}" srcOrd="0" destOrd="0" presId="urn:microsoft.com/office/officeart/2005/8/layout/default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4028BD-82EB-4FC7-832F-53AA8B8570A9}" type="doc">
      <dgm:prSet loTypeId="urn:microsoft.com/office/officeart/2005/8/layout/default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5041AA8B-E927-4D5C-93C8-7A286B0DBBE7}" type="pres">
      <dgm:prSet presAssocID="{944028BD-82EB-4FC7-832F-53AA8B8570A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DED3311-0139-45A3-A53B-2A1D2F44B46A}" type="presOf" srcId="{944028BD-82EB-4FC7-832F-53AA8B8570A9}" destId="{5041AA8B-E927-4D5C-93C8-7A286B0DBBE7}" srcOrd="0" destOrd="0" presId="urn:microsoft.com/office/officeart/2005/8/layout/default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0D60B6-879F-49BD-AFDA-01CA85598E90}" type="doc">
      <dgm:prSet loTypeId="urn:microsoft.com/office/officeart/2005/8/layout/default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DF2B76DD-056A-46F3-BA6C-AA7BCAD802A8}">
      <dgm:prSet phldrT="[Текст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uk-UA" b="1" dirty="0" smtClean="0">
              <a:solidFill>
                <a:schemeClr val="tx2">
                  <a:lumMod val="75000"/>
                </a:schemeClr>
              </a:solidFill>
            </a:rPr>
            <a:t>Найлегший серед металів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191EB1A6-8A3D-413C-BFB1-C60A205CD6F5}" type="parTrans" cxnId="{8AFB8F1C-FA1B-43A5-8621-47E162A7B13E}">
      <dgm:prSet/>
      <dgm:spPr/>
      <dgm:t>
        <a:bodyPr/>
        <a:lstStyle/>
        <a:p>
          <a:endParaRPr lang="ru-RU"/>
        </a:p>
      </dgm:t>
    </dgm:pt>
    <dgm:pt modelId="{B707D420-7FAA-44DE-95B3-A59F72B6CDAE}" type="sibTrans" cxnId="{8AFB8F1C-FA1B-43A5-8621-47E162A7B13E}">
      <dgm:prSet/>
      <dgm:spPr/>
      <dgm:t>
        <a:bodyPr/>
        <a:lstStyle/>
        <a:p>
          <a:endParaRPr lang="ru-RU"/>
        </a:p>
      </dgm:t>
    </dgm:pt>
    <dgm:pt modelId="{9FD45C23-91FD-4C36-AF10-E315C0EA4C1D}" type="pres">
      <dgm:prSet presAssocID="{7C0D60B6-879F-49BD-AFDA-01CA85598E9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D27DD6-40B5-430E-AC7F-ECD1B00811FB}" type="pres">
      <dgm:prSet presAssocID="{DF2B76DD-056A-46F3-BA6C-AA7BCAD802A8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FB8F1C-FA1B-43A5-8621-47E162A7B13E}" srcId="{7C0D60B6-879F-49BD-AFDA-01CA85598E90}" destId="{DF2B76DD-056A-46F3-BA6C-AA7BCAD802A8}" srcOrd="0" destOrd="0" parTransId="{191EB1A6-8A3D-413C-BFB1-C60A205CD6F5}" sibTransId="{B707D420-7FAA-44DE-95B3-A59F72B6CDAE}"/>
    <dgm:cxn modelId="{4228A2D1-4E29-45BA-86C9-D96730860FE7}" type="presOf" srcId="{DF2B76DD-056A-46F3-BA6C-AA7BCAD802A8}" destId="{97D27DD6-40B5-430E-AC7F-ECD1B00811FB}" srcOrd="0" destOrd="0" presId="urn:microsoft.com/office/officeart/2005/8/layout/default"/>
    <dgm:cxn modelId="{471E59D2-1170-4BA1-AF61-DE41159419D4}" type="presOf" srcId="{7C0D60B6-879F-49BD-AFDA-01CA85598E90}" destId="{9FD45C23-91FD-4C36-AF10-E315C0EA4C1D}" srcOrd="0" destOrd="0" presId="urn:microsoft.com/office/officeart/2005/8/layout/default"/>
    <dgm:cxn modelId="{FDD04D47-40D7-4642-8777-FAFF88962643}" type="presParOf" srcId="{9FD45C23-91FD-4C36-AF10-E315C0EA4C1D}" destId="{97D27DD6-40B5-430E-AC7F-ECD1B00811FB}" srcOrd="0" destOrd="0" presId="urn:microsoft.com/office/officeart/2005/8/layout/default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993934-0931-49AF-9B33-3F46D1B52A4B}" type="doc">
      <dgm:prSet loTypeId="urn:microsoft.com/office/officeart/2005/8/layout/default" loCatId="list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20A0ED49-2D38-4B72-87AA-3C57DC942EB8}" type="pres">
      <dgm:prSet presAssocID="{1F993934-0931-49AF-9B33-3F46D1B52A4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213D0F8-F00F-44EA-8897-FF00E28BE3BB}" type="presOf" srcId="{1F993934-0931-49AF-9B33-3F46D1B52A4B}" destId="{20A0ED49-2D38-4B72-87AA-3C57DC942EB8}" srcOrd="0" destOrd="0" presId="urn:microsoft.com/office/officeart/2005/8/layout/default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733CD20-19D7-4CA2-A2DB-5E39E2026926}" type="doc">
      <dgm:prSet loTypeId="urn:microsoft.com/office/officeart/2005/8/layout/default" loCatId="list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A2B643B6-8094-43E0-9EA4-BF9C0781E9DC}">
      <dgm:prSet phldrT="[Текст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uk-UA" b="1" dirty="0" smtClean="0">
              <a:solidFill>
                <a:schemeClr val="tx2">
                  <a:lumMod val="75000"/>
                </a:schemeClr>
              </a:solidFill>
            </a:rPr>
            <a:t>Найтугоплавкіший серед металів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3439A539-0145-4ACA-B474-1A7DCF20A655}" type="parTrans" cxnId="{28FB09FB-5692-48C9-A9C4-C7D46CDAD3E0}">
      <dgm:prSet/>
      <dgm:spPr/>
      <dgm:t>
        <a:bodyPr/>
        <a:lstStyle/>
        <a:p>
          <a:endParaRPr lang="ru-RU"/>
        </a:p>
      </dgm:t>
    </dgm:pt>
    <dgm:pt modelId="{F601C215-28E5-448A-B4C8-AD0DB5F64901}" type="sibTrans" cxnId="{28FB09FB-5692-48C9-A9C4-C7D46CDAD3E0}">
      <dgm:prSet/>
      <dgm:spPr/>
      <dgm:t>
        <a:bodyPr/>
        <a:lstStyle/>
        <a:p>
          <a:endParaRPr lang="ru-RU"/>
        </a:p>
      </dgm:t>
    </dgm:pt>
    <dgm:pt modelId="{AA0FA908-41C0-4647-B93A-DA7976F1F0F2}" type="pres">
      <dgm:prSet presAssocID="{3733CD20-19D7-4CA2-A2DB-5E39E202692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87FAA1-5BDE-41B5-8C0B-25624B121EDC}" type="pres">
      <dgm:prSet presAssocID="{A2B643B6-8094-43E0-9EA4-BF9C0781E9DC}" presName="node" presStyleLbl="node1" presStyleIdx="0" presStyleCnt="1" custLinFactNeighborX="-1456" custLinFactNeighborY="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A26534-38B7-428E-8410-4D8265372A11}" type="presOf" srcId="{3733CD20-19D7-4CA2-A2DB-5E39E2026926}" destId="{AA0FA908-41C0-4647-B93A-DA7976F1F0F2}" srcOrd="0" destOrd="0" presId="urn:microsoft.com/office/officeart/2005/8/layout/default"/>
    <dgm:cxn modelId="{28FB09FB-5692-48C9-A9C4-C7D46CDAD3E0}" srcId="{3733CD20-19D7-4CA2-A2DB-5E39E2026926}" destId="{A2B643B6-8094-43E0-9EA4-BF9C0781E9DC}" srcOrd="0" destOrd="0" parTransId="{3439A539-0145-4ACA-B474-1A7DCF20A655}" sibTransId="{F601C215-28E5-448A-B4C8-AD0DB5F64901}"/>
    <dgm:cxn modelId="{D4A6EAB8-CB0B-4D31-A534-B2E553C2DF25}" type="presOf" srcId="{A2B643B6-8094-43E0-9EA4-BF9C0781E9DC}" destId="{C687FAA1-5BDE-41B5-8C0B-25624B121EDC}" srcOrd="0" destOrd="0" presId="urn:microsoft.com/office/officeart/2005/8/layout/default"/>
    <dgm:cxn modelId="{FD649692-E3C2-4CE8-BA87-DD59F86ADAF6}" type="presParOf" srcId="{AA0FA908-41C0-4647-B93A-DA7976F1F0F2}" destId="{C687FAA1-5BDE-41B5-8C0B-25624B121EDC}" srcOrd="0" destOrd="0" presId="urn:microsoft.com/office/officeart/2005/8/layout/default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46ABB32-96C1-4A76-B132-022BD921683B}" type="doc">
      <dgm:prSet loTypeId="urn:microsoft.com/office/officeart/2005/8/layout/default" loCatId="list" qsTypeId="urn:microsoft.com/office/officeart/2005/8/quickstyle/simple1#9" qsCatId="simple" csTypeId="urn:microsoft.com/office/officeart/2005/8/colors/accent1_2#9" csCatId="accent1" phldr="1"/>
      <dgm:spPr/>
      <dgm:t>
        <a:bodyPr/>
        <a:lstStyle/>
        <a:p>
          <a:endParaRPr lang="ru-RU"/>
        </a:p>
      </dgm:t>
    </dgm:pt>
    <dgm:pt modelId="{052BD96A-1591-4A3C-97FD-5F6AA2AE8630}" type="pres">
      <dgm:prSet presAssocID="{C46ABB32-96C1-4A76-B132-022BD921683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5B4B5D6-53AA-4155-8EB4-3D27C8981949}" type="presOf" srcId="{C46ABB32-96C1-4A76-B132-022BD921683B}" destId="{052BD96A-1591-4A3C-97FD-5F6AA2AE8630}" srcOrd="0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1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#1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22AA11-BFE5-4298-8681-41B2010C69F3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9DD60E-83BB-4EFC-BE99-A6FA662BE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D2F5D4-61DB-47E3-B507-896CC88C43E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EA09C9-2EB4-4F07-8EC2-FAD72792CE6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39322-A0B0-4E8E-A555-9D84C9578F9E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831DA-A434-400C-9E5A-463AD2288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E6F82-B8A0-4ABE-800E-DCE526D4F637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0EEFF-65F6-468E-B55D-74F1AA5A2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9D685-F275-4CED-B365-1BA9913B36F0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A64D6-1A37-443A-8578-7554DAB8AD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F7535CBD-01CD-41E6-A911-401217D359B2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75488A2-1F75-4979-B8BE-7D184E431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BBE3CD-80C9-46E1-A540-88D0116B3242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7CC0DE-84B4-4910-AC71-3F0182AB5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381406C5-9815-4675-B8A2-D7B720B020F0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2F77840-FBCC-492F-8496-768766F4B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F0A17F-D953-4E85-9517-18BF7E94F451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7A9EB8-01EF-42A8-B7CA-5C0B09661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6E3A3D-799E-49C2-B516-30151952A7AD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3810F8-C277-4AB7-BEF2-58F79487B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3D144A-A27C-4B27-8BA9-B2FB1850C8AE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BBF50A-D371-46DA-9EE9-4D607BE8B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5A393-6D9B-443A-BBB7-DC7CA3E7983B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03A04-61A7-4ECC-B188-CB0A680B2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008D04A5-2930-49D8-929C-CDAE0C8C919E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B5176BC-9E17-437D-8730-6A4B28515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E1EEF-E257-4C04-96C7-228D06E9A6EF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B1AC9-1BC6-49DD-94BD-E45C35796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28269056-5E28-4DED-8FCB-8A196A00BEEC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CD879D2-A7A5-4013-A39F-DB13EE9B2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77E5D-17F9-4721-B094-EAED209B1514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8FEAC-0A3B-4C8F-AA7B-CD506BA58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9DB56-49BB-41E3-8BB5-19AB1FD8173F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7E790-4138-4BF8-AC1A-4210D7D01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0A9C1-2ECF-41E6-8CC4-B801E01B13AF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32EDA-6FAE-49A2-8CF8-E561D2852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713F7-DEE0-4885-88E2-7774D613A855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F1590-A2E3-428E-956E-435B8FFEE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C23EC-AFDF-471D-8F6F-BFF4727AB4B3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29D52-051B-4E92-A0D7-B60552123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1B762-FBFE-486A-9E40-32D9FDB9B47C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B9660-8025-4EB3-9667-416616D10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6D547-A25A-4819-8BA7-648CA352E660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F083E-DED6-4A54-AB79-C77596593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88153-D53F-43E5-B51A-DA61D382AC37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4B352-1DCF-475D-B455-7DE6ED9BF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F3FE5-148E-4C2B-8AF3-1E493CE18138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6040C-3B3A-4D24-874D-B292BF6B1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7728A2-1F74-4C31-BC7F-05FF2AFEC3DC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ECEBE1-1713-4DEE-A0A5-242A2B944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27" r:id="rId2"/>
    <p:sldLayoutId id="2147484032" r:id="rId3"/>
    <p:sldLayoutId id="2147484026" r:id="rId4"/>
    <p:sldLayoutId id="2147484025" r:id="rId5"/>
    <p:sldLayoutId id="2147484024" r:id="rId6"/>
    <p:sldLayoutId id="2147484023" r:id="rId7"/>
    <p:sldLayoutId id="2147484022" r:id="rId8"/>
    <p:sldLayoutId id="2147484033" r:id="rId9"/>
    <p:sldLayoutId id="2147484021" r:id="rId10"/>
    <p:sldLayoutId id="21474840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574345F-4E22-476D-9930-CDB381217DB5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7C595A6-5C9E-4FD2-9898-CF1B2B7A9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2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30" r:id="rId7"/>
    <p:sldLayoutId id="2147484040" r:id="rId8"/>
    <p:sldLayoutId id="2147484041" r:id="rId9"/>
    <p:sldLayoutId id="2147484029" r:id="rId10"/>
    <p:sldLayoutId id="2147484028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diagramLayout" Target="../diagrams/layout9.xml"/><Relationship Id="rId7" Type="http://schemas.openxmlformats.org/officeDocument/2006/relationships/diagramLayout" Target="../diagrams/layout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0.xml"/><Relationship Id="rId5" Type="http://schemas.openxmlformats.org/officeDocument/2006/relationships/diagramColors" Target="../diagrams/colors9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9.xml"/><Relationship Id="rId9" Type="http://schemas.openxmlformats.org/officeDocument/2006/relationships/diagramColors" Target="../diagrams/colors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diagramLayout" Target="../diagrams/layout11.xml"/><Relationship Id="rId7" Type="http://schemas.openxmlformats.org/officeDocument/2006/relationships/diagramLayout" Target="../diagrams/layout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2.xml"/><Relationship Id="rId5" Type="http://schemas.openxmlformats.org/officeDocument/2006/relationships/diagramColors" Target="../diagrams/colors11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11.xml"/><Relationship Id="rId9" Type="http://schemas.openxmlformats.org/officeDocument/2006/relationships/diagramColors" Target="../diagrams/colors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3" Type="http://schemas.openxmlformats.org/officeDocument/2006/relationships/diagramLayout" Target="../diagrams/layout13.xml"/><Relationship Id="rId7" Type="http://schemas.openxmlformats.org/officeDocument/2006/relationships/diagramLayout" Target="../diagrams/layout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4.xml"/><Relationship Id="rId5" Type="http://schemas.openxmlformats.org/officeDocument/2006/relationships/diagramColors" Target="../diagrams/colors13.xml"/><Relationship Id="rId10" Type="http://schemas.openxmlformats.org/officeDocument/2006/relationships/image" Target="../media/image13.jpeg"/><Relationship Id="rId4" Type="http://schemas.openxmlformats.org/officeDocument/2006/relationships/diagramQuickStyle" Target="../diagrams/quickStyle13.xml"/><Relationship Id="rId9" Type="http://schemas.openxmlformats.org/officeDocument/2006/relationships/diagramColors" Target="../diagrams/colors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I+Al1.fl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74;&#1080;&#1076;&#1077;&#1086;\&#1075;&#1086;&#1088;&#1077;&#1085;&#1080;&#1077;%20&#1084;&#1072;&#1075;&#1085;&#1080;&#1103;.avi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74;&#1080;&#1076;&#1077;&#1086;\&#1075;&#1086;&#1088;&#1077;&#1085;&#1080;&#1077;%20&#1082;&#1072;&#1083;&#1100;&#1094;&#1080;&#1103;%20&#1085;&#1072;%20&#1074;&#1086;&#1079;&#1076;&#1091;&#1093;&#1077;.avi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74;&#1080;&#1076;&#1077;&#1086;\&#1082;&#1072;&#1083;&#1100;&#1094;&#1080;&#1103;%20&#1089;%20&#1074;&#1086;&#1076;&#1086;&#1081;.avi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9E%D0%B1%D0%BB%D0%B8%D1%81%D1%96%D0%BD%D0%BD%D1%8F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diagramLayout" Target="../diagrams/layout7.xml"/><Relationship Id="rId7" Type="http://schemas.openxmlformats.org/officeDocument/2006/relationships/diagramLayout" Target="../diagrams/layout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7.xml"/><Relationship Id="rId9" Type="http://schemas.openxmlformats.org/officeDocument/2006/relationships/diagramColors" Target="../diagrams/colors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714356"/>
            <a:ext cx="8229600" cy="7048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Місце елементів-металів у Періодичній системі </a:t>
            </a:r>
            <a:b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Д.І. Менделєєва, будова їх атомів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25" y="5929313"/>
            <a:ext cx="53578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І, ІІ, ІІІ групи, головні підгрупи, побічні підгрупи, лантаноїди, актиноїди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6438" y="1500188"/>
            <a:ext cx="3071812" cy="2835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На зовнішньому рівні один – три електрони (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s-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або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p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-), в утворенні зв'язку беруть участь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d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- електрони передзовнішнього підрівня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       Me° - ne⁻ = Meⁿ⁺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6628" name="Picture 2" descr="G:\45137486.jpg"/>
          <p:cNvPicPr>
            <a:picLocks noChangeAspect="1" noChangeArrowheads="1"/>
          </p:cNvPicPr>
          <p:nvPr/>
        </p:nvPicPr>
        <p:blipFill>
          <a:blip r:embed="rId2"/>
          <a:srcRect t="6425"/>
          <a:stretch>
            <a:fillRect/>
          </a:stretch>
        </p:blipFill>
        <p:spPr bwMode="auto">
          <a:xfrm>
            <a:off x="179388" y="1052513"/>
            <a:ext cx="56070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500063"/>
          <a:ext cx="1543032" cy="1000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3428992" y="1285860"/>
          <a:ext cx="5429288" cy="314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170" name="Picture 2" descr="C:\Documents and Settings\Himik\Рабочий стол\сурьма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8596" y="1928802"/>
            <a:ext cx="3143272" cy="407954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Рамка 6"/>
          <p:cNvSpPr/>
          <p:nvPr/>
        </p:nvSpPr>
        <p:spPr>
          <a:xfrm>
            <a:off x="4000500" y="5715000"/>
            <a:ext cx="785813" cy="78581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5072063" y="5715000"/>
            <a:ext cx="785812" cy="7715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6143625" y="5715000"/>
            <a:ext cx="785813" cy="7715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0" name="Рамка 9"/>
          <p:cNvSpPr/>
          <p:nvPr/>
        </p:nvSpPr>
        <p:spPr>
          <a:xfrm>
            <a:off x="7215188" y="5715000"/>
            <a:ext cx="785812" cy="7715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2928938" y="5715000"/>
            <a:ext cx="785812" cy="7715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57189"/>
          <a:ext cx="1614470" cy="928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3714744" y="1142984"/>
          <a:ext cx="5167306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194" name="Picture 2" descr="C:\Documents and Settings\Himik\Рабочий стол\ртуть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20" y="2071678"/>
            <a:ext cx="3286148" cy="382110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Рамка 6"/>
          <p:cNvSpPr/>
          <p:nvPr/>
        </p:nvSpPr>
        <p:spPr>
          <a:xfrm>
            <a:off x="3500438" y="5572125"/>
            <a:ext cx="785812" cy="78581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4500563" y="5572125"/>
            <a:ext cx="785812" cy="7715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5572125" y="5572125"/>
            <a:ext cx="785813" cy="7715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0" name="Рамка 9"/>
          <p:cNvSpPr/>
          <p:nvPr/>
        </p:nvSpPr>
        <p:spPr>
          <a:xfrm>
            <a:off x="6572250" y="5572125"/>
            <a:ext cx="785813" cy="7715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7572375" y="5572125"/>
            <a:ext cx="785813" cy="7715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500063"/>
          <a:ext cx="1471594" cy="857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3286116" y="1214422"/>
          <a:ext cx="5524496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9218" name="Picture 2" descr="C:\Documents and Settings\Himik\Рабочий стол\Супер-картинки\Химия\золото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5400000">
            <a:off x="-87544" y="2444942"/>
            <a:ext cx="3732635" cy="298610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Рамка 6"/>
          <p:cNvSpPr/>
          <p:nvPr/>
        </p:nvSpPr>
        <p:spPr>
          <a:xfrm>
            <a:off x="2857500" y="5572125"/>
            <a:ext cx="785813" cy="78581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3857625" y="5572125"/>
            <a:ext cx="785813" cy="7715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4929188" y="5572125"/>
            <a:ext cx="785812" cy="7715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0" name="Рамка 9"/>
          <p:cNvSpPr/>
          <p:nvPr/>
        </p:nvSpPr>
        <p:spPr>
          <a:xfrm>
            <a:off x="6000750" y="5572125"/>
            <a:ext cx="785813" cy="7715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7000875" y="5572125"/>
            <a:ext cx="785813" cy="7715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2" name="Рамка 11"/>
          <p:cNvSpPr/>
          <p:nvPr/>
        </p:nvSpPr>
        <p:spPr>
          <a:xfrm>
            <a:off x="1785938" y="5572125"/>
            <a:ext cx="842962" cy="78581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7772400" cy="14700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dirty="0" smtClean="0"/>
              <a:t>Фізичні властивості металів зумовлені</a:t>
            </a:r>
            <a:endParaRPr lang="ru-RU" sz="4000" dirty="0"/>
          </a:p>
        </p:txBody>
      </p:sp>
      <p:sp>
        <p:nvSpPr>
          <p:cNvPr id="399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571750"/>
            <a:ext cx="8786813" cy="1752600"/>
          </a:xfrm>
        </p:spPr>
        <p:txBody>
          <a:bodyPr/>
          <a:lstStyle/>
          <a:p>
            <a:pPr marR="0" eaLnBrk="1" hangingPunct="1"/>
            <a:r>
              <a:rPr lang="uk-UA" sz="2800" smtClean="0"/>
              <a:t>Будовою                 Металічним       Кристалічною </a:t>
            </a:r>
          </a:p>
          <a:p>
            <a:pPr marR="0" eaLnBrk="1" hangingPunct="1"/>
            <a:r>
              <a:rPr lang="uk-UA" sz="2800" smtClean="0"/>
              <a:t>      атома                         зв</a:t>
            </a:r>
            <a:r>
              <a:rPr lang="en-JM" sz="2800" smtClean="0"/>
              <a:t>’</a:t>
            </a:r>
            <a:r>
              <a:rPr lang="uk-UA" sz="2800" smtClean="0"/>
              <a:t>язком                  граткою  </a:t>
            </a:r>
          </a:p>
          <a:p>
            <a:pPr marR="0" eaLnBrk="1" hangingPunct="1"/>
            <a:r>
              <a:rPr lang="uk-UA" sz="2800" smtClean="0"/>
              <a:t>                </a:t>
            </a:r>
            <a:endParaRPr lang="ru-RU" sz="2800" smtClean="0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1893094" y="1678782"/>
            <a:ext cx="928687" cy="85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4036219" y="2250282"/>
            <a:ext cx="9286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143625" y="1643063"/>
            <a:ext cx="1071563" cy="928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"/>
            <a:ext cx="9144000" cy="4867275"/>
          </a:xfrm>
        </p:spPr>
        <p:txBody>
          <a:bodyPr>
            <a:normAutofit fontScale="90000"/>
          </a:bodyPr>
          <a:lstStyle/>
          <a:p>
            <a:pPr marL="88900" indent="722313"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6700" dirty="0" smtClean="0"/>
              <a:t/>
            </a:r>
            <a:br>
              <a:rPr lang="uk-UA" sz="6700" dirty="0" smtClean="0"/>
            </a:br>
            <a:r>
              <a:rPr lang="uk-UA" sz="6700" dirty="0" smtClean="0"/>
              <a:t>Тема уроку: </a:t>
            </a:r>
            <a:br>
              <a:rPr lang="uk-UA" sz="6700" dirty="0" smtClean="0"/>
            </a:br>
            <a:r>
              <a:rPr lang="uk-UA" sz="6700" dirty="0" smtClean="0"/>
              <a:t>Хімічні властивості металів. Роль металів у житті людини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40962" name="Содержимое 2"/>
          <p:cNvSpPr>
            <a:spLocks noGrp="1"/>
          </p:cNvSpPr>
          <p:nvPr>
            <p:ph idx="1"/>
          </p:nvPr>
        </p:nvSpPr>
        <p:spPr>
          <a:xfrm>
            <a:off x="457200" y="2928938"/>
            <a:ext cx="8329613" cy="12144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Мета  уроку: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 smtClean="0"/>
              <a:t>вивчити загальні хімічні властивості металів;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 smtClean="0"/>
              <a:t> розглянути хімічну активність металів залежно від будови їх атомів;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 smtClean="0"/>
              <a:t>визначити важливість металів у житті людини;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 smtClean="0"/>
              <a:t>закріпити вміння складати хімічні рівняння;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 smtClean="0"/>
              <a:t>удосконалювати навички у проведенні хімічного експерименту;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 dirty="0" smtClean="0"/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/>
              <a:t>Девіз уроку: </a:t>
            </a:r>
            <a:r>
              <a:rPr lang="ru-RU" dirty="0" smtClean="0"/>
              <a:t>«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Навчаємося не заради школи, а заради життя»  Сенека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План уроку:</a:t>
            </a:r>
            <a:endParaRPr lang="ru-RU" smtClean="0"/>
          </a:p>
        </p:txBody>
      </p:sp>
      <p:sp>
        <p:nvSpPr>
          <p:cNvPr id="430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uk-UA" smtClean="0"/>
              <a:t>Метали як відновники.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uk-UA" smtClean="0"/>
              <a:t>Взаємодія металів з неметалами.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uk-UA" smtClean="0"/>
              <a:t>Взаємодія металів з водою 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uk-UA" smtClean="0"/>
              <a:t>Взаємодія металів з кислотами.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uk-UA" smtClean="0"/>
              <a:t>Взаємодія металів з солями.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uk-UA" smtClean="0"/>
              <a:t>Роль металів у житті людини.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uk-UA" dirty="0" smtClean="0"/>
              <a:t>1. Поясніть особливості будови атомів металів?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472488" cy="4389437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/>
              <a:t>2. </a:t>
            </a:r>
            <a:r>
              <a:rPr lang="uk-UA" sz="4000" dirty="0" smtClean="0">
                <a:solidFill>
                  <a:schemeClr val="tx2">
                    <a:lumMod val="75000"/>
                  </a:schemeClr>
                </a:solidFill>
              </a:rPr>
              <a:t>Чому метали проявляють відновні властивості? Обґрунтуйте свою думку.</a:t>
            </a:r>
            <a:endParaRPr lang="uk-UA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2D2901"/>
                </a:solidFill>
                <a:ea typeface="Calibri" pitchFamily="34" charset="0"/>
                <a:cs typeface="TimesNewRoman,Bold"/>
              </a:rPr>
              <a:t/>
            </a:r>
            <a:br>
              <a:rPr lang="ru-RU" b="1" dirty="0" smtClean="0">
                <a:solidFill>
                  <a:srgbClr val="2D2901"/>
                </a:solidFill>
                <a:ea typeface="Calibri" pitchFamily="34" charset="0"/>
                <a:cs typeface="TimesNewRoman,Bold"/>
              </a:rPr>
            </a:br>
            <a:r>
              <a:rPr lang="ru-RU" b="1" dirty="0">
                <a:solidFill>
                  <a:srgbClr val="2D2901"/>
                </a:solidFill>
                <a:ea typeface="Calibri" pitchFamily="34" charset="0"/>
                <a:cs typeface="TimesNewRoman,Bold"/>
              </a:rPr>
              <a:t/>
            </a:r>
            <a:br>
              <a:rPr lang="ru-RU" b="1" dirty="0">
                <a:solidFill>
                  <a:srgbClr val="2D2901"/>
                </a:solidFill>
                <a:ea typeface="Calibri" pitchFamily="34" charset="0"/>
                <a:cs typeface="TimesNewRoman,Bold"/>
              </a:rPr>
            </a:br>
            <a:r>
              <a:rPr lang="ru-RU" b="1" dirty="0" smtClean="0">
                <a:solidFill>
                  <a:srgbClr val="2D2901"/>
                </a:solidFill>
                <a:ea typeface="Calibri" pitchFamily="34" charset="0"/>
                <a:cs typeface="TimesNewRoman,Bold"/>
              </a:rPr>
              <a:t/>
            </a:r>
            <a:br>
              <a:rPr lang="ru-RU" b="1" dirty="0" smtClean="0">
                <a:solidFill>
                  <a:srgbClr val="2D2901"/>
                </a:solidFill>
                <a:ea typeface="Calibri" pitchFamily="34" charset="0"/>
                <a:cs typeface="TimesNewRoman,Bold"/>
              </a:rPr>
            </a:br>
            <a:r>
              <a:rPr lang="ru-RU" b="1" dirty="0">
                <a:solidFill>
                  <a:srgbClr val="2D2901"/>
                </a:solidFill>
                <a:ea typeface="Calibri" pitchFamily="34" charset="0"/>
                <a:cs typeface="TimesNewRoman,Bold"/>
              </a:rPr>
              <a:t/>
            </a:r>
            <a:br>
              <a:rPr lang="ru-RU" b="1" dirty="0">
                <a:solidFill>
                  <a:srgbClr val="2D2901"/>
                </a:solidFill>
                <a:ea typeface="Calibri" pitchFamily="34" charset="0"/>
                <a:cs typeface="TimesNewRoman,Bold"/>
              </a:rPr>
            </a:br>
            <a:r>
              <a:rPr lang="ru-RU" b="1" dirty="0" smtClean="0">
                <a:solidFill>
                  <a:srgbClr val="2D2901"/>
                </a:solidFill>
                <a:ea typeface="Calibri" pitchFamily="34" charset="0"/>
                <a:cs typeface="TimesNewRoman,Bold"/>
              </a:rPr>
              <a:t>РЯД АКТИВНОСТІ МЕТАЛІВ / ЕЛЕКТРОХІМІЧНИЙ РЯД НАПРУГ</a:t>
            </a:r>
            <a:br>
              <a:rPr lang="ru-RU" b="1" dirty="0" smtClean="0">
                <a:solidFill>
                  <a:srgbClr val="2D2901"/>
                </a:solidFill>
                <a:ea typeface="Calibri" pitchFamily="34" charset="0"/>
                <a:cs typeface="TimesNewRoman,Bold"/>
              </a:rPr>
            </a:br>
            <a:r>
              <a:rPr lang="ru-RU" b="1" dirty="0" smtClean="0">
                <a:ea typeface="Calibri" pitchFamily="34" charset="0"/>
                <a:cs typeface="TimesNewRoman,Bold"/>
              </a:rPr>
              <a:t/>
            </a:r>
            <a:br>
              <a:rPr lang="ru-RU" b="1" dirty="0" smtClean="0">
                <a:ea typeface="Calibri" pitchFamily="34" charset="0"/>
                <a:cs typeface="TimesNewRoman,Bold"/>
              </a:rPr>
            </a:br>
            <a:r>
              <a:rPr lang="ru-RU" dirty="0" smtClean="0">
                <a:ea typeface="Calibri" pitchFamily="34" charset="0"/>
                <a:cs typeface="TimesNewRoman,Bold"/>
              </a:rPr>
              <a:t/>
            </a:r>
            <a:br>
              <a:rPr lang="ru-RU" dirty="0" smtClean="0">
                <a:ea typeface="Calibri" pitchFamily="34" charset="0"/>
                <a:cs typeface="TimesNewRoman,Bold"/>
              </a:rPr>
            </a:br>
            <a:r>
              <a:rPr lang="ru-RU" dirty="0" smtClean="0">
                <a:ea typeface="Calibri" pitchFamily="34" charset="0"/>
                <a:cs typeface="TimesNewRoman,Bold"/>
              </a:rPr>
              <a:t/>
            </a:r>
            <a:br>
              <a:rPr lang="ru-RU" dirty="0" smtClean="0">
                <a:ea typeface="Calibri" pitchFamily="34" charset="0"/>
                <a:cs typeface="TimesNewRoman,Bold"/>
              </a:rPr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97401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b="1" dirty="0" smtClean="0">
                <a:solidFill>
                  <a:srgbClr val="943634"/>
                </a:solidFill>
                <a:latin typeface="Calibri" pitchFamily="34" charset="0"/>
                <a:ea typeface="Calibri" pitchFamily="34" charset="0"/>
                <a:cs typeface="TimesNewRoman"/>
              </a:rPr>
              <a:t>Li Rb K Ba Sr Ca Na Mg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NewRoman"/>
              </a:rPr>
              <a:t> </a:t>
            </a:r>
            <a:r>
              <a:rPr lang="en-US" sz="2000" b="1" dirty="0" smtClean="0">
                <a:solidFill>
                  <a:srgbClr val="365F91"/>
                </a:solidFill>
                <a:latin typeface="Calibri" pitchFamily="34" charset="0"/>
                <a:ea typeface="Calibri" pitchFamily="34" charset="0"/>
                <a:cs typeface="TimesNewRoman"/>
              </a:rPr>
              <a:t>Al Mn Zn Cr Fe Cd Co Ni Sn Pb (H)  Bi Cu Hg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NewRoman"/>
              </a:rPr>
              <a:t> </a:t>
            </a:r>
            <a:r>
              <a:rPr lang="en-US" sz="2000" b="1" dirty="0" smtClean="0">
                <a:solidFill>
                  <a:srgbClr val="31849B"/>
                </a:solidFill>
                <a:latin typeface="Calibri" pitchFamily="34" charset="0"/>
                <a:ea typeface="Calibri" pitchFamily="34" charset="0"/>
                <a:cs typeface="TimesNewRoman"/>
              </a:rPr>
              <a:t>Ag Pt Au</a:t>
            </a:r>
            <a:endParaRPr lang="uk-UA" sz="2000" b="1" dirty="0" smtClean="0">
              <a:solidFill>
                <a:srgbClr val="31849B"/>
              </a:solidFill>
              <a:latin typeface="Calibri" pitchFamily="34" charset="0"/>
              <a:ea typeface="Calibri" pitchFamily="34" charset="0"/>
              <a:cs typeface="TimesNewRoman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Активні                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СреднЬОЇ активностІ         </a:t>
            </a: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благородн</a:t>
            </a: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і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                                                          ЗОЛОТО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000" b="1" dirty="0">
              <a:solidFill>
                <a:srgbClr val="000000"/>
              </a:solidFill>
              <a:ea typeface="Calibri" pitchFamily="34" charset="0"/>
              <a:cs typeface="TimesNewRoman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2749550" y="1820863"/>
            <a:ext cx="3571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7250906" y="1821657"/>
            <a:ext cx="3571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61" name="Рисунок 18" descr="GoldNugge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2714625"/>
            <a:ext cx="257175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924800" cy="785818"/>
          </a:xfrm>
          <a:ln w="34925"/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smtClean="0">
                <a:solidFill>
                  <a:srgbClr val="000099"/>
                </a:solidFill>
              </a:rPr>
              <a:t>Хімічні властивості металів</a:t>
            </a:r>
            <a:br>
              <a:rPr lang="uk-UA" sz="3200" smtClean="0">
                <a:solidFill>
                  <a:srgbClr val="000099"/>
                </a:solidFill>
              </a:rPr>
            </a:br>
            <a:endParaRPr lang="ru-RU" sz="3200">
              <a:solidFill>
                <a:srgbClr val="00009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143000"/>
            <a:ext cx="8610600" cy="5357813"/>
          </a:xfrm>
        </p:spPr>
        <p:txBody>
          <a:bodyPr/>
          <a:lstStyle/>
          <a:p>
            <a:pPr eaLnBrk="1" hangingPunct="1"/>
            <a:r>
              <a:rPr lang="uk-UA" sz="2800" smtClean="0"/>
              <a:t> </a:t>
            </a:r>
            <a:r>
              <a:rPr lang="en-US" sz="2800" b="1" i="1" smtClean="0"/>
              <a:t> </a:t>
            </a:r>
            <a:r>
              <a:rPr lang="uk-UA" sz="2800" b="1" i="1" smtClean="0"/>
              <a:t>           </a:t>
            </a:r>
            <a:endParaRPr lang="ru-RU" sz="2800" b="1" i="1" smtClean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16200000" flipH="1">
            <a:off x="-1178718" y="3607594"/>
            <a:ext cx="39290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785813" y="1643063"/>
            <a:ext cx="64293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1643063" y="1357313"/>
            <a:ext cx="1057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C00000"/>
                </a:solidFill>
                <a:latin typeface="Constantia" pitchFamily="18" charset="0"/>
              </a:rPr>
              <a:t>+ </a:t>
            </a:r>
            <a:r>
              <a:rPr lang="en-US" sz="2800" b="1">
                <a:solidFill>
                  <a:srgbClr val="C00000"/>
                </a:solidFill>
                <a:latin typeface="Constantia" pitchFamily="18" charset="0"/>
              </a:rPr>
              <a:t>Cl₂ </a:t>
            </a:r>
            <a:endParaRPr lang="ru-RU" sz="2800" b="1">
              <a:solidFill>
                <a:srgbClr val="C00000"/>
              </a:solidFill>
              <a:latin typeface="Constantia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785813" y="2500313"/>
            <a:ext cx="64293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3" name="TextBox 14"/>
          <p:cNvSpPr txBox="1">
            <a:spLocks noChangeArrowheads="1"/>
          </p:cNvSpPr>
          <p:nvPr/>
        </p:nvSpPr>
        <p:spPr bwMode="auto">
          <a:xfrm>
            <a:off x="1643063" y="2214563"/>
            <a:ext cx="768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C00000"/>
                </a:solidFill>
                <a:latin typeface="Constantia" pitchFamily="18" charset="0"/>
              </a:rPr>
              <a:t>+ </a:t>
            </a:r>
            <a:r>
              <a:rPr lang="en-US" sz="2800" b="1">
                <a:solidFill>
                  <a:srgbClr val="C00000"/>
                </a:solidFill>
                <a:latin typeface="Constantia" pitchFamily="18" charset="0"/>
              </a:rPr>
              <a:t>S                </a:t>
            </a:r>
            <a:endParaRPr lang="ru-RU" sz="2800" b="1">
              <a:solidFill>
                <a:srgbClr val="C00000"/>
              </a:solidFill>
              <a:latin typeface="Constantia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785813" y="3143250"/>
            <a:ext cx="64293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5" name="TextBox 18"/>
          <p:cNvSpPr txBox="1">
            <a:spLocks noChangeArrowheads="1"/>
          </p:cNvSpPr>
          <p:nvPr/>
        </p:nvSpPr>
        <p:spPr bwMode="auto">
          <a:xfrm>
            <a:off x="1500188" y="2928938"/>
            <a:ext cx="1416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uk-UA" sz="2800" b="1">
                <a:solidFill>
                  <a:srgbClr val="C00000"/>
                </a:solidFill>
                <a:latin typeface="Constantia" pitchFamily="18" charset="0"/>
              </a:rPr>
              <a:t>+</a:t>
            </a:r>
            <a:r>
              <a:rPr lang="en-JM" sz="2800" b="1">
                <a:solidFill>
                  <a:srgbClr val="C00000"/>
                </a:solidFill>
                <a:latin typeface="Constantia" pitchFamily="18" charset="0"/>
              </a:rPr>
              <a:t>O</a:t>
            </a:r>
            <a:r>
              <a:rPr lang="uk-UA" sz="2800" baseline="-25000">
                <a:latin typeface="Constantia" pitchFamily="18" charset="0"/>
              </a:rPr>
              <a:t> </a:t>
            </a:r>
            <a:r>
              <a:rPr lang="uk-UA" sz="2800" baseline="-25000">
                <a:solidFill>
                  <a:srgbClr val="FF0000"/>
                </a:solidFill>
                <a:latin typeface="Constantia" pitchFamily="18" charset="0"/>
              </a:rPr>
              <a:t>2</a:t>
            </a:r>
            <a:r>
              <a:rPr lang="en-US" sz="2800" b="1">
                <a:solidFill>
                  <a:srgbClr val="C00000"/>
                </a:solidFill>
                <a:latin typeface="Constantia" pitchFamily="18" charset="0"/>
              </a:rPr>
              <a:t>       </a:t>
            </a:r>
            <a:endParaRPr lang="ru-RU" sz="2800" b="1">
              <a:solidFill>
                <a:srgbClr val="C00000"/>
              </a:solidFill>
              <a:latin typeface="Constantia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785813" y="3857625"/>
            <a:ext cx="64293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7" name="TextBox 25"/>
          <p:cNvSpPr txBox="1">
            <a:spLocks noChangeArrowheads="1"/>
          </p:cNvSpPr>
          <p:nvPr/>
        </p:nvSpPr>
        <p:spPr bwMode="auto">
          <a:xfrm>
            <a:off x="1500188" y="3643313"/>
            <a:ext cx="1416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onstantia" pitchFamily="18" charset="0"/>
              </a:rPr>
              <a:t> </a:t>
            </a:r>
            <a:r>
              <a:rPr lang="uk-UA" sz="2800" b="1">
                <a:solidFill>
                  <a:srgbClr val="C00000"/>
                </a:solidFill>
                <a:latin typeface="Constantia" pitchFamily="18" charset="0"/>
              </a:rPr>
              <a:t>+ Н₂                         </a:t>
            </a:r>
            <a:endParaRPr lang="ru-RU" sz="2800" b="1">
              <a:solidFill>
                <a:srgbClr val="C00000"/>
              </a:solidFill>
              <a:latin typeface="Constantia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2786063" y="1643063"/>
            <a:ext cx="78581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785813" y="4500563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2" name="TextBox 32"/>
          <p:cNvSpPr txBox="1">
            <a:spLocks noChangeArrowheads="1"/>
          </p:cNvSpPr>
          <p:nvPr/>
        </p:nvSpPr>
        <p:spPr bwMode="auto">
          <a:xfrm>
            <a:off x="1643063" y="4357688"/>
            <a:ext cx="11287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latin typeface="Constantia" pitchFamily="18" charset="0"/>
              </a:rPr>
              <a:t> </a:t>
            </a:r>
            <a:r>
              <a:rPr lang="uk-UA" sz="2800" b="1">
                <a:solidFill>
                  <a:srgbClr val="C00000"/>
                </a:solidFill>
                <a:latin typeface="Constantia" pitchFamily="18" charset="0"/>
              </a:rPr>
              <a:t>+</a:t>
            </a:r>
            <a:r>
              <a:rPr lang="en-JM" sz="2800" b="1">
                <a:solidFill>
                  <a:srgbClr val="C00000"/>
                </a:solidFill>
                <a:latin typeface="Constantia" pitchFamily="18" charset="0"/>
              </a:rPr>
              <a:t> N</a:t>
            </a:r>
            <a:r>
              <a:rPr lang="uk-UA" sz="2800" b="1">
                <a:solidFill>
                  <a:srgbClr val="C00000"/>
                </a:solidFill>
                <a:latin typeface="Constantia" pitchFamily="18" charset="0"/>
              </a:rPr>
              <a:t> ₂             </a:t>
            </a:r>
            <a:endParaRPr lang="ru-RU" sz="2800" b="1">
              <a:solidFill>
                <a:srgbClr val="C00000"/>
              </a:solidFill>
              <a:latin typeface="Constantia" pitchFamily="18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785813" y="5572125"/>
            <a:ext cx="7143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4" name="TextBox 41"/>
          <p:cNvSpPr txBox="1">
            <a:spLocks noChangeArrowheads="1"/>
          </p:cNvSpPr>
          <p:nvPr/>
        </p:nvSpPr>
        <p:spPr bwMode="auto">
          <a:xfrm>
            <a:off x="1643063" y="5357813"/>
            <a:ext cx="1416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C00000"/>
                </a:solidFill>
                <a:latin typeface="Constantia" pitchFamily="18" charset="0"/>
              </a:rPr>
              <a:t>+</a:t>
            </a:r>
            <a:r>
              <a:rPr lang="en-JM" sz="2800" b="1">
                <a:solidFill>
                  <a:srgbClr val="C00000"/>
                </a:solidFill>
                <a:latin typeface="Constantia" pitchFamily="18" charset="0"/>
              </a:rPr>
              <a:t>P</a:t>
            </a:r>
            <a:endParaRPr lang="ru-RU" sz="2800" b="1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9476" name="TextBox 49"/>
          <p:cNvSpPr txBox="1">
            <a:spLocks noChangeArrowheads="1"/>
          </p:cNvSpPr>
          <p:nvPr/>
        </p:nvSpPr>
        <p:spPr bwMode="auto">
          <a:xfrm>
            <a:off x="1571625" y="6000750"/>
            <a:ext cx="1128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onstantia" pitchFamily="18" charset="0"/>
              </a:rPr>
              <a:t> </a:t>
            </a:r>
            <a:endParaRPr lang="ru-RU" sz="2800" b="1">
              <a:solidFill>
                <a:srgbClr val="C00000"/>
              </a:solidFill>
              <a:latin typeface="Constantia" pitchFamily="18" charset="0"/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2643188" y="2500313"/>
            <a:ext cx="78581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2786063" y="3143250"/>
            <a:ext cx="7858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2857500" y="3929063"/>
            <a:ext cx="78581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2714625" y="4643438"/>
            <a:ext cx="78581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2916238" y="5661025"/>
            <a:ext cx="2143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rot="5400000" flipH="1" flipV="1">
            <a:off x="5250656" y="3178969"/>
            <a:ext cx="3587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9" name="TextBox 7"/>
          <p:cNvSpPr txBox="1">
            <a:spLocks noChangeArrowheads="1"/>
          </p:cNvSpPr>
          <p:nvPr/>
        </p:nvSpPr>
        <p:spPr bwMode="auto">
          <a:xfrm>
            <a:off x="3851275" y="1341438"/>
            <a:ext cx="3455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Constantia" pitchFamily="18" charset="0"/>
              </a:rPr>
              <a:t>Ме</a:t>
            </a:r>
            <a:r>
              <a:rPr lang="en-US" sz="2800" b="1">
                <a:solidFill>
                  <a:srgbClr val="C00000"/>
                </a:solidFill>
                <a:latin typeface="Constantia" pitchFamily="18" charset="0"/>
              </a:rPr>
              <a:t>Cl (</a:t>
            </a:r>
            <a:r>
              <a:rPr lang="uk-UA" sz="2800" b="1">
                <a:solidFill>
                  <a:srgbClr val="C00000"/>
                </a:solidFill>
                <a:latin typeface="Constantia" pitchFamily="18" charset="0"/>
              </a:rPr>
              <a:t>хлориди)</a:t>
            </a:r>
            <a:r>
              <a:rPr lang="en-US" sz="2800" b="1">
                <a:solidFill>
                  <a:srgbClr val="C00000"/>
                </a:solidFill>
                <a:latin typeface="Constantia" pitchFamily="18" charset="0"/>
              </a:rPr>
              <a:t>  </a:t>
            </a:r>
            <a:endParaRPr lang="ru-RU" sz="2800" b="1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9491" name="TextBox 14"/>
          <p:cNvSpPr txBox="1">
            <a:spLocks noChangeArrowheads="1"/>
          </p:cNvSpPr>
          <p:nvPr/>
        </p:nvSpPr>
        <p:spPr bwMode="auto">
          <a:xfrm>
            <a:off x="3851275" y="2205038"/>
            <a:ext cx="3311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Constantia" pitchFamily="18" charset="0"/>
              </a:rPr>
              <a:t>Ме</a:t>
            </a:r>
            <a:r>
              <a:rPr lang="uk-UA" sz="2800" b="1">
                <a:solidFill>
                  <a:srgbClr val="C00000"/>
                </a:solidFill>
                <a:latin typeface="Constantia" pitchFamily="18" charset="0"/>
              </a:rPr>
              <a:t>₂</a:t>
            </a:r>
            <a:r>
              <a:rPr lang="en-US" sz="2800" b="1">
                <a:solidFill>
                  <a:srgbClr val="C00000"/>
                </a:solidFill>
                <a:latin typeface="Constantia" pitchFamily="18" charset="0"/>
              </a:rPr>
              <a:t>S (</a:t>
            </a:r>
            <a:r>
              <a:rPr lang="uk-UA" sz="2800" b="1">
                <a:solidFill>
                  <a:srgbClr val="C00000"/>
                </a:solidFill>
                <a:latin typeface="Constantia" pitchFamily="18" charset="0"/>
              </a:rPr>
              <a:t>сульфіди)</a:t>
            </a:r>
            <a:endParaRPr lang="ru-RU" sz="2800" b="1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9494" name="TextBox 18"/>
          <p:cNvSpPr txBox="1">
            <a:spLocks noChangeArrowheads="1"/>
          </p:cNvSpPr>
          <p:nvPr/>
        </p:nvSpPr>
        <p:spPr bwMode="auto">
          <a:xfrm>
            <a:off x="3563938" y="2924175"/>
            <a:ext cx="5294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C00000"/>
                </a:solidFill>
                <a:latin typeface="Constantia" pitchFamily="18" charset="0"/>
              </a:rPr>
              <a:t>Ме₂О  (</a:t>
            </a:r>
            <a:r>
              <a:rPr lang="en-US" sz="2800" b="1">
                <a:solidFill>
                  <a:srgbClr val="C00000"/>
                </a:solidFill>
                <a:latin typeface="Constantia" pitchFamily="18" charset="0"/>
              </a:rPr>
              <a:t>K, Na      K₂O₂; Na₂O₂)</a:t>
            </a:r>
            <a:endParaRPr lang="ru-RU" sz="2800" b="1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9495" name="TextBox 25"/>
          <p:cNvSpPr txBox="1">
            <a:spLocks noChangeArrowheads="1"/>
          </p:cNvSpPr>
          <p:nvPr/>
        </p:nvSpPr>
        <p:spPr bwMode="auto">
          <a:xfrm>
            <a:off x="3643313" y="3714750"/>
            <a:ext cx="45370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C00000"/>
                </a:solidFill>
                <a:latin typeface="Constantia" pitchFamily="18" charset="0"/>
              </a:rPr>
              <a:t>МеН  (гідриди)</a:t>
            </a:r>
            <a:endParaRPr lang="ru-RU" sz="2800" b="1">
              <a:solidFill>
                <a:srgbClr val="C00000"/>
              </a:solidFill>
              <a:latin typeface="Constantia" pitchFamily="18" charset="0"/>
            </a:endParaRPr>
          </a:p>
          <a:p>
            <a:r>
              <a:rPr lang="uk-UA" sz="2800" b="1">
                <a:solidFill>
                  <a:srgbClr val="C00000"/>
                </a:solidFill>
                <a:latin typeface="Constantia" pitchFamily="18" charset="0"/>
              </a:rPr>
              <a:t>                  </a:t>
            </a:r>
            <a:endParaRPr lang="ru-RU" sz="2800" b="1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9497" name="TextBox 41"/>
          <p:cNvSpPr txBox="1">
            <a:spLocks noChangeArrowheads="1"/>
          </p:cNvSpPr>
          <p:nvPr/>
        </p:nvSpPr>
        <p:spPr bwMode="auto">
          <a:xfrm>
            <a:off x="4284663" y="5373688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JM" sz="2400" b="1">
                <a:solidFill>
                  <a:srgbClr val="C00000"/>
                </a:solidFill>
                <a:latin typeface="Constantia" pitchFamily="18" charset="0"/>
              </a:rPr>
              <a:t>( </a:t>
            </a:r>
            <a:r>
              <a:rPr lang="uk-UA" sz="2400" b="1">
                <a:solidFill>
                  <a:srgbClr val="C00000"/>
                </a:solidFill>
                <a:latin typeface="Constantia" pitchFamily="18" charset="0"/>
              </a:rPr>
              <a:t>фосфіди)</a:t>
            </a:r>
            <a:endParaRPr lang="ru-RU" sz="2400" b="1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9498" name="TextBox 41"/>
          <p:cNvSpPr txBox="1">
            <a:spLocks noChangeArrowheads="1"/>
          </p:cNvSpPr>
          <p:nvPr/>
        </p:nvSpPr>
        <p:spPr bwMode="auto">
          <a:xfrm>
            <a:off x="3203575" y="5373688"/>
            <a:ext cx="1152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C00000"/>
                </a:solidFill>
                <a:latin typeface="Constantia" pitchFamily="18" charset="0"/>
              </a:rPr>
              <a:t>Ме</a:t>
            </a:r>
            <a:r>
              <a:rPr lang="uk-UA" sz="2800" b="1" baseline="-25000">
                <a:solidFill>
                  <a:srgbClr val="C00000"/>
                </a:solidFill>
                <a:latin typeface="Constantia" pitchFamily="18" charset="0"/>
              </a:rPr>
              <a:t> 3</a:t>
            </a:r>
            <a:r>
              <a:rPr lang="en-JM" sz="2800" b="1" baseline="-2500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en-JM" sz="2800" b="1">
                <a:solidFill>
                  <a:srgbClr val="C00000"/>
                </a:solidFill>
                <a:latin typeface="Constantia" pitchFamily="18" charset="0"/>
              </a:rPr>
              <a:t>P</a:t>
            </a:r>
            <a:r>
              <a:rPr lang="en-JM" sz="2800" b="1" baseline="-2500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uk-UA" sz="2800" b="1">
                <a:solidFill>
                  <a:srgbClr val="C00000"/>
                </a:solidFill>
                <a:latin typeface="Constantia" pitchFamily="18" charset="0"/>
              </a:rPr>
              <a:t>  </a:t>
            </a:r>
            <a:endParaRPr lang="ru-RU" sz="2800" b="1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9499" name="TextBox 49"/>
          <p:cNvSpPr txBox="1">
            <a:spLocks noChangeArrowheads="1"/>
          </p:cNvSpPr>
          <p:nvPr/>
        </p:nvSpPr>
        <p:spPr bwMode="auto">
          <a:xfrm>
            <a:off x="3635375" y="6021388"/>
            <a:ext cx="5041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sz="2800" b="1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46111" name="Прямоугольник 40"/>
          <p:cNvSpPr>
            <a:spLocks noChangeArrowheads="1"/>
          </p:cNvSpPr>
          <p:nvPr/>
        </p:nvSpPr>
        <p:spPr bwMode="auto">
          <a:xfrm>
            <a:off x="4321175" y="3244850"/>
            <a:ext cx="185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>
              <a:latin typeface="Constantia" pitchFamily="18" charset="0"/>
            </a:endParaRPr>
          </a:p>
        </p:txBody>
      </p:sp>
      <p:sp>
        <p:nvSpPr>
          <p:cNvPr id="46112" name="TextBox 41"/>
          <p:cNvSpPr txBox="1">
            <a:spLocks noChangeArrowheads="1"/>
          </p:cNvSpPr>
          <p:nvPr/>
        </p:nvSpPr>
        <p:spPr bwMode="auto">
          <a:xfrm>
            <a:off x="3429000" y="4429125"/>
            <a:ext cx="6072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JM" sz="2000">
                <a:latin typeface="Constantia" pitchFamily="18" charset="0"/>
              </a:rPr>
              <a:t> </a:t>
            </a:r>
            <a:r>
              <a:rPr lang="en-JM" sz="2800" b="1">
                <a:solidFill>
                  <a:srgbClr val="C00000"/>
                </a:solidFill>
                <a:latin typeface="Constantia" pitchFamily="18" charset="0"/>
              </a:rPr>
              <a:t>Me</a:t>
            </a:r>
            <a:r>
              <a:rPr lang="uk-UA" sz="2800" b="1" baseline="-25000">
                <a:solidFill>
                  <a:srgbClr val="C00000"/>
                </a:solidFill>
                <a:latin typeface="Constantia" pitchFamily="18" charset="0"/>
              </a:rPr>
              <a:t> 3</a:t>
            </a:r>
            <a:r>
              <a:rPr lang="en-JM" sz="2800" b="1">
                <a:solidFill>
                  <a:srgbClr val="C00000"/>
                </a:solidFill>
                <a:latin typeface="Constantia" pitchFamily="18" charset="0"/>
              </a:rPr>
              <a:t>N  (</a:t>
            </a:r>
            <a:r>
              <a:rPr lang="uk-UA" sz="2800" b="1">
                <a:solidFill>
                  <a:srgbClr val="C00000"/>
                </a:solidFill>
                <a:latin typeface="Constantia" pitchFamily="18" charset="0"/>
              </a:rPr>
              <a:t>нітриди)</a:t>
            </a:r>
            <a:r>
              <a:rPr lang="en-JM" sz="2800" b="1">
                <a:solidFill>
                  <a:srgbClr val="C00000"/>
                </a:solidFill>
                <a:latin typeface="Constantia" pitchFamily="18" charset="0"/>
              </a:rPr>
              <a:t> </a:t>
            </a:r>
            <a:endParaRPr lang="ru-RU" sz="2000" b="1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46113" name="TextBox 44"/>
          <p:cNvSpPr txBox="1">
            <a:spLocks noChangeArrowheads="1"/>
          </p:cNvSpPr>
          <p:nvPr/>
        </p:nvSpPr>
        <p:spPr bwMode="auto">
          <a:xfrm>
            <a:off x="285750" y="928688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C00000"/>
                </a:solidFill>
                <a:latin typeface="Constantia" pitchFamily="18" charset="0"/>
              </a:rPr>
              <a:t>Ме</a:t>
            </a: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 spd="med" advClick="0" advTm="1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19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0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20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20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  <p:bldP spid="19465" grpId="0"/>
      <p:bldP spid="19467" grpId="0"/>
      <p:bldP spid="19472" grpId="0"/>
      <p:bldP spid="19474" grpId="0"/>
      <p:bldP spid="19476" grpId="0"/>
      <p:bldP spid="19491" grpId="0"/>
      <p:bldP spid="19494" grpId="0"/>
      <p:bldP spid="19495" grpId="0"/>
      <p:bldP spid="19497" grpId="0"/>
      <p:bldP spid="19498" grpId="0"/>
      <p:bldP spid="194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Содержимое 2"/>
          <p:cNvSpPr>
            <a:spLocks noGrp="1"/>
          </p:cNvSpPr>
          <p:nvPr>
            <p:ph idx="1"/>
          </p:nvPr>
        </p:nvSpPr>
        <p:spPr>
          <a:xfrm>
            <a:off x="0" y="214313"/>
            <a:ext cx="9144000" cy="6110287"/>
          </a:xfrm>
        </p:spPr>
        <p:txBody>
          <a:bodyPr/>
          <a:lstStyle/>
          <a:p>
            <a:pPr marL="514350" indent="-514350" eaLnBrk="1" hangingPunct="1">
              <a:buFont typeface="Wingdings 2" pitchFamily="18" charset="2"/>
              <a:buNone/>
            </a:pPr>
            <a:r>
              <a:rPr lang="uk-UA" smtClean="0">
                <a:solidFill>
                  <a:srgbClr val="C00000"/>
                </a:solidFill>
              </a:rPr>
              <a:t>     Тест 1. Встановіть послідовність зростання металічних властивостей: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JM" smtClean="0"/>
              <a:t>a) </a:t>
            </a:r>
            <a:r>
              <a:rPr lang="uk-UA" smtClean="0"/>
              <a:t>Натрій     б) Калій     в) Купрум     г) Рубідій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uk-UA" smtClean="0">
                <a:solidFill>
                  <a:srgbClr val="C00000"/>
                </a:solidFill>
              </a:rPr>
              <a:t>    Тест 2. Позначте метали, що мають забарвлення: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uk-UA" smtClean="0"/>
              <a:t>а)Залізо , цинк             б)Калій, натрій 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uk-UA" smtClean="0"/>
              <a:t>в)Алюміній,хром        г)Мідь,золото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uk-UA" smtClean="0">
                <a:solidFill>
                  <a:srgbClr val="C00000"/>
                </a:solidFill>
              </a:rPr>
              <a:t>     Тест 3. Позначте  фізичні  властивості металів</a:t>
            </a:r>
            <a:r>
              <a:rPr lang="uk-UA" smtClean="0"/>
              <a:t>: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uk-UA" smtClean="0"/>
              <a:t>а)Крихкість б) Пластичність в) Прозорість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uk-UA" smtClean="0"/>
              <a:t>г)Ковкість  д)Низька  температура плавлення 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uk-UA" smtClean="0">
                <a:solidFill>
                  <a:srgbClr val="C00000"/>
                </a:solidFill>
              </a:rPr>
              <a:t>      Тест 4. Встановіть ланцюжок добування цинку: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JM" smtClean="0"/>
              <a:t>Zn O,            Zn,          Zn Cl2,         Zn (OH)2</a:t>
            </a:r>
            <a:endParaRPr lang="uk-UA" smtClean="0"/>
          </a:p>
          <a:p>
            <a:pPr marL="514350" indent="-514350" eaLnBrk="1" hangingPunct="1">
              <a:buFont typeface="Wingdings 2" pitchFamily="18" charset="2"/>
              <a:buNone/>
            </a:pPr>
            <a:endParaRPr lang="uk-UA" smtClean="0"/>
          </a:p>
          <a:p>
            <a:pPr marL="514350" indent="-514350" eaLnBrk="1" hangingPunct="1">
              <a:buFont typeface="Calibri" pitchFamily="34" charset="0"/>
              <a:buAutoNum type="alphaLcParenR"/>
            </a:pPr>
            <a:endParaRPr lang="uk-UA" smtClean="0"/>
          </a:p>
          <a:p>
            <a:pPr marL="514350" indent="-514350" eaLnBrk="1" hangingPunct="1">
              <a:buFont typeface="Wingdings 2" pitchFamily="18" charset="2"/>
              <a:buNone/>
            </a:pPr>
            <a:endParaRPr lang="uk-UA" smtClean="0"/>
          </a:p>
          <a:p>
            <a:pPr marL="514350" indent="-514350" eaLnBrk="1" hangingPunct="1">
              <a:buFont typeface="Calibri" pitchFamily="34" charset="0"/>
              <a:buAutoNum type="alphaLcParenR"/>
            </a:pPr>
            <a:endParaRPr lang="uk-UA" smtClean="0"/>
          </a:p>
          <a:p>
            <a:pPr marL="514350" indent="-514350" eaLnBrk="1" hangingPunct="1">
              <a:buFont typeface="Calibri" pitchFamily="34" charset="0"/>
              <a:buAutoNum type="alphaLcParenR"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Каталітична реакція взаємодії алюмінію з йодом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5602" name="Picture 13">
            <a:hlinkClick r:id="rId3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667000" y="2681288"/>
            <a:ext cx="3810000" cy="2895600"/>
          </a:xfrm>
        </p:spPr>
      </p:pic>
      <p:sp>
        <p:nvSpPr>
          <p:cNvPr id="7" name="Прямоугольник 6"/>
          <p:cNvSpPr/>
          <p:nvPr/>
        </p:nvSpPr>
        <p:spPr>
          <a:xfrm>
            <a:off x="2500313" y="5786438"/>
            <a:ext cx="3954462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Wingdings 3" pitchFamily="18" charset="2"/>
              </a:rPr>
              <a:t>4Al + </a:t>
            </a:r>
            <a:r>
              <a:rPr lang="ru-RU" sz="40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Wingdings 3" pitchFamily="18" charset="2"/>
              </a:rPr>
              <a:t>3</a:t>
            </a:r>
            <a:r>
              <a:rPr lang="en-US" sz="40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Wingdings 3" pitchFamily="18" charset="2"/>
              </a:rPr>
              <a:t>I</a:t>
            </a:r>
            <a:r>
              <a:rPr lang="en-US" sz="4000" b="1" i="1" baseline="-25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Wingdings 3" pitchFamily="18" charset="2"/>
              </a:rPr>
              <a:t>2 </a:t>
            </a:r>
            <a:r>
              <a:rPr lang="en-US" sz="40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Wingdings 3" pitchFamily="18" charset="2"/>
              </a:rPr>
              <a:t>  2AlI</a:t>
            </a:r>
            <a:r>
              <a:rPr lang="en-US" sz="4000" b="1" i="1" baseline="-25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Wingdings 3" pitchFamily="18" charset="2"/>
              </a:rPr>
              <a:t>3</a:t>
            </a:r>
            <a:endParaRPr lang="ru-RU" sz="40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med" advClick="0" advTm="1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  <a:t>Горіння магнію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горение магния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2003425" y="1571625"/>
            <a:ext cx="5135563" cy="3851275"/>
          </a:xfrm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500188" y="5643563"/>
            <a:ext cx="5786437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2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+mn-cs"/>
              </a:rPr>
              <a:t>               </a:t>
            </a:r>
            <a:r>
              <a:rPr lang="en-US" sz="2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+mn-cs"/>
              </a:rPr>
              <a:t>0   </a:t>
            </a:r>
            <a:r>
              <a:rPr lang="uk-UA" sz="2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+mn-cs"/>
              </a:rPr>
              <a:t>  </a:t>
            </a:r>
            <a:r>
              <a:rPr lang="en-US" sz="2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+mn-cs"/>
              </a:rPr>
              <a:t>      0             +2   -2</a:t>
            </a:r>
          </a:p>
          <a:p>
            <a:pPr algn="ctr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+mn-cs"/>
                <a:sym typeface="Wingdings 3" pitchFamily="18" charset="2"/>
              </a:rPr>
              <a:t>2М</a:t>
            </a:r>
            <a:r>
              <a:rPr lang="en-US" sz="40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+mn-cs"/>
                <a:sym typeface="Wingdings 3" pitchFamily="18" charset="2"/>
              </a:rPr>
              <a:t>g + O</a:t>
            </a:r>
            <a:r>
              <a:rPr lang="en-US" sz="4000" b="1" i="1" baseline="-25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+mn-cs"/>
              </a:rPr>
              <a:t>2 </a:t>
            </a:r>
            <a:r>
              <a:rPr lang="en-US" sz="40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+mn-cs"/>
              </a:rPr>
              <a:t>=</a:t>
            </a:r>
            <a:r>
              <a:rPr lang="ru-RU" sz="40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+mn-cs"/>
                <a:sym typeface="Wingdings 3" pitchFamily="18" charset="2"/>
              </a:rPr>
              <a:t> </a:t>
            </a:r>
            <a:r>
              <a:rPr lang="en-US" sz="40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+mn-cs"/>
                <a:sym typeface="Wingdings 3" pitchFamily="18" charset="2"/>
              </a:rPr>
              <a:t>2MgO</a:t>
            </a:r>
            <a:endParaRPr lang="ru-RU" sz="4000" b="1" i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cs typeface="+mn-cs"/>
              <a:sym typeface="Wingdings 3" pitchFamily="18" charset="2"/>
            </a:endParaRPr>
          </a:p>
        </p:txBody>
      </p:sp>
    </p:spTree>
  </p:cSld>
  <p:clrMapOvr>
    <a:masterClrMapping/>
  </p:clrMapOvr>
  <p:transition spd="med" advClick="0" advTm="1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750" y="549275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  <a:t>Реакція горіння кальцію в повітрі</a:t>
            </a:r>
            <a:b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2400" b="1" i="1" dirty="0" smtClean="0">
                <a:solidFill>
                  <a:schemeClr val="accent6">
                    <a:lumMod val="50000"/>
                  </a:schemeClr>
                </a:solidFill>
              </a:rPr>
              <a:t>(реакція протікає бурхливо)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горение кальция на воздухе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835150" y="1773238"/>
            <a:ext cx="5524500" cy="4143375"/>
          </a:xfrm>
        </p:spPr>
      </p:pic>
      <p:sp>
        <p:nvSpPr>
          <p:cNvPr id="8" name="TextBox 7"/>
          <p:cNvSpPr txBox="1"/>
          <p:nvPr/>
        </p:nvSpPr>
        <p:spPr>
          <a:xfrm>
            <a:off x="1285852" y="5786454"/>
            <a:ext cx="6286544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ln>
                  <a:solidFill>
                    <a:sysClr val="windowText" lastClr="000000"/>
                  </a:solidFill>
                </a:ln>
                <a:solidFill>
                  <a:srgbClr val="000099"/>
                </a:solidFill>
                <a:latin typeface="+mn-lt"/>
                <a:cs typeface="+mn-cs"/>
              </a:rPr>
              <a:t>2Ca</a:t>
            </a:r>
            <a:r>
              <a:rPr lang="en-US" sz="4000" b="1" i="1" dirty="0">
                <a:solidFill>
                  <a:srgbClr val="000099"/>
                </a:solidFill>
                <a:latin typeface="+mn-lt"/>
                <a:cs typeface="+mn-cs"/>
              </a:rPr>
              <a:t> </a:t>
            </a:r>
            <a:r>
              <a:rPr lang="en-US" sz="4000" b="1" i="1" dirty="0">
                <a:ln>
                  <a:solidFill>
                    <a:schemeClr val="tx1"/>
                  </a:solidFill>
                </a:ln>
                <a:solidFill>
                  <a:srgbClr val="3333CC"/>
                </a:solidFill>
                <a:latin typeface="+mn-lt"/>
                <a:cs typeface="+mn-cs"/>
              </a:rPr>
              <a:t>+ O₂  =  2CaO</a:t>
            </a:r>
            <a:endParaRPr lang="ru-RU" sz="4000" b="1" i="1" dirty="0">
              <a:ln>
                <a:solidFill>
                  <a:schemeClr val="tx1"/>
                </a:solidFill>
              </a:ln>
              <a:solidFill>
                <a:srgbClr val="3333C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 advClick="0" advTm="1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uk-UA" b="1" smtClean="0">
                <a:solidFill>
                  <a:srgbClr val="C00000"/>
                </a:solidFill>
                <a:latin typeface="Constantia" pitchFamily="18" charset="0"/>
              </a:rPr>
              <a:t>М</a:t>
            </a:r>
            <a:r>
              <a:rPr lang="en-JM" b="1" smtClean="0">
                <a:solidFill>
                  <a:srgbClr val="C00000"/>
                </a:solidFill>
                <a:latin typeface="Constantia" pitchFamily="18" charset="0"/>
              </a:rPr>
              <a:t>e</a:t>
            </a:r>
            <a:r>
              <a:rPr lang="uk-UA" b="1" smtClean="0">
                <a:solidFill>
                  <a:srgbClr val="C00000"/>
                </a:solidFill>
                <a:latin typeface="Constantia" pitchFamily="18" charset="0"/>
              </a:rPr>
              <a:t>+</a:t>
            </a:r>
            <a:r>
              <a:rPr lang="en-JM" b="1" smtClean="0">
                <a:solidFill>
                  <a:srgbClr val="C00000"/>
                </a:solidFill>
                <a:latin typeface="Constantia" pitchFamily="18" charset="0"/>
              </a:rPr>
              <a:t>  </a:t>
            </a:r>
            <a:r>
              <a:rPr lang="uk-UA" b="1" smtClean="0">
                <a:solidFill>
                  <a:srgbClr val="C00000"/>
                </a:solidFill>
                <a:latin typeface="Constantia" pitchFamily="18" charset="0"/>
              </a:rPr>
              <a:t> НОН</a:t>
            </a:r>
            <a:endParaRPr lang="ru-RU" smtClean="0"/>
          </a:p>
        </p:txBody>
      </p:sp>
      <p:sp>
        <p:nvSpPr>
          <p:cNvPr id="51202" name="Содержимое 2"/>
          <p:cNvSpPr>
            <a:spLocks noGrp="1"/>
          </p:cNvSpPr>
          <p:nvPr>
            <p:ph idx="1"/>
          </p:nvPr>
        </p:nvSpPr>
        <p:spPr>
          <a:xfrm>
            <a:off x="3071813" y="1214438"/>
            <a:ext cx="6072187" cy="785812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en-JM" b="1" smtClean="0">
                <a:solidFill>
                  <a:srgbClr val="C00000"/>
                </a:solidFill>
              </a:rPr>
              <a:t>               </a:t>
            </a:r>
            <a:r>
              <a:rPr lang="uk-UA" b="1" smtClean="0">
                <a:solidFill>
                  <a:srgbClr val="C00000"/>
                </a:solidFill>
              </a:rPr>
              <a:t>МеО + Н₂  (магній, залізо)</a:t>
            </a:r>
          </a:p>
          <a:p>
            <a:pPr algn="just" eaLnBrk="1" hangingPunct="1">
              <a:buFont typeface="Wingdings 2" pitchFamily="18" charset="2"/>
              <a:buNone/>
            </a:pPr>
            <a:endParaRPr lang="uk-UA" b="1" smtClean="0">
              <a:solidFill>
                <a:srgbClr val="C00000"/>
              </a:solidFill>
            </a:endParaRPr>
          </a:p>
          <a:p>
            <a:pPr algn="just" eaLnBrk="1" hangingPunct="1">
              <a:buFont typeface="Wingdings 2" pitchFamily="18" charset="2"/>
              <a:buNone/>
            </a:pPr>
            <a:endParaRPr lang="ru-RU" b="1" smtClean="0">
              <a:solidFill>
                <a:srgbClr val="C0000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786188" y="1428750"/>
            <a:ext cx="5000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4" name="Прямоугольник 4"/>
          <p:cNvSpPr>
            <a:spLocks noChangeArrowheads="1"/>
          </p:cNvSpPr>
          <p:nvPr/>
        </p:nvSpPr>
        <p:spPr bwMode="auto">
          <a:xfrm>
            <a:off x="3071813" y="500063"/>
            <a:ext cx="6072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en-JM" sz="2800" b="1">
                <a:solidFill>
                  <a:srgbClr val="C00000"/>
                </a:solidFill>
                <a:latin typeface="Constantia" pitchFamily="18" charset="0"/>
              </a:rPr>
              <a:t>              </a:t>
            </a:r>
            <a:r>
              <a:rPr lang="uk-UA" sz="2800" b="1">
                <a:solidFill>
                  <a:srgbClr val="C00000"/>
                </a:solidFill>
                <a:latin typeface="Constantia" pitchFamily="18" charset="0"/>
              </a:rPr>
              <a:t>МеОН + Н₂    (лужні , Са)                  </a:t>
            </a:r>
            <a:endParaRPr lang="ru-RU" sz="2800" b="1">
              <a:solidFill>
                <a:srgbClr val="C00000"/>
              </a:solidFill>
              <a:latin typeface="Constantia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714750" y="785813"/>
            <a:ext cx="57150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Натрий с водой.avi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928813"/>
            <a:ext cx="5072063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0063" y="5657850"/>
            <a:ext cx="6357937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latin typeface="+mn-lt"/>
                <a:cs typeface="+mn-cs"/>
              </a:rPr>
              <a:t> </a:t>
            </a:r>
            <a:r>
              <a:rPr lang="ru-RU" sz="32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2</a:t>
            </a:r>
            <a:r>
              <a:rPr lang="en-US" sz="32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Na + 2H</a:t>
            </a:r>
            <a:r>
              <a:rPr lang="en-US" sz="3200" b="1" i="1" baseline="-25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2</a:t>
            </a:r>
            <a:r>
              <a:rPr lang="en-US" sz="32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 = 2NaOH + H</a:t>
            </a:r>
            <a:r>
              <a:rPr lang="en-US" sz="3200" b="1" i="1" baseline="-25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2</a:t>
            </a:r>
            <a:r>
              <a:rPr lang="en-US" sz="32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Wingdings 3" pitchFamily="18" charset="2"/>
              </a:rPr>
              <a:t></a:t>
            </a:r>
            <a:endParaRPr lang="ru-RU" sz="3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  <a:t>Взаємодія лужноземельного металу з водою</a:t>
            </a:r>
            <a:endParaRPr lang="ru-RU" dirty="0"/>
          </a:p>
        </p:txBody>
      </p:sp>
      <p:pic>
        <p:nvPicPr>
          <p:cNvPr id="4" name="кальция с водой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789113" y="1666875"/>
            <a:ext cx="4921250" cy="3690938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57224" y="5410200"/>
            <a:ext cx="6762776" cy="73344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defRPr/>
            </a:pPr>
            <a:r>
              <a:rPr lang="en-GB" sz="4000" b="1" i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Са</a:t>
            </a:r>
            <a:r>
              <a:rPr lang="uk-UA" sz="4000" b="1" i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+ 2Н</a:t>
            </a:r>
            <a:r>
              <a:rPr lang="uk-UA" sz="4000" b="1" i="1" baseline="-25000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2</a:t>
            </a:r>
            <a:r>
              <a:rPr lang="uk-UA" sz="4000" b="1" i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О = </a:t>
            </a:r>
            <a:r>
              <a:rPr lang="en-GB" sz="4000" b="1" i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Са(ОН)</a:t>
            </a:r>
            <a:r>
              <a:rPr lang="en-GB" sz="4000" b="1" i="1" baseline="-25000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2</a:t>
            </a:r>
            <a:r>
              <a:rPr lang="uk-UA" sz="4000" b="1" i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+ H</a:t>
            </a:r>
            <a:r>
              <a:rPr lang="uk-UA" sz="4000" b="1" i="1" baseline="-25000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2</a:t>
            </a:r>
            <a:r>
              <a:rPr lang="uk-UA" sz="4000" b="1" i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  <a:sym typeface="Wingdings 3" pitchFamily="18" charset="2"/>
              </a:rPr>
              <a:t></a:t>
            </a:r>
          </a:p>
        </p:txBody>
      </p:sp>
    </p:spTree>
  </p:cSld>
  <p:clrMapOvr>
    <a:masterClrMapping/>
  </p:clrMapOvr>
  <p:transition spd="med" advClick="0" advTm="1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 build="p" autoUpdateAnimBg="0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200" smtClean="0">
                <a:solidFill>
                  <a:srgbClr val="C00000"/>
                </a:solidFill>
                <a:latin typeface="Constantia" pitchFamily="18" charset="0"/>
              </a:rPr>
              <a:t/>
            </a:r>
            <a:br>
              <a:rPr lang="uk-UA" sz="3200" smtClean="0">
                <a:solidFill>
                  <a:srgbClr val="C00000"/>
                </a:solidFill>
                <a:latin typeface="Constantia" pitchFamily="18" charset="0"/>
              </a:rPr>
            </a:br>
            <a:r>
              <a:rPr lang="uk-UA" sz="3200" smtClean="0">
                <a:solidFill>
                  <a:srgbClr val="C00000"/>
                </a:solidFill>
                <a:latin typeface="Constantia" pitchFamily="18" charset="0"/>
              </a:rPr>
              <a:t>Взаємодія з кислотами:</a:t>
            </a:r>
            <a:br>
              <a:rPr lang="uk-UA" sz="3200" smtClean="0">
                <a:solidFill>
                  <a:srgbClr val="C00000"/>
                </a:solidFill>
                <a:latin typeface="Constantia" pitchFamily="18" charset="0"/>
              </a:rPr>
            </a:br>
            <a:r>
              <a:rPr lang="uk-UA" sz="3200" smtClean="0">
                <a:solidFill>
                  <a:srgbClr val="C00000"/>
                </a:solidFill>
                <a:latin typeface="Constantia" pitchFamily="18" charset="0"/>
              </a:rPr>
              <a:t/>
            </a:r>
            <a:br>
              <a:rPr lang="uk-UA" sz="3200" smtClean="0">
                <a:solidFill>
                  <a:srgbClr val="C00000"/>
                </a:solidFill>
                <a:latin typeface="Constantia" pitchFamily="18" charset="0"/>
              </a:rPr>
            </a:br>
            <a:r>
              <a:rPr lang="en-JM" sz="3200" smtClean="0">
                <a:solidFill>
                  <a:srgbClr val="C00000"/>
                </a:solidFill>
                <a:latin typeface="Constantia" pitchFamily="18" charset="0"/>
              </a:rPr>
              <a:t>Me</a:t>
            </a:r>
            <a:r>
              <a:rPr lang="uk-UA" sz="3200" smtClean="0">
                <a:solidFill>
                  <a:srgbClr val="C00000"/>
                </a:solidFill>
                <a:latin typeface="Constantia" pitchFamily="18" charset="0"/>
              </a:rPr>
              <a:t>     </a:t>
            </a:r>
            <a:r>
              <a:rPr lang="uk-UA" sz="3200" b="1" smtClean="0">
                <a:solidFill>
                  <a:srgbClr val="C00000"/>
                </a:solidFill>
                <a:latin typeface="Constantia" pitchFamily="18" charset="0"/>
              </a:rPr>
              <a:t>+ </a:t>
            </a:r>
            <a:r>
              <a:rPr lang="en-US" sz="3200" b="1" smtClean="0">
                <a:solidFill>
                  <a:srgbClr val="C00000"/>
                </a:solidFill>
                <a:latin typeface="Constantia" pitchFamily="18" charset="0"/>
              </a:rPr>
              <a:t>HCl </a:t>
            </a:r>
            <a:r>
              <a:rPr lang="uk-UA" sz="3200" b="1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latin typeface="Constantia" pitchFamily="18" charset="0"/>
              </a:rPr>
              <a:t>      </a:t>
            </a:r>
            <a:r>
              <a:rPr lang="uk-UA" sz="3200" b="1" smtClean="0">
                <a:solidFill>
                  <a:srgbClr val="C00000"/>
                </a:solidFill>
                <a:latin typeface="Constantia" pitchFamily="18" charset="0"/>
              </a:rPr>
              <a:t>  </a:t>
            </a:r>
            <a:r>
              <a:rPr lang="ru-RU" sz="3200" b="1" smtClean="0">
                <a:solidFill>
                  <a:srgbClr val="C00000"/>
                </a:solidFill>
                <a:latin typeface="Constantia" pitchFamily="18" charset="0"/>
              </a:rPr>
              <a:t>Ме</a:t>
            </a:r>
            <a:r>
              <a:rPr lang="en-US" sz="3200" b="1" smtClean="0">
                <a:solidFill>
                  <a:srgbClr val="C00000"/>
                </a:solidFill>
                <a:latin typeface="Constantia" pitchFamily="18" charset="0"/>
              </a:rPr>
              <a:t>Cl </a:t>
            </a:r>
            <a:r>
              <a:rPr lang="uk-UA" sz="3200" b="1" smtClean="0">
                <a:solidFill>
                  <a:srgbClr val="C00000"/>
                </a:solidFill>
                <a:latin typeface="Constantia" pitchFamily="18" charset="0"/>
              </a:rPr>
              <a:t>+ Н₂</a:t>
            </a:r>
            <a:r>
              <a:rPr lang="en-JM" sz="3200" b="1" smtClean="0">
                <a:solidFill>
                  <a:srgbClr val="C00000"/>
                </a:solidFill>
                <a:latin typeface="Constantia" pitchFamily="18" charset="0"/>
              </a:rPr>
              <a:t> ( Me </a:t>
            </a:r>
            <a:r>
              <a:rPr lang="uk-UA" sz="3200" b="1" smtClean="0">
                <a:solidFill>
                  <a:srgbClr val="C00000"/>
                </a:solidFill>
                <a:latin typeface="Constantia" pitchFamily="18" charset="0"/>
              </a:rPr>
              <a:t>до </a:t>
            </a:r>
            <a:r>
              <a:rPr lang="en-JM" sz="3200" b="1" smtClean="0">
                <a:solidFill>
                  <a:srgbClr val="C00000"/>
                </a:solidFill>
                <a:latin typeface="Constantia" pitchFamily="18" charset="0"/>
              </a:rPr>
              <a:t>H</a:t>
            </a:r>
            <a:r>
              <a:rPr lang="uk-UA" sz="3200" b="1" smtClean="0">
                <a:solidFill>
                  <a:srgbClr val="C00000"/>
                </a:solidFill>
                <a:latin typeface="Constantia" pitchFamily="18" charset="0"/>
              </a:rPr>
              <a:t> ₂</a:t>
            </a:r>
            <a:r>
              <a:rPr lang="en-JM" sz="3200" b="1" smtClean="0">
                <a:solidFill>
                  <a:srgbClr val="C00000"/>
                </a:solidFill>
                <a:latin typeface="Constantia" pitchFamily="18" charset="0"/>
              </a:rPr>
              <a:t> )</a:t>
            </a:r>
            <a:r>
              <a:rPr lang="ru-RU" sz="3200" b="1" smtClean="0">
                <a:solidFill>
                  <a:srgbClr val="C00000"/>
                </a:solidFill>
                <a:latin typeface="Constantia" pitchFamily="18" charset="0"/>
              </a:rPr>
              <a:t/>
            </a:r>
            <a:br>
              <a:rPr lang="ru-RU" sz="3200" b="1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3200" b="1" smtClean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714375"/>
            <a:ext cx="8401050" cy="5411788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JM" dirty="0" smtClean="0">
                <a:solidFill>
                  <a:srgbClr val="C00000"/>
                </a:solidFill>
              </a:rPr>
              <a:t>   II</a:t>
            </a:r>
            <a:endParaRPr lang="uk-UA" dirty="0" smtClean="0">
              <a:solidFill>
                <a:srgbClr val="C0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JM" dirty="0" smtClean="0">
              <a:solidFill>
                <a:srgbClr val="C0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JM" dirty="0" smtClean="0">
                <a:solidFill>
                  <a:srgbClr val="C00000"/>
                </a:solidFill>
              </a:rPr>
              <a:t> </a:t>
            </a:r>
            <a:r>
              <a:rPr lang="en-JM" sz="3500" dirty="0" smtClean="0">
                <a:solidFill>
                  <a:srgbClr val="C00000"/>
                </a:solidFill>
              </a:rPr>
              <a:t>Me</a:t>
            </a:r>
            <a:r>
              <a:rPr lang="uk-UA" sz="3500" dirty="0" smtClean="0">
                <a:solidFill>
                  <a:srgbClr val="C00000"/>
                </a:solidFill>
              </a:rPr>
              <a:t>     </a:t>
            </a:r>
            <a:r>
              <a:rPr lang="uk-UA" sz="3500" b="1" dirty="0" smtClean="0">
                <a:solidFill>
                  <a:srgbClr val="C00000"/>
                </a:solidFill>
              </a:rPr>
              <a:t>+ </a:t>
            </a:r>
            <a:r>
              <a:rPr lang="en-US" sz="3500" b="1" dirty="0" smtClean="0">
                <a:solidFill>
                  <a:srgbClr val="C00000"/>
                </a:solidFill>
              </a:rPr>
              <a:t>HCl      </a:t>
            </a:r>
            <a:r>
              <a:rPr lang="uk-UA" sz="3500" b="1" dirty="0" smtClean="0">
                <a:solidFill>
                  <a:srgbClr val="C00000"/>
                </a:solidFill>
              </a:rPr>
              <a:t>     </a:t>
            </a:r>
            <a:r>
              <a:rPr lang="en-US" sz="3500" b="1" dirty="0" smtClean="0">
                <a:solidFill>
                  <a:srgbClr val="C00000"/>
                </a:solidFill>
              </a:rPr>
              <a:t>Me </a:t>
            </a:r>
            <a:r>
              <a:rPr lang="uk-UA" sz="3500" b="1" dirty="0" smtClean="0">
                <a:solidFill>
                  <a:srgbClr val="C00000"/>
                </a:solidFill>
              </a:rPr>
              <a:t>після </a:t>
            </a:r>
            <a:r>
              <a:rPr lang="en-JM" sz="3500" b="1" dirty="0" smtClean="0">
                <a:solidFill>
                  <a:srgbClr val="C00000"/>
                </a:solidFill>
              </a:rPr>
              <a:t>H</a:t>
            </a:r>
            <a:r>
              <a:rPr lang="uk-UA" sz="3500" b="1" dirty="0" smtClean="0">
                <a:solidFill>
                  <a:srgbClr val="C00000"/>
                </a:solidFill>
              </a:rPr>
              <a:t>₂</a:t>
            </a:r>
            <a:endParaRPr lang="uk-UA" dirty="0" smtClean="0">
              <a:solidFill>
                <a:srgbClr val="C00000"/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JM" sz="3600" dirty="0" smtClean="0">
                <a:solidFill>
                  <a:srgbClr val="C00000"/>
                </a:solidFill>
              </a:rPr>
              <a:t>Me</a:t>
            </a:r>
            <a:r>
              <a:rPr lang="uk-UA" sz="3600" dirty="0" smtClean="0">
                <a:solidFill>
                  <a:srgbClr val="C00000"/>
                </a:solidFill>
              </a:rPr>
              <a:t> + </a:t>
            </a:r>
            <a:r>
              <a:rPr lang="en-JM" sz="3600" dirty="0" smtClean="0">
                <a:solidFill>
                  <a:srgbClr val="C00000"/>
                </a:solidFill>
              </a:rPr>
              <a:t>HNO </a:t>
            </a:r>
            <a:r>
              <a:rPr lang="en-JM" sz="3600" baseline="-25000" dirty="0" smtClean="0">
                <a:solidFill>
                  <a:srgbClr val="C00000"/>
                </a:solidFill>
              </a:rPr>
              <a:t>3             </a:t>
            </a:r>
            <a:r>
              <a:rPr lang="en-JM" sz="3600" dirty="0" smtClean="0">
                <a:solidFill>
                  <a:srgbClr val="C00000"/>
                </a:solidFill>
              </a:rPr>
              <a:t> H</a:t>
            </a:r>
            <a:r>
              <a:rPr lang="uk-UA" sz="3600" b="1" dirty="0" smtClean="0">
                <a:solidFill>
                  <a:srgbClr val="C00000"/>
                </a:solidFill>
              </a:rPr>
              <a:t> ₂</a:t>
            </a:r>
            <a:r>
              <a:rPr lang="en-JM" sz="3600" b="1" dirty="0" smtClean="0">
                <a:solidFill>
                  <a:srgbClr val="C00000"/>
                </a:solidFill>
              </a:rPr>
              <a:t> </a:t>
            </a:r>
            <a:r>
              <a:rPr lang="uk-UA" sz="3600" b="1" dirty="0" smtClean="0">
                <a:solidFill>
                  <a:srgbClr val="C00000"/>
                </a:solidFill>
              </a:rPr>
              <a:t>не виділяється</a:t>
            </a:r>
            <a:endParaRPr lang="uk-UA" sz="3600" dirty="0" smtClean="0">
              <a:solidFill>
                <a:srgbClr val="C00000"/>
              </a:solidFill>
            </a:endParaRPr>
          </a:p>
          <a:p>
            <a:pPr marL="274320" indent="-27432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JM" b="1" dirty="0" smtClean="0">
                <a:solidFill>
                  <a:srgbClr val="C00000"/>
                </a:solidFill>
              </a:rPr>
              <a:t>II</a:t>
            </a:r>
            <a:endParaRPr lang="uk-UA" b="1" dirty="0" smtClean="0">
              <a:solidFill>
                <a:srgbClr val="C00000"/>
              </a:solidFill>
            </a:endParaRPr>
          </a:p>
          <a:p>
            <a:pPr marL="274320" indent="-27432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JM" b="1" dirty="0" smtClean="0">
                <a:solidFill>
                  <a:srgbClr val="C00000"/>
                </a:solidFill>
              </a:rPr>
              <a:t>Me</a:t>
            </a:r>
            <a:r>
              <a:rPr lang="uk-UA" b="1" dirty="0" smtClean="0">
                <a:solidFill>
                  <a:srgbClr val="C00000"/>
                </a:solidFill>
              </a:rPr>
              <a:t> + </a:t>
            </a:r>
            <a:r>
              <a:rPr lang="en-JM" b="1" dirty="0" smtClean="0">
                <a:solidFill>
                  <a:srgbClr val="C00000"/>
                </a:solidFill>
              </a:rPr>
              <a:t>H2SO4</a:t>
            </a:r>
            <a:r>
              <a:rPr lang="uk-UA" b="1" dirty="0" smtClean="0">
                <a:solidFill>
                  <a:srgbClr val="C00000"/>
                </a:solidFill>
              </a:rPr>
              <a:t>р </a:t>
            </a:r>
            <a:r>
              <a:rPr lang="en-JM" b="1" dirty="0" smtClean="0">
                <a:solidFill>
                  <a:srgbClr val="C00000"/>
                </a:solidFill>
              </a:rPr>
              <a:t>           Me SO4 + H2 </a:t>
            </a:r>
            <a:r>
              <a:rPr lang="uk-UA" b="1" dirty="0" smtClean="0">
                <a:solidFill>
                  <a:srgbClr val="C00000"/>
                </a:solidFill>
              </a:rPr>
              <a:t>(</a:t>
            </a:r>
            <a:r>
              <a:rPr lang="en-JM" b="1" dirty="0" smtClean="0">
                <a:solidFill>
                  <a:srgbClr val="C00000"/>
                </a:solidFill>
              </a:rPr>
              <a:t>Me </a:t>
            </a:r>
            <a:r>
              <a:rPr lang="uk-UA" b="1" dirty="0" smtClean="0">
                <a:solidFill>
                  <a:srgbClr val="C00000"/>
                </a:solidFill>
              </a:rPr>
              <a:t>до </a:t>
            </a:r>
            <a:r>
              <a:rPr lang="en-JM" b="1" dirty="0" smtClean="0">
                <a:solidFill>
                  <a:srgbClr val="C00000"/>
                </a:solidFill>
              </a:rPr>
              <a:t>H2</a:t>
            </a:r>
            <a:r>
              <a:rPr lang="uk-UA" b="1" dirty="0" smtClean="0">
                <a:solidFill>
                  <a:srgbClr val="C00000"/>
                </a:solidFill>
              </a:rPr>
              <a:t>)</a:t>
            </a:r>
            <a:endParaRPr lang="en-JM" b="1" dirty="0" smtClean="0">
              <a:solidFill>
                <a:srgbClr val="C00000"/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JM" b="1" dirty="0" smtClean="0">
                <a:solidFill>
                  <a:srgbClr val="C00000"/>
                </a:solidFill>
              </a:rPr>
              <a:t>Me</a:t>
            </a:r>
            <a:r>
              <a:rPr lang="uk-UA" b="1" dirty="0" smtClean="0">
                <a:solidFill>
                  <a:srgbClr val="C00000"/>
                </a:solidFill>
              </a:rPr>
              <a:t> + </a:t>
            </a:r>
            <a:r>
              <a:rPr lang="en-JM" b="1" dirty="0" smtClean="0">
                <a:solidFill>
                  <a:srgbClr val="C00000"/>
                </a:solidFill>
              </a:rPr>
              <a:t>H2SO4</a:t>
            </a:r>
            <a:r>
              <a:rPr lang="uk-UA" b="1" dirty="0" smtClean="0">
                <a:solidFill>
                  <a:srgbClr val="C00000"/>
                </a:solidFill>
              </a:rPr>
              <a:t>р</a:t>
            </a:r>
            <a:r>
              <a:rPr lang="en-JM" b="1" dirty="0" smtClean="0">
                <a:solidFill>
                  <a:srgbClr val="C00000"/>
                </a:solidFill>
              </a:rPr>
              <a:t>              </a:t>
            </a:r>
            <a:r>
              <a:rPr lang="uk-UA" b="1" dirty="0" smtClean="0">
                <a:solidFill>
                  <a:srgbClr val="C00000"/>
                </a:solidFill>
              </a:rPr>
              <a:t>(</a:t>
            </a:r>
            <a:r>
              <a:rPr lang="en-JM" b="1" dirty="0" smtClean="0">
                <a:solidFill>
                  <a:srgbClr val="C00000"/>
                </a:solidFill>
              </a:rPr>
              <a:t>Me </a:t>
            </a:r>
            <a:r>
              <a:rPr lang="uk-UA" b="1" dirty="0" smtClean="0">
                <a:solidFill>
                  <a:srgbClr val="C00000"/>
                </a:solidFill>
              </a:rPr>
              <a:t>після </a:t>
            </a:r>
            <a:r>
              <a:rPr lang="en-JM" b="1" dirty="0" smtClean="0">
                <a:solidFill>
                  <a:srgbClr val="C00000"/>
                </a:solidFill>
              </a:rPr>
              <a:t>H2</a:t>
            </a:r>
            <a:r>
              <a:rPr lang="uk-UA" b="1" dirty="0" smtClean="0">
                <a:solidFill>
                  <a:srgbClr val="C00000"/>
                </a:solidFill>
              </a:rPr>
              <a:t>)</a:t>
            </a:r>
            <a:endParaRPr lang="en-JM" b="1" dirty="0" smtClean="0">
              <a:solidFill>
                <a:srgbClr val="C00000"/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JM" b="1" dirty="0" smtClean="0">
                <a:solidFill>
                  <a:srgbClr val="C00000"/>
                </a:solidFill>
              </a:rPr>
              <a:t>Me + H2SO4 </a:t>
            </a:r>
            <a:r>
              <a:rPr lang="uk-UA" b="1" dirty="0" smtClean="0">
                <a:solidFill>
                  <a:srgbClr val="C00000"/>
                </a:solidFill>
              </a:rPr>
              <a:t>к              </a:t>
            </a:r>
            <a:r>
              <a:rPr lang="en-JM" b="1" dirty="0" smtClean="0">
                <a:solidFill>
                  <a:srgbClr val="C00000"/>
                </a:solidFill>
              </a:rPr>
              <a:t>c</a:t>
            </a:r>
            <a:r>
              <a:rPr lang="uk-UA" b="1" dirty="0" smtClean="0">
                <a:solidFill>
                  <a:srgbClr val="C00000"/>
                </a:solidFill>
              </a:rPr>
              <a:t>іль + </a:t>
            </a:r>
            <a:r>
              <a:rPr lang="en-JM" b="1" dirty="0" smtClean="0">
                <a:solidFill>
                  <a:srgbClr val="C00000"/>
                </a:solidFill>
              </a:rPr>
              <a:t>H2O</a:t>
            </a:r>
            <a:r>
              <a:rPr lang="uk-UA" b="1" dirty="0" smtClean="0">
                <a:solidFill>
                  <a:srgbClr val="C00000"/>
                </a:solidFill>
              </a:rPr>
              <a:t>,</a:t>
            </a:r>
            <a:r>
              <a:rPr lang="en-JM" b="1" dirty="0" smtClean="0">
                <a:solidFill>
                  <a:srgbClr val="C00000"/>
                </a:solidFill>
              </a:rPr>
              <a:t> S </a:t>
            </a:r>
            <a:r>
              <a:rPr lang="uk-UA" b="1" dirty="0" smtClean="0">
                <a:solidFill>
                  <a:srgbClr val="C00000"/>
                </a:solidFill>
              </a:rPr>
              <a:t>або </a:t>
            </a:r>
            <a:r>
              <a:rPr lang="en-JM" b="1" dirty="0" smtClean="0">
                <a:solidFill>
                  <a:srgbClr val="C00000"/>
                </a:solidFill>
              </a:rPr>
              <a:t>H2S (Me </a:t>
            </a:r>
            <a:r>
              <a:rPr lang="uk-UA" b="1" dirty="0" smtClean="0">
                <a:solidFill>
                  <a:srgbClr val="C00000"/>
                </a:solidFill>
              </a:rPr>
              <a:t>до </a:t>
            </a:r>
            <a:r>
              <a:rPr lang="en-JM" b="1" dirty="0" smtClean="0">
                <a:solidFill>
                  <a:srgbClr val="C00000"/>
                </a:solidFill>
              </a:rPr>
              <a:t>H2)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JM" b="1" dirty="0" smtClean="0">
                <a:solidFill>
                  <a:srgbClr val="C00000"/>
                </a:solidFill>
              </a:rPr>
              <a:t>Me + H2SO4 </a:t>
            </a:r>
            <a:r>
              <a:rPr lang="uk-UA" b="1" dirty="0" smtClean="0">
                <a:solidFill>
                  <a:srgbClr val="C00000"/>
                </a:solidFill>
              </a:rPr>
              <a:t>к</a:t>
            </a:r>
            <a:r>
              <a:rPr lang="en-JM" b="1" dirty="0" smtClean="0">
                <a:solidFill>
                  <a:srgbClr val="C00000"/>
                </a:solidFill>
              </a:rPr>
              <a:t>               Me SO4 + H2O + SO2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C00000"/>
                </a:solidFill>
              </a:rPr>
              <a:t>Взаємодія з солями: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JM" dirty="0" smtClean="0">
              <a:solidFill>
                <a:srgbClr val="C00000"/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JM" dirty="0" smtClean="0">
                <a:solidFill>
                  <a:srgbClr val="C00000"/>
                </a:solidFill>
              </a:rPr>
              <a:t>Me</a:t>
            </a:r>
            <a:r>
              <a:rPr lang="uk-UA" dirty="0" smtClean="0">
                <a:solidFill>
                  <a:srgbClr val="C00000"/>
                </a:solidFill>
              </a:rPr>
              <a:t>   </a:t>
            </a:r>
            <a:r>
              <a:rPr lang="uk-UA" b="1" dirty="0" smtClean="0">
                <a:solidFill>
                  <a:srgbClr val="C00000"/>
                </a:solidFill>
              </a:rPr>
              <a:t> + сіль</a:t>
            </a:r>
            <a:r>
              <a:rPr lang="en-JM" b="1" dirty="0" smtClean="0">
                <a:solidFill>
                  <a:srgbClr val="C00000"/>
                </a:solidFill>
              </a:rPr>
              <a:t>          </a:t>
            </a:r>
            <a:r>
              <a:rPr lang="uk-UA" b="1" dirty="0" smtClean="0">
                <a:solidFill>
                  <a:srgbClr val="C00000"/>
                </a:solidFill>
              </a:rPr>
              <a:t>Ме + </a:t>
            </a:r>
            <a:r>
              <a:rPr lang="uk-UA" sz="2800" b="1" dirty="0" smtClean="0">
                <a:solidFill>
                  <a:srgbClr val="C00000"/>
                </a:solidFill>
              </a:rPr>
              <a:t>сіль більш активного</a:t>
            </a:r>
            <a:r>
              <a:rPr lang="en-JM" sz="2800" b="1" dirty="0" smtClean="0">
                <a:solidFill>
                  <a:srgbClr val="C00000"/>
                </a:solidFill>
              </a:rPr>
              <a:t> </a:t>
            </a:r>
            <a:r>
              <a:rPr lang="uk-UA" sz="2800" b="1" dirty="0" smtClean="0">
                <a:solidFill>
                  <a:srgbClr val="C00000"/>
                </a:solidFill>
              </a:rPr>
              <a:t>металу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b="1" dirty="0" smtClean="0">
              <a:solidFill>
                <a:srgbClr val="C0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b="1" dirty="0" smtClean="0">
              <a:solidFill>
                <a:srgbClr val="C0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714625" y="1143000"/>
            <a:ext cx="7143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714625" y="1857375"/>
            <a:ext cx="7143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3000375" y="1643063"/>
            <a:ext cx="428625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357438" y="4357688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571750" y="2357438"/>
            <a:ext cx="8572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786063" y="2071688"/>
            <a:ext cx="571500" cy="500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286000" y="3214688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357438" y="3643313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428875" y="3357563"/>
            <a:ext cx="571500" cy="500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357438" y="4071938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6323013" y="4249738"/>
            <a:ext cx="35718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000250" y="5572125"/>
            <a:ext cx="5715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63" name="TextBox 15"/>
          <p:cNvSpPr txBox="1">
            <a:spLocks noChangeArrowheads="1"/>
          </p:cNvSpPr>
          <p:nvPr/>
        </p:nvSpPr>
        <p:spPr bwMode="auto">
          <a:xfrm>
            <a:off x="4429125" y="1143000"/>
            <a:ext cx="428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JM">
                <a:latin typeface="Constantia" pitchFamily="18" charset="0"/>
              </a:rPr>
              <a:t> </a:t>
            </a:r>
            <a:r>
              <a:rPr lang="en-JM" sz="2400">
                <a:solidFill>
                  <a:srgbClr val="C00000"/>
                </a:solidFill>
                <a:latin typeface="Constantia" pitchFamily="18" charset="0"/>
              </a:rPr>
              <a:t>2</a:t>
            </a:r>
            <a:endParaRPr lang="ru-RU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53264" name="TextBox 18"/>
          <p:cNvSpPr txBox="1">
            <a:spLocks noChangeArrowheads="1"/>
          </p:cNvSpPr>
          <p:nvPr/>
        </p:nvSpPr>
        <p:spPr bwMode="auto">
          <a:xfrm>
            <a:off x="1428750" y="785813"/>
            <a:ext cx="857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JM">
                <a:latin typeface="Constantia" pitchFamily="18" charset="0"/>
              </a:rPr>
              <a:t> </a:t>
            </a:r>
            <a:r>
              <a:rPr lang="en-JM" sz="3200">
                <a:latin typeface="Constantia" pitchFamily="18" charset="0"/>
              </a:rPr>
              <a:t> </a:t>
            </a:r>
            <a:r>
              <a:rPr lang="en-JM" sz="3600">
                <a:solidFill>
                  <a:srgbClr val="C00000"/>
                </a:solidFill>
                <a:latin typeface="Constantia" pitchFamily="18" charset="0"/>
              </a:rPr>
              <a:t>2</a:t>
            </a:r>
            <a:r>
              <a:rPr lang="en-JM" sz="3200">
                <a:latin typeface="Constantia" pitchFamily="18" charset="0"/>
              </a:rPr>
              <a:t>   </a:t>
            </a: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4" name="Овал 3"/>
          <p:cNvSpPr/>
          <p:nvPr/>
        </p:nvSpPr>
        <p:spPr>
          <a:xfrm rot="4707316">
            <a:off x="-101600" y="4240213"/>
            <a:ext cx="2511425" cy="1406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Дуга 8"/>
          <p:cNvSpPr/>
          <p:nvPr/>
        </p:nvSpPr>
        <p:spPr>
          <a:xfrm rot="18041169">
            <a:off x="482600" y="4095751"/>
            <a:ext cx="5214937" cy="1878012"/>
          </a:xfrm>
          <a:prstGeom prst="arc">
            <a:avLst>
              <a:gd name="adj1" fmla="val 12500440"/>
              <a:gd name="adj2" fmla="val 758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 rot="2064279">
            <a:off x="2928938" y="2733675"/>
            <a:ext cx="1665287" cy="2106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Вода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4214813" y="2928938"/>
            <a:ext cx="1500187" cy="2071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 Сірка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 rot="1589995">
            <a:off x="4679950" y="2576513"/>
            <a:ext cx="1938338" cy="13477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 Кисень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 rot="1470704">
            <a:off x="4171950" y="1143000"/>
            <a:ext cx="1625600" cy="1995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Розчини кислот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 rot="2356650">
            <a:off x="2540000" y="1658938"/>
            <a:ext cx="1957388" cy="1552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 Розчини солей</a:t>
            </a:r>
            <a:endParaRPr lang="ru-RU" dirty="0"/>
          </a:p>
        </p:txBody>
      </p:sp>
      <p:sp>
        <p:nvSpPr>
          <p:cNvPr id="18" name="Блок-схема: узел 17"/>
          <p:cNvSpPr/>
          <p:nvPr/>
        </p:nvSpPr>
        <p:spPr>
          <a:xfrm>
            <a:off x="3714750" y="2357438"/>
            <a:ext cx="1428750" cy="14287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Метали</a:t>
            </a:r>
            <a:endParaRPr lang="ru-RU" dirty="0"/>
          </a:p>
        </p:txBody>
      </p:sp>
      <p:sp>
        <p:nvSpPr>
          <p:cNvPr id="54282" name="TextBox 18"/>
          <p:cNvSpPr txBox="1">
            <a:spLocks noChangeArrowheads="1"/>
          </p:cNvSpPr>
          <p:nvPr/>
        </p:nvSpPr>
        <p:spPr bwMode="auto">
          <a:xfrm>
            <a:off x="428625" y="4429125"/>
            <a:ext cx="1214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chemeClr val="bg1"/>
                </a:solidFill>
                <a:latin typeface="Constantia" pitchFamily="18" charset="0"/>
              </a:rPr>
              <a:t>    Інші        неметали </a:t>
            </a:r>
            <a:endParaRPr lang="ru-RU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Box 1"/>
          <p:cNvSpPr txBox="1">
            <a:spLocks noChangeArrowheads="1"/>
          </p:cNvSpPr>
          <p:nvPr/>
        </p:nvSpPr>
        <p:spPr bwMode="auto">
          <a:xfrm>
            <a:off x="1835150" y="260350"/>
            <a:ext cx="54006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5400">
                <a:latin typeface="Constantia" pitchFamily="18" charset="0"/>
              </a:rPr>
              <a:t>              Залізо</a:t>
            </a:r>
          </a:p>
        </p:txBody>
      </p:sp>
      <p:sp>
        <p:nvSpPr>
          <p:cNvPr id="55298" name="TextBox 2"/>
          <p:cNvSpPr txBox="1">
            <a:spLocks noChangeArrowheads="1"/>
          </p:cNvSpPr>
          <p:nvPr/>
        </p:nvSpPr>
        <p:spPr bwMode="auto">
          <a:xfrm>
            <a:off x="1403350" y="1557338"/>
            <a:ext cx="7272338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latin typeface="Constantia" pitchFamily="18" charset="0"/>
              </a:rPr>
              <a:t>Залізо - має відносно високий вміст в організмі - понад 4 г. Більша частина його використовується кістковим мозком для біосинтезу гемоглобіну.  Залізо є незамінним в процесах кровотворення та внутрішньоклітинного обміну. Близько 55% заліза входить до складу гемоглобіну еритроцитів, 24% бере участь в формуванні міоглобіну (речовини, що надає колір м’язам), 21% відкладається “про запас” в печінці і селезінці, кістковому мозку.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uk-UA" smtClean="0"/>
              <a:t>                      Залізо</a:t>
            </a:r>
          </a:p>
        </p:txBody>
      </p:sp>
      <p:pic>
        <p:nvPicPr>
          <p:cNvPr id="56322" name="Содержимое 4" descr="images (10)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3875" y="1857375"/>
            <a:ext cx="2943225" cy="3438525"/>
          </a:xfrm>
        </p:spPr>
      </p:pic>
      <p:pic>
        <p:nvPicPr>
          <p:cNvPr id="56323" name="Содержимое 5" descr="images (11)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86263" y="1857375"/>
            <a:ext cx="3352800" cy="3351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uk-UA" smtClean="0"/>
              <a:t>                         Залізо</a:t>
            </a:r>
          </a:p>
        </p:txBody>
      </p:sp>
      <p:pic>
        <p:nvPicPr>
          <p:cNvPr id="57346" name="Содержимое 4" descr="загруженное (8)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3413" y="2428875"/>
            <a:ext cx="2952750" cy="2738438"/>
          </a:xfrm>
        </p:spPr>
      </p:pic>
      <p:pic>
        <p:nvPicPr>
          <p:cNvPr id="57347" name="Содержимое 5" descr="загруженное (7)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146550" y="2571750"/>
            <a:ext cx="3878263" cy="2408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Documents and Settings\Himik\Рабочий стол\Супер-картинки\новые картинки\Абстракции\god damn wacko backy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571744"/>
            <a:ext cx="7772400" cy="1470025"/>
          </a:xfr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МЕТАЛИ – РЕКОРДСМЕНИ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Box 1"/>
          <p:cNvSpPr txBox="1">
            <a:spLocks noChangeArrowheads="1"/>
          </p:cNvSpPr>
          <p:nvPr/>
        </p:nvSpPr>
        <p:spPr bwMode="auto">
          <a:xfrm>
            <a:off x="1331913" y="188913"/>
            <a:ext cx="7416800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Constantia" pitchFamily="18" charset="0"/>
              </a:rPr>
              <a:t>За нестачі спостерігаються такі симптоми:</a:t>
            </a:r>
          </a:p>
          <a:p>
            <a:pPr>
              <a:buFont typeface="Arial" charset="0"/>
              <a:buChar char="•"/>
            </a:pPr>
            <a:r>
              <a:rPr lang="uk-UA" sz="2400">
                <a:latin typeface="Constantia" pitchFamily="18" charset="0"/>
              </a:rPr>
              <a:t> зниження рівня гемоглобіну і розвиток залізодефіцитної анемії — недокрів’я,    </a:t>
            </a:r>
          </a:p>
          <a:p>
            <a:pPr>
              <a:buFont typeface="Arial" charset="0"/>
              <a:buChar char="•"/>
            </a:pPr>
            <a:r>
              <a:rPr lang="uk-UA" sz="2400">
                <a:latin typeface="Constantia" pitchFamily="18" charset="0"/>
              </a:rPr>
              <a:t>сухість шкіри,</a:t>
            </a:r>
          </a:p>
          <a:p>
            <a:pPr>
              <a:buFont typeface="Arial" charset="0"/>
              <a:buChar char="•"/>
            </a:pPr>
            <a:r>
              <a:rPr lang="uk-UA" sz="2400">
                <a:latin typeface="Constantia" pitchFamily="18" charset="0"/>
              </a:rPr>
              <a:t> втома,</a:t>
            </a:r>
          </a:p>
          <a:p>
            <a:pPr>
              <a:buFont typeface="Arial" charset="0"/>
              <a:buChar char="•"/>
            </a:pPr>
            <a:r>
              <a:rPr lang="uk-UA" sz="2400">
                <a:latin typeface="Constantia" pitchFamily="18" charset="0"/>
              </a:rPr>
              <a:t> підвищена чутливість до холоду, </a:t>
            </a:r>
          </a:p>
          <a:p>
            <a:pPr>
              <a:buFont typeface="Arial" charset="0"/>
              <a:buChar char="•"/>
            </a:pPr>
            <a:r>
              <a:rPr lang="uk-UA" sz="2400">
                <a:latin typeface="Constantia" pitchFamily="18" charset="0"/>
              </a:rPr>
              <a:t>ламкість нігтів,</a:t>
            </a:r>
          </a:p>
          <a:p>
            <a:pPr>
              <a:buFont typeface="Arial" charset="0"/>
              <a:buChar char="•"/>
            </a:pPr>
            <a:r>
              <a:rPr lang="uk-UA" sz="2400">
                <a:latin typeface="Constantia" pitchFamily="18" charset="0"/>
              </a:rPr>
              <a:t> погіршення мозкової активності, </a:t>
            </a:r>
          </a:p>
          <a:p>
            <a:pPr>
              <a:buFont typeface="Arial" charset="0"/>
              <a:buChar char="•"/>
            </a:pPr>
            <a:r>
              <a:rPr lang="uk-UA" sz="2400">
                <a:latin typeface="Constantia" pitchFamily="18" charset="0"/>
              </a:rPr>
              <a:t>травні розлади, </a:t>
            </a:r>
          </a:p>
          <a:p>
            <a:pPr>
              <a:buFont typeface="Arial" charset="0"/>
              <a:buChar char="•"/>
            </a:pPr>
            <a:r>
              <a:rPr lang="uk-UA" sz="2400">
                <a:latin typeface="Constantia" pitchFamily="18" charset="0"/>
              </a:rPr>
              <a:t>запаморочення, </a:t>
            </a:r>
          </a:p>
          <a:p>
            <a:pPr>
              <a:buFont typeface="Arial" charset="0"/>
              <a:buChar char="•"/>
            </a:pPr>
            <a:r>
              <a:rPr lang="uk-UA" sz="2400">
                <a:latin typeface="Constantia" pitchFamily="18" charset="0"/>
              </a:rPr>
              <a:t>депресії,</a:t>
            </a:r>
          </a:p>
          <a:p>
            <a:pPr>
              <a:buFont typeface="Arial" charset="0"/>
              <a:buChar char="•"/>
            </a:pPr>
            <a:r>
              <a:rPr lang="uk-UA" sz="2400">
                <a:latin typeface="Constantia" pitchFamily="18" charset="0"/>
              </a:rPr>
              <a:t> випадання і посивіння волосся, </a:t>
            </a:r>
          </a:p>
          <a:p>
            <a:pPr>
              <a:buFont typeface="Arial" charset="0"/>
              <a:buChar char="•"/>
            </a:pPr>
            <a:r>
              <a:rPr lang="uk-UA" sz="2400">
                <a:latin typeface="Constantia" pitchFamily="18" charset="0"/>
              </a:rPr>
              <a:t>запальний процес у порожнині рота,</a:t>
            </a:r>
          </a:p>
          <a:p>
            <a:pPr>
              <a:buFont typeface="Arial" charset="0"/>
              <a:buChar char="•"/>
            </a:pPr>
            <a:r>
              <a:rPr lang="uk-UA" sz="2400">
                <a:latin typeface="Constantia" pitchFamily="18" charset="0"/>
              </a:rPr>
              <a:t> нервові розлади,</a:t>
            </a:r>
          </a:p>
          <a:p>
            <a:pPr>
              <a:buFont typeface="Arial" charset="0"/>
              <a:buChar char="•"/>
            </a:pPr>
            <a:r>
              <a:rPr lang="uk-UA" sz="2400">
                <a:latin typeface="Constantia" pitchFamily="18" charset="0"/>
              </a:rPr>
              <a:t> ожиріння, </a:t>
            </a:r>
          </a:p>
          <a:p>
            <a:pPr>
              <a:buFont typeface="Arial" charset="0"/>
              <a:buChar char="•"/>
            </a:pPr>
            <a:r>
              <a:rPr lang="uk-UA" sz="2400">
                <a:latin typeface="Constantia" pitchFamily="18" charset="0"/>
              </a:rPr>
              <a:t>зниження функції щитоподібної залози</a:t>
            </a:r>
            <a:r>
              <a:rPr lang="uk-UA" sz="2800">
                <a:latin typeface="Constantia" pitchFamily="18" charset="0"/>
              </a:rPr>
              <a:t>.</a:t>
            </a:r>
            <a:r>
              <a:rPr lang="en-US">
                <a:latin typeface="Constantia" pitchFamily="18" charset="0"/>
              </a:rPr>
              <a:t/>
            </a:r>
            <a:br>
              <a:rPr lang="en-US">
                <a:latin typeface="Constantia" pitchFamily="18" charset="0"/>
              </a:rPr>
            </a:br>
            <a:endParaRPr lang="uk-UA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Box 1"/>
          <p:cNvSpPr txBox="1">
            <a:spLocks noChangeArrowheads="1"/>
          </p:cNvSpPr>
          <p:nvPr/>
        </p:nvSpPr>
        <p:spPr bwMode="auto">
          <a:xfrm>
            <a:off x="1908175" y="692150"/>
            <a:ext cx="6119813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>
                <a:latin typeface="Constantia" pitchFamily="18" charset="0"/>
              </a:rPr>
              <a:t>Чималу кількість заліза містять: сливовий сік, курага, родзинки, сухофрукти, горіхи, гарбузове та соняшникове насіння, крупи, боби, соєві, зелень, салатні овочі, капуста, буряки, морква, яблука, картопля, листя кульбаби, бадилля буряків, ріпи, гірчиці, крес-салат, м’ясо, печінка, нирки, яєчний жовток, молюски, риба.</a:t>
            </a:r>
            <a:endParaRPr lang="en-US" sz="3200">
              <a:latin typeface="Constantia" pitchFamily="18" charset="0"/>
            </a:endParaRPr>
          </a:p>
          <a:p>
            <a:r>
              <a:rPr lang="en-US">
                <a:latin typeface="Constantia" pitchFamily="18" charset="0"/>
              </a:rPr>
              <a:t/>
            </a:r>
            <a:br>
              <a:rPr lang="en-US">
                <a:latin typeface="Constantia" pitchFamily="18" charset="0"/>
              </a:rPr>
            </a:br>
            <a:endParaRPr lang="uk-UA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uk-UA" smtClean="0"/>
              <a:t>                     Мідь</a:t>
            </a:r>
          </a:p>
        </p:txBody>
      </p:sp>
      <p:pic>
        <p:nvPicPr>
          <p:cNvPr id="60418" name="Содержимое 4" descr="images (7)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2357438"/>
            <a:ext cx="3214687" cy="2352675"/>
          </a:xfrm>
        </p:spPr>
      </p:pic>
      <p:pic>
        <p:nvPicPr>
          <p:cNvPr id="60419" name="Содержимое 5" descr="загруженное (5)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29125" y="2214563"/>
            <a:ext cx="4214813" cy="3286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uk-UA" smtClean="0"/>
              <a:t>                         Мідь</a:t>
            </a:r>
          </a:p>
        </p:txBody>
      </p:sp>
      <p:pic>
        <p:nvPicPr>
          <p:cNvPr id="61442" name="Содержимое 4" descr="загруженное (6)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23950" y="2428875"/>
            <a:ext cx="4094163" cy="2551113"/>
          </a:xfrm>
        </p:spPr>
      </p:pic>
      <p:pic>
        <p:nvPicPr>
          <p:cNvPr id="61443" name="Содержимое 5" descr="images (8)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562600" y="2214563"/>
            <a:ext cx="3160713" cy="2955925"/>
          </a:xfrm>
        </p:spPr>
      </p:pic>
      <p:sp>
        <p:nvSpPr>
          <p:cNvPr id="61444" name="TextBox 6"/>
          <p:cNvSpPr txBox="1">
            <a:spLocks noChangeArrowheads="1"/>
          </p:cNvSpPr>
          <p:nvPr/>
        </p:nvSpPr>
        <p:spPr bwMode="auto">
          <a:xfrm>
            <a:off x="1476375" y="5516563"/>
            <a:ext cx="6840538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nstantia" pitchFamily="18" charset="0"/>
              </a:rPr>
              <a:t>Мідь сприяє загоєнню ран. Якщо охолодити мідною монетою забій - можна уникнути появи гематоми.</a:t>
            </a:r>
            <a:endParaRPr lang="uk-UA" sz="24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Box 1"/>
          <p:cNvSpPr txBox="1">
            <a:spLocks noChangeArrowheads="1"/>
          </p:cNvSpPr>
          <p:nvPr/>
        </p:nvSpPr>
        <p:spPr bwMode="auto">
          <a:xfrm>
            <a:off x="1619250" y="692150"/>
            <a:ext cx="67691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>
                <a:latin typeface="Constantia" pitchFamily="18" charset="0"/>
              </a:rPr>
              <a:t>Захворювання, що викликаються дефіцитом міді: анемія, водянка, дерматози, затримка росту, депігментація волосся, часткове </a:t>
            </a:r>
            <a:r>
              <a:rPr lang="uk-UA" sz="4000">
                <a:latin typeface="Constantia" pitchFamily="18" charset="0"/>
                <a:hlinkClick r:id="rId2" tooltip="Облисіння"/>
              </a:rPr>
              <a:t>облисіння</a:t>
            </a:r>
            <a:r>
              <a:rPr lang="uk-UA" sz="4000">
                <a:latin typeface="Constantia" pitchFamily="18" charset="0"/>
              </a:rPr>
              <a:t>, втрата апетиту, сильне схуднення, зниження рівня гемоглобіну, атрофія серцевого м'яза.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Рисунок 1" descr="220px-ARS_copper_rich_food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636838"/>
            <a:ext cx="7056438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TextBox 2"/>
          <p:cNvSpPr txBox="1">
            <a:spLocks noChangeArrowheads="1"/>
          </p:cNvSpPr>
          <p:nvPr/>
        </p:nvSpPr>
        <p:spPr bwMode="auto">
          <a:xfrm>
            <a:off x="1403350" y="0"/>
            <a:ext cx="705643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latin typeface="Constantia" pitchFamily="18" charset="0"/>
              </a:rPr>
              <a:t>Багата на мідь їжа: устриці, печінка корів або овець, бразильські горіхи, какао і чорний перець. До непоганих джерел міді належать також омари. горіхи, соняшникове насіння, зелені маслини, авокадо, пшеничні висівки.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Box 1"/>
          <p:cNvSpPr txBox="1">
            <a:spLocks noChangeArrowheads="1"/>
          </p:cNvSpPr>
          <p:nvPr/>
        </p:nvSpPr>
        <p:spPr bwMode="auto">
          <a:xfrm>
            <a:off x="1042988" y="476250"/>
            <a:ext cx="73453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5400">
                <a:latin typeface="Constantia" pitchFamily="18" charset="0"/>
              </a:rPr>
              <a:t>                    </a:t>
            </a:r>
            <a:r>
              <a:rPr lang="uk-UA" sz="5400">
                <a:solidFill>
                  <a:srgbClr val="C00000"/>
                </a:solidFill>
                <a:latin typeface="Constantia" pitchFamily="18" charset="0"/>
              </a:rPr>
              <a:t>Срібло</a:t>
            </a:r>
          </a:p>
        </p:txBody>
      </p:sp>
      <p:sp>
        <p:nvSpPr>
          <p:cNvPr id="64514" name="TextBox 2"/>
          <p:cNvSpPr txBox="1">
            <a:spLocks noChangeArrowheads="1"/>
          </p:cNvSpPr>
          <p:nvPr/>
        </p:nvSpPr>
        <p:spPr bwMode="auto">
          <a:xfrm>
            <a:off x="857250" y="1285875"/>
            <a:ext cx="79565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>
                <a:solidFill>
                  <a:srgbClr val="C00000"/>
                </a:solidFill>
                <a:latin typeface="Constantia" pitchFamily="18" charset="0"/>
              </a:rPr>
              <a:t>Лікуючий метал, допомагає при серцевих недугах, проблеми з травленням, заспокоює нервову систему, має дезінфікуючі властивості . Їжте з срібного посуду, користуйтеся срібними приборами.</a:t>
            </a:r>
            <a:r>
              <a:rPr lang="ru-RU" sz="3200">
                <a:solidFill>
                  <a:srgbClr val="C00000"/>
                </a:solidFill>
                <a:latin typeface="Constantia" pitchFamily="18" charset="0"/>
              </a:rPr>
              <a:t> Сполуки срібла використовувалися для запобігання інфекціям у Першій світовій війні, коли антибіотики ще не були відомі</a:t>
            </a:r>
            <a:endParaRPr lang="uk-UA" sz="3200">
              <a:solidFill>
                <a:srgbClr val="C00000"/>
              </a:solidFill>
              <a:latin typeface="Constantia" pitchFamily="18" charset="0"/>
            </a:endParaRPr>
          </a:p>
          <a:p>
            <a:endParaRPr lang="uk-UA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uk-UA" sz="6000" smtClean="0"/>
              <a:t>                   Срібло</a:t>
            </a:r>
          </a:p>
        </p:txBody>
      </p:sp>
      <p:pic>
        <p:nvPicPr>
          <p:cNvPr id="65538" name="Содержимое 4" descr="загруженное (3)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4429125"/>
            <a:ext cx="2705100" cy="1685925"/>
          </a:xfrm>
        </p:spPr>
      </p:pic>
      <p:pic>
        <p:nvPicPr>
          <p:cNvPr id="65539" name="Содержимое 5" descr="загруженное (2)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4286250"/>
            <a:ext cx="2500312" cy="2139950"/>
          </a:xfrm>
        </p:spPr>
      </p:pic>
      <p:pic>
        <p:nvPicPr>
          <p:cNvPr id="65540" name="Содержимое 4" descr="images (6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571625"/>
            <a:ext cx="3230563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Содержимое 5" descr="загруженное (4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88" y="1500188"/>
            <a:ext cx="29019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1"/>
          <p:cNvSpPr>
            <a:spLocks noGrp="1"/>
          </p:cNvSpPr>
          <p:nvPr>
            <p:ph type="title"/>
          </p:nvPr>
        </p:nvSpPr>
        <p:spPr>
          <a:xfrm>
            <a:off x="3492500" y="274638"/>
            <a:ext cx="5441950" cy="1143000"/>
          </a:xfrm>
        </p:spPr>
        <p:txBody>
          <a:bodyPr/>
          <a:lstStyle/>
          <a:p>
            <a:pPr eaLnBrk="1" hangingPunct="1"/>
            <a:r>
              <a:rPr lang="uk-UA" sz="6600" smtClean="0"/>
              <a:t>Золото</a:t>
            </a:r>
          </a:p>
        </p:txBody>
      </p:sp>
      <p:pic>
        <p:nvPicPr>
          <p:cNvPr id="66562" name="Содержимое 4" descr="images (2)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3857625"/>
            <a:ext cx="3071812" cy="2062163"/>
          </a:xfrm>
        </p:spPr>
      </p:pic>
      <p:pic>
        <p:nvPicPr>
          <p:cNvPr id="66563" name="Содержимое 5" descr="images (5)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0" y="3643313"/>
            <a:ext cx="1885950" cy="2419350"/>
          </a:xfrm>
        </p:spPr>
      </p:pic>
      <p:sp>
        <p:nvSpPr>
          <p:cNvPr id="66564" name="TextBox 7"/>
          <p:cNvSpPr txBox="1">
            <a:spLocks noChangeArrowheads="1"/>
          </p:cNvSpPr>
          <p:nvPr/>
        </p:nvSpPr>
        <p:spPr bwMode="auto">
          <a:xfrm>
            <a:off x="1187450" y="6021388"/>
            <a:ext cx="7632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onstantia" pitchFamily="18" charset="0"/>
              </a:rPr>
              <a:t>Пам'ятайте</a:t>
            </a:r>
            <a:r>
              <a:rPr lang="ru-RU" sz="2800">
                <a:latin typeface="Constantia" pitchFamily="18" charset="0"/>
              </a:rPr>
              <a:t>: </a:t>
            </a:r>
            <a:r>
              <a:rPr lang="ru-RU" sz="2800" b="1">
                <a:latin typeface="Constantia" pitchFamily="18" charset="0"/>
              </a:rPr>
              <a:t>не все те золото, що блищить</a:t>
            </a:r>
            <a:r>
              <a:rPr lang="ru-RU" sz="2800">
                <a:latin typeface="Constantia" pitchFamily="18" charset="0"/>
              </a:rPr>
              <a:t>!</a:t>
            </a:r>
            <a:endParaRPr lang="uk-UA" sz="2800">
              <a:latin typeface="Constantia" pitchFamily="18" charset="0"/>
            </a:endParaRPr>
          </a:p>
        </p:txBody>
      </p:sp>
      <p:pic>
        <p:nvPicPr>
          <p:cNvPr id="66565" name="Содержимое 4" descr="images (4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785813"/>
            <a:ext cx="288607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Содержимое 5" descr="images (3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13" y="642938"/>
            <a:ext cx="20002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513" y="0"/>
            <a:ext cx="518477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        Золото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2988" y="836613"/>
            <a:ext cx="8101012" cy="6494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Продовжує життя, сприяє підвищенню соціального статусу.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Воно заспокоює. При стресах, для профілактики зривів носіть золотий ланцюжок з великим </a:t>
            </a:r>
            <a:r>
              <a:rPr lang="uk-UA" sz="3200" dirty="0" err="1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кулоном.Золото</a:t>
            </a:r>
            <a:r>
              <a:rPr lang="uk-UA" sz="3200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 енергетично зігріває (саме тому з нього роблять обручки - щоб почуття не охолоджувались). А з точки зору медицини золоте кільце на безіменному пальці позитивно впливає на </a:t>
            </a:r>
            <a:r>
              <a:rPr lang="uk-UA" sz="3200" dirty="0" err="1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серце.Золоті</a:t>
            </a:r>
            <a:r>
              <a:rPr lang="uk-UA" sz="3200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 каблучки на інших пальцях запобігають розвитку ревматизму.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223304" y="985823"/>
          <a:ext cx="4671553" cy="3032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Documents and Settings\Himik\Рабочий стол\алюміній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1857364"/>
            <a:ext cx="3571900" cy="3810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Рамка 5"/>
          <p:cNvSpPr/>
          <p:nvPr/>
        </p:nvSpPr>
        <p:spPr>
          <a:xfrm>
            <a:off x="1214438" y="5643563"/>
            <a:ext cx="714375" cy="78581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2214563" y="5643563"/>
            <a:ext cx="785812" cy="78581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3286125" y="5643563"/>
            <a:ext cx="785813" cy="78581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285750" y="5643563"/>
            <a:ext cx="714375" cy="78581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0" name="Рамка 9"/>
          <p:cNvSpPr/>
          <p:nvPr/>
        </p:nvSpPr>
        <p:spPr>
          <a:xfrm>
            <a:off x="4286250" y="5643563"/>
            <a:ext cx="785813" cy="78581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5357813" y="5643563"/>
            <a:ext cx="785812" cy="78581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2" name="Рамка 11"/>
          <p:cNvSpPr/>
          <p:nvPr/>
        </p:nvSpPr>
        <p:spPr>
          <a:xfrm>
            <a:off x="6429375" y="5643563"/>
            <a:ext cx="785813" cy="78581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7500938" y="5643563"/>
            <a:ext cx="857250" cy="78581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9707" name="Содержимое 13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389437"/>
          </a:xfrm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Заголовок 1"/>
          <p:cNvSpPr>
            <a:spLocks noGrp="1"/>
          </p:cNvSpPr>
          <p:nvPr>
            <p:ph type="title"/>
          </p:nvPr>
        </p:nvSpPr>
        <p:spPr>
          <a:xfrm>
            <a:off x="785813" y="620713"/>
            <a:ext cx="8358187" cy="2093912"/>
          </a:xfrm>
        </p:spPr>
        <p:txBody>
          <a:bodyPr/>
          <a:lstStyle/>
          <a:p>
            <a:pPr eaLnBrk="1" hangingPunct="1"/>
            <a:r>
              <a:rPr lang="uk-UA" sz="3200" smtClean="0"/>
              <a:t/>
            </a:r>
            <a:br>
              <a:rPr lang="uk-UA" sz="3200" smtClean="0"/>
            </a:br>
            <a:r>
              <a:rPr lang="uk-UA" sz="3200" smtClean="0"/>
              <a:t/>
            </a:r>
            <a:br>
              <a:rPr lang="uk-UA" sz="3200" smtClean="0"/>
            </a:br>
            <a:r>
              <a:rPr lang="uk-UA" sz="3200" smtClean="0"/>
              <a:t/>
            </a:r>
            <a:br>
              <a:rPr lang="uk-UA" sz="3200" smtClean="0"/>
            </a:br>
            <a:r>
              <a:rPr lang="uk-UA" sz="3200" smtClean="0"/>
              <a:t>    </a:t>
            </a:r>
            <a:br>
              <a:rPr lang="uk-UA" sz="3200" smtClean="0"/>
            </a:br>
            <a:r>
              <a:rPr lang="uk-UA" sz="3200" smtClean="0"/>
              <a:t/>
            </a:r>
            <a:br>
              <a:rPr lang="uk-UA" sz="3200" smtClean="0"/>
            </a:br>
            <a:r>
              <a:rPr lang="uk-UA" sz="3200" smtClean="0"/>
              <a:t/>
            </a:r>
            <a:br>
              <a:rPr lang="uk-UA" sz="3200" smtClean="0"/>
            </a:br>
            <a:r>
              <a:rPr lang="uk-UA" sz="3200" smtClean="0"/>
              <a:t> </a:t>
            </a:r>
            <a:r>
              <a:rPr lang="uk-UA" sz="3200" smtClean="0">
                <a:solidFill>
                  <a:srgbClr val="C00000"/>
                </a:solidFill>
              </a:rPr>
              <a:t>Латунь </a:t>
            </a:r>
            <a:br>
              <a:rPr lang="uk-UA" sz="3200" smtClean="0">
                <a:solidFill>
                  <a:srgbClr val="C00000"/>
                </a:solidFill>
              </a:rPr>
            </a:br>
            <a:r>
              <a:rPr lang="uk-UA" sz="3200" smtClean="0">
                <a:solidFill>
                  <a:srgbClr val="C00000"/>
                </a:solidFill>
              </a:rPr>
              <a:t>Допомагає в навчанні, сприяє гармонійному спілкуванню між людьми. Надіньте латунне кільце на іспит або відповідальну зустріч!</a:t>
            </a:r>
          </a:p>
        </p:txBody>
      </p:sp>
      <p:pic>
        <p:nvPicPr>
          <p:cNvPr id="68610" name="Содержимое 4" descr="images (15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2857500"/>
            <a:ext cx="6429375" cy="3714750"/>
          </a:xfrm>
        </p:spPr>
      </p:pic>
      <p:sp>
        <p:nvSpPr>
          <p:cNvPr id="68611" name="TextBox 6"/>
          <p:cNvSpPr txBox="1">
            <a:spLocks noChangeArrowheads="1"/>
          </p:cNvSpPr>
          <p:nvPr/>
        </p:nvSpPr>
        <p:spPr bwMode="auto">
          <a:xfrm>
            <a:off x="357188" y="2000250"/>
            <a:ext cx="214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onstantia" pitchFamily="18" charset="0"/>
              </a:rPr>
              <a:t>   </a:t>
            </a: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Box 1"/>
          <p:cNvSpPr txBox="1">
            <a:spLocks noChangeArrowheads="1"/>
          </p:cNvSpPr>
          <p:nvPr/>
        </p:nvSpPr>
        <p:spPr bwMode="auto">
          <a:xfrm>
            <a:off x="468313" y="549275"/>
            <a:ext cx="820737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800">
                <a:solidFill>
                  <a:schemeClr val="bg1"/>
                </a:solidFill>
                <a:latin typeface="Cambria" pitchFamily="18" charset="0"/>
              </a:rPr>
              <a:t>1.</a:t>
            </a:r>
            <a:r>
              <a:rPr lang="uk-UA" sz="480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uk-UA" sz="4800">
                <a:solidFill>
                  <a:srgbClr val="00B0F0"/>
                </a:solidFill>
                <a:latin typeface="Cambria" pitchFamily="18" charset="0"/>
              </a:rPr>
              <a:t>Атоми металічних елементів є відновниками.</a:t>
            </a:r>
          </a:p>
        </p:txBody>
      </p:sp>
      <p:sp>
        <p:nvSpPr>
          <p:cNvPr id="69634" name="TextBox 2"/>
          <p:cNvSpPr txBox="1">
            <a:spLocks noChangeArrowheads="1"/>
          </p:cNvSpPr>
          <p:nvPr/>
        </p:nvSpPr>
        <p:spPr bwMode="auto">
          <a:xfrm>
            <a:off x="179388" y="4005263"/>
            <a:ext cx="13684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FFFF00"/>
                </a:solidFill>
                <a:latin typeface="Rockwell" pitchFamily="18" charset="0"/>
              </a:rPr>
              <a:t>Me</a:t>
            </a:r>
            <a:endParaRPr lang="uk-UA" sz="660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69635" name="TextBox 3"/>
          <p:cNvSpPr txBox="1">
            <a:spLocks noChangeArrowheads="1"/>
          </p:cNvSpPr>
          <p:nvPr/>
        </p:nvSpPr>
        <p:spPr bwMode="auto">
          <a:xfrm>
            <a:off x="1258888" y="4005263"/>
            <a:ext cx="5762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Rockwell" pitchFamily="18" charset="0"/>
              </a:rPr>
              <a:t>0</a:t>
            </a:r>
            <a:endParaRPr lang="uk-UA" sz="240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1476375" y="4581525"/>
            <a:ext cx="503238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9637" name="TextBox 11"/>
          <p:cNvSpPr txBox="1">
            <a:spLocks noChangeArrowheads="1"/>
          </p:cNvSpPr>
          <p:nvPr/>
        </p:nvSpPr>
        <p:spPr bwMode="auto">
          <a:xfrm>
            <a:off x="1979613" y="4365625"/>
            <a:ext cx="7921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Rockwell" pitchFamily="18" charset="0"/>
              </a:rPr>
              <a:t>ne</a:t>
            </a:r>
            <a:endParaRPr lang="uk-UA" sz="320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627313" y="4581525"/>
            <a:ext cx="50482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69639" name="TextBox 13"/>
          <p:cNvSpPr txBox="1">
            <a:spLocks noChangeArrowheads="1"/>
          </p:cNvSpPr>
          <p:nvPr/>
        </p:nvSpPr>
        <p:spPr bwMode="auto">
          <a:xfrm>
            <a:off x="3059113" y="4076700"/>
            <a:ext cx="1800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solidFill>
                  <a:srgbClr val="FFFF00"/>
                </a:solidFill>
                <a:latin typeface="Rockwell" pitchFamily="18" charset="0"/>
              </a:rPr>
              <a:t>Me</a:t>
            </a:r>
            <a:endParaRPr lang="uk-UA" sz="540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69640" name="TextBox 14"/>
          <p:cNvSpPr txBox="1">
            <a:spLocks noChangeArrowheads="1"/>
          </p:cNvSpPr>
          <p:nvPr/>
        </p:nvSpPr>
        <p:spPr bwMode="auto">
          <a:xfrm>
            <a:off x="3924300" y="4005263"/>
            <a:ext cx="7921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Rockwell" pitchFamily="18" charset="0"/>
              </a:rPr>
              <a:t>n+</a:t>
            </a:r>
            <a:endParaRPr lang="uk-UA" sz="240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9641" name="TextBox 15"/>
          <p:cNvSpPr txBox="1">
            <a:spLocks noChangeArrowheads="1"/>
          </p:cNvSpPr>
          <p:nvPr/>
        </p:nvSpPr>
        <p:spPr bwMode="auto">
          <a:xfrm>
            <a:off x="4356100" y="2565400"/>
            <a:ext cx="6013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3600">
                <a:solidFill>
                  <a:srgbClr val="00B0F0"/>
                </a:solidFill>
                <a:latin typeface="Rockwell" pitchFamily="18" charset="0"/>
              </a:rPr>
              <a:t>Me   1e</a:t>
            </a:r>
            <a:r>
              <a:rPr lang="ru-RU" sz="3600">
                <a:solidFill>
                  <a:srgbClr val="00B0F0"/>
                </a:solidFill>
                <a:latin typeface="Cambria" pitchFamily="18" charset="0"/>
              </a:rPr>
              <a:t>   </a:t>
            </a:r>
            <a:r>
              <a:rPr lang="en-US" sz="3600">
                <a:solidFill>
                  <a:srgbClr val="00B0F0"/>
                </a:solidFill>
                <a:latin typeface="Rockwell" pitchFamily="18" charset="0"/>
              </a:rPr>
              <a:t>  M  </a:t>
            </a:r>
            <a:r>
              <a:rPr lang="ru-RU" sz="3600">
                <a:solidFill>
                  <a:srgbClr val="00B0F0"/>
                </a:solidFill>
                <a:latin typeface="Cambria" pitchFamily="18" charset="0"/>
              </a:rPr>
              <a:t>(</a:t>
            </a:r>
            <a:r>
              <a:rPr lang="en-US" sz="3600">
                <a:solidFill>
                  <a:srgbClr val="00B0F0"/>
                </a:solidFill>
                <a:latin typeface="Rockwell" pitchFamily="18" charset="0"/>
              </a:rPr>
              <a:t>K</a:t>
            </a:r>
            <a:r>
              <a:rPr lang="ru-RU" sz="3600">
                <a:solidFill>
                  <a:srgbClr val="00B0F0"/>
                </a:solidFill>
                <a:latin typeface="Cambria" pitchFamily="18" charset="0"/>
              </a:rPr>
              <a:t>,</a:t>
            </a:r>
            <a:r>
              <a:rPr lang="en-US" sz="3600">
                <a:solidFill>
                  <a:srgbClr val="00B0F0"/>
                </a:solidFill>
                <a:latin typeface="Rockwell" pitchFamily="18" charset="0"/>
              </a:rPr>
              <a:t>Li</a:t>
            </a:r>
            <a:r>
              <a:rPr lang="ru-RU" sz="3600">
                <a:solidFill>
                  <a:srgbClr val="00B0F0"/>
                </a:solidFill>
                <a:latin typeface="Cambria" pitchFamily="18" charset="0"/>
              </a:rPr>
              <a:t>,</a:t>
            </a:r>
            <a:r>
              <a:rPr lang="en-US" sz="3600">
                <a:solidFill>
                  <a:srgbClr val="00B0F0"/>
                </a:solidFill>
                <a:latin typeface="Rockwell" pitchFamily="18" charset="0"/>
              </a:rPr>
              <a:t>Na</a:t>
            </a:r>
            <a:r>
              <a:rPr lang="ru-RU" sz="3600">
                <a:solidFill>
                  <a:srgbClr val="00B0F0"/>
                </a:solidFill>
                <a:latin typeface="Cambria" pitchFamily="18" charset="0"/>
              </a:rPr>
              <a:t>)</a:t>
            </a:r>
            <a:endParaRPr lang="uk-UA" sz="3600">
              <a:solidFill>
                <a:srgbClr val="00B0F0"/>
              </a:solidFill>
              <a:latin typeface="Cambria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5148263" y="2852738"/>
            <a:ext cx="360362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8" name="Стрелка вправо 17"/>
          <p:cNvSpPr/>
          <p:nvPr/>
        </p:nvSpPr>
        <p:spPr>
          <a:xfrm>
            <a:off x="6084888" y="2852738"/>
            <a:ext cx="35877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69644" name="TextBox 18"/>
          <p:cNvSpPr txBox="1">
            <a:spLocks noChangeArrowheads="1"/>
          </p:cNvSpPr>
          <p:nvPr/>
        </p:nvSpPr>
        <p:spPr bwMode="auto">
          <a:xfrm>
            <a:off x="6804025" y="2349500"/>
            <a:ext cx="576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 </a:t>
            </a:r>
            <a:r>
              <a:rPr lang="ru-RU" sz="2000">
                <a:solidFill>
                  <a:schemeClr val="bg1"/>
                </a:solidFill>
                <a:latin typeface="Cambria" pitchFamily="18" charset="0"/>
              </a:rPr>
              <a:t>+1</a:t>
            </a:r>
            <a:endParaRPr lang="uk-UA" sz="200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9645" name="TextBox 19"/>
          <p:cNvSpPr txBox="1">
            <a:spLocks noChangeArrowheads="1"/>
          </p:cNvSpPr>
          <p:nvPr/>
        </p:nvSpPr>
        <p:spPr bwMode="auto">
          <a:xfrm>
            <a:off x="5003800" y="2349500"/>
            <a:ext cx="86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Cambria" pitchFamily="18" charset="0"/>
              </a:rPr>
              <a:t>0</a:t>
            </a:r>
            <a:endParaRPr lang="uk-UA" sz="200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9646" name="TextBox 22"/>
          <p:cNvSpPr txBox="1">
            <a:spLocks noChangeArrowheads="1"/>
          </p:cNvSpPr>
          <p:nvPr/>
        </p:nvSpPr>
        <p:spPr bwMode="auto">
          <a:xfrm>
            <a:off x="4859338" y="4292600"/>
            <a:ext cx="4465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 </a:t>
            </a:r>
            <a:r>
              <a:rPr lang="en-US" sz="2800">
                <a:solidFill>
                  <a:srgbClr val="FFFF00"/>
                </a:solidFill>
                <a:latin typeface="Rockwell" pitchFamily="18" charset="0"/>
              </a:rPr>
              <a:t>Me    2e</a:t>
            </a:r>
            <a:r>
              <a:rPr lang="ru-RU" sz="280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800">
                <a:solidFill>
                  <a:srgbClr val="FFFF00"/>
                </a:solidFill>
                <a:latin typeface="Rockwell" pitchFamily="18" charset="0"/>
              </a:rPr>
              <a:t>   Me   </a:t>
            </a:r>
            <a:r>
              <a:rPr lang="ru-RU" sz="2800">
                <a:solidFill>
                  <a:srgbClr val="FFFF00"/>
                </a:solidFill>
                <a:latin typeface="Cambria" pitchFamily="18" charset="0"/>
              </a:rPr>
              <a:t>(</a:t>
            </a:r>
            <a:r>
              <a:rPr lang="en-US" sz="2800">
                <a:solidFill>
                  <a:srgbClr val="FFFF00"/>
                </a:solidFill>
                <a:latin typeface="Rockwell" pitchFamily="18" charset="0"/>
              </a:rPr>
              <a:t>Ca</a:t>
            </a:r>
            <a:r>
              <a:rPr lang="ru-RU" sz="2800">
                <a:solidFill>
                  <a:srgbClr val="FFFF00"/>
                </a:solidFill>
                <a:latin typeface="Cambria" pitchFamily="18" charset="0"/>
              </a:rPr>
              <a:t>,</a:t>
            </a:r>
            <a:r>
              <a:rPr lang="en-US" sz="2800">
                <a:solidFill>
                  <a:srgbClr val="FFFF00"/>
                </a:solidFill>
                <a:latin typeface="Rockwell" pitchFamily="18" charset="0"/>
              </a:rPr>
              <a:t>Ba</a:t>
            </a:r>
            <a:r>
              <a:rPr lang="ru-RU" sz="2800">
                <a:solidFill>
                  <a:srgbClr val="FFFF00"/>
                </a:solidFill>
                <a:latin typeface="Cambria" pitchFamily="18" charset="0"/>
              </a:rPr>
              <a:t>,</a:t>
            </a:r>
            <a:r>
              <a:rPr lang="en-US" sz="2800">
                <a:solidFill>
                  <a:srgbClr val="FFFF00"/>
                </a:solidFill>
                <a:latin typeface="Rockwell" pitchFamily="18" charset="0"/>
              </a:rPr>
              <a:t>Zn</a:t>
            </a:r>
            <a:r>
              <a:rPr lang="ru-RU" sz="2800">
                <a:solidFill>
                  <a:srgbClr val="FFFF00"/>
                </a:solidFill>
                <a:latin typeface="Cambria" pitchFamily="18" charset="0"/>
              </a:rPr>
              <a:t>)</a:t>
            </a:r>
            <a:endParaRPr lang="uk-UA" sz="280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5508625" y="4437063"/>
            <a:ext cx="35877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5" name="Стрелка вправо 24"/>
          <p:cNvSpPr/>
          <p:nvPr/>
        </p:nvSpPr>
        <p:spPr>
          <a:xfrm>
            <a:off x="6300788" y="4437063"/>
            <a:ext cx="35877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69649" name="TextBox 25"/>
          <p:cNvSpPr txBox="1">
            <a:spLocks noChangeArrowheads="1"/>
          </p:cNvSpPr>
          <p:nvPr/>
        </p:nvSpPr>
        <p:spPr bwMode="auto">
          <a:xfrm>
            <a:off x="5292725" y="4149725"/>
            <a:ext cx="1008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mbria" pitchFamily="18" charset="0"/>
              </a:rPr>
              <a:t>0</a:t>
            </a:r>
            <a:endParaRPr lang="uk-UA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9650" name="TextBox 26"/>
          <p:cNvSpPr txBox="1">
            <a:spLocks noChangeArrowheads="1"/>
          </p:cNvSpPr>
          <p:nvPr/>
        </p:nvSpPr>
        <p:spPr bwMode="auto">
          <a:xfrm>
            <a:off x="6948488" y="4076700"/>
            <a:ext cx="719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Cambria" pitchFamily="18" charset="0"/>
              </a:rPr>
              <a:t>2+</a:t>
            </a:r>
            <a:endParaRPr lang="uk-UA" sz="200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9651" name="TextBox 27"/>
          <p:cNvSpPr txBox="1">
            <a:spLocks noChangeArrowheads="1"/>
          </p:cNvSpPr>
          <p:nvPr/>
        </p:nvSpPr>
        <p:spPr bwMode="auto">
          <a:xfrm>
            <a:off x="4284663" y="5949950"/>
            <a:ext cx="5327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mbria" pitchFamily="18" charset="0"/>
              </a:rPr>
              <a:t> </a:t>
            </a:r>
            <a:r>
              <a:rPr lang="en-US" sz="3200">
                <a:solidFill>
                  <a:srgbClr val="FFFF00"/>
                </a:solidFill>
                <a:latin typeface="Rockwell" pitchFamily="18" charset="0"/>
              </a:rPr>
              <a:t>Me  </a:t>
            </a:r>
            <a:r>
              <a:rPr lang="ru-RU" sz="320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3200">
                <a:solidFill>
                  <a:srgbClr val="FFFF00"/>
                </a:solidFill>
                <a:latin typeface="Rockwell" pitchFamily="18" charset="0"/>
              </a:rPr>
              <a:t>3e</a:t>
            </a:r>
            <a:r>
              <a:rPr lang="ru-RU" sz="320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3200">
                <a:solidFill>
                  <a:srgbClr val="FFFF00"/>
                </a:solidFill>
                <a:latin typeface="Rockwell" pitchFamily="18" charset="0"/>
              </a:rPr>
              <a:t>   Me  </a:t>
            </a:r>
            <a:r>
              <a:rPr lang="ru-RU" sz="3200">
                <a:solidFill>
                  <a:srgbClr val="FFFF00"/>
                </a:solidFill>
                <a:latin typeface="Cambria" pitchFamily="18" charset="0"/>
              </a:rPr>
              <a:t>(</a:t>
            </a:r>
            <a:r>
              <a:rPr lang="en-US" sz="3200">
                <a:solidFill>
                  <a:srgbClr val="FFFF00"/>
                </a:solidFill>
                <a:latin typeface="Rockwell" pitchFamily="18" charset="0"/>
              </a:rPr>
              <a:t>Al  </a:t>
            </a:r>
            <a:r>
              <a:rPr lang="ru-RU" sz="3200">
                <a:solidFill>
                  <a:srgbClr val="FFFF00"/>
                </a:solidFill>
                <a:latin typeface="Cambria" pitchFamily="18" charset="0"/>
              </a:rPr>
              <a:t>,</a:t>
            </a:r>
            <a:r>
              <a:rPr lang="en-US" sz="3200">
                <a:solidFill>
                  <a:srgbClr val="FFFF00"/>
                </a:solidFill>
                <a:latin typeface="Rockwell" pitchFamily="18" charset="0"/>
              </a:rPr>
              <a:t>Fe</a:t>
            </a:r>
            <a:r>
              <a:rPr lang="ru-RU" sz="3200">
                <a:solidFill>
                  <a:srgbClr val="FFFF00"/>
                </a:solidFill>
                <a:latin typeface="Cambria" pitchFamily="18" charset="0"/>
              </a:rPr>
              <a:t>,</a:t>
            </a:r>
            <a:r>
              <a:rPr lang="en-US" sz="3200">
                <a:solidFill>
                  <a:srgbClr val="FFFF00"/>
                </a:solidFill>
                <a:latin typeface="Rockwell" pitchFamily="18" charset="0"/>
              </a:rPr>
              <a:t>Cr</a:t>
            </a:r>
            <a:r>
              <a:rPr lang="ru-RU" sz="3200">
                <a:solidFill>
                  <a:srgbClr val="FFFF00"/>
                </a:solidFill>
                <a:latin typeface="Cambria" pitchFamily="18" charset="0"/>
              </a:rPr>
              <a:t>)</a:t>
            </a:r>
            <a:endParaRPr lang="uk-UA" sz="320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5003800" y="6165850"/>
            <a:ext cx="360363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</a:t>
            </a:r>
            <a:endParaRPr lang="uk-UA" dirty="0"/>
          </a:p>
        </p:txBody>
      </p:sp>
      <p:sp>
        <p:nvSpPr>
          <p:cNvPr id="30" name="Стрелка вправо 29"/>
          <p:cNvSpPr/>
          <p:nvPr/>
        </p:nvSpPr>
        <p:spPr>
          <a:xfrm>
            <a:off x="5867400" y="6165850"/>
            <a:ext cx="360363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69654" name="TextBox 31"/>
          <p:cNvSpPr txBox="1">
            <a:spLocks noChangeArrowheads="1"/>
          </p:cNvSpPr>
          <p:nvPr/>
        </p:nvSpPr>
        <p:spPr bwMode="auto">
          <a:xfrm>
            <a:off x="4932363" y="5805488"/>
            <a:ext cx="576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mbria" pitchFamily="18" charset="0"/>
              </a:rPr>
              <a:t>0</a:t>
            </a:r>
            <a:endParaRPr lang="uk-UA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3" name="Стрелка вправо 32"/>
          <p:cNvSpPr/>
          <p:nvPr/>
        </p:nvSpPr>
        <p:spPr>
          <a:xfrm rot="18365256">
            <a:off x="3948112" y="3473451"/>
            <a:ext cx="936625" cy="15875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4211638" y="4437063"/>
            <a:ext cx="720725" cy="28733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5" name="Стрелка вправо 34"/>
          <p:cNvSpPr/>
          <p:nvPr/>
        </p:nvSpPr>
        <p:spPr>
          <a:xfrm rot="3537268">
            <a:off x="3866356" y="5191920"/>
            <a:ext cx="917575" cy="38576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69658" name="TextBox 35"/>
          <p:cNvSpPr txBox="1">
            <a:spLocks noChangeArrowheads="1"/>
          </p:cNvSpPr>
          <p:nvPr/>
        </p:nvSpPr>
        <p:spPr bwMode="auto">
          <a:xfrm>
            <a:off x="6732588" y="5876925"/>
            <a:ext cx="43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chemeClr val="bg1"/>
                </a:solidFill>
                <a:latin typeface="Cambria" pitchFamily="18" charset="0"/>
              </a:rPr>
              <a:t>3-</a:t>
            </a:r>
          </a:p>
        </p:txBody>
      </p:sp>
      <p:sp>
        <p:nvSpPr>
          <p:cNvPr id="69659" name="TextBox 36"/>
          <p:cNvSpPr txBox="1">
            <a:spLocks noChangeArrowheads="1"/>
          </p:cNvSpPr>
          <p:nvPr/>
        </p:nvSpPr>
        <p:spPr bwMode="auto">
          <a:xfrm>
            <a:off x="7380288" y="5805488"/>
            <a:ext cx="720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chemeClr val="bg1"/>
                </a:solidFill>
                <a:latin typeface="Cambria" pitchFamily="18" charset="0"/>
              </a:rPr>
              <a:t>3+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Box 1"/>
          <p:cNvSpPr txBox="1">
            <a:spLocks noChangeArrowheads="1"/>
          </p:cNvSpPr>
          <p:nvPr/>
        </p:nvSpPr>
        <p:spPr bwMode="auto">
          <a:xfrm>
            <a:off x="323850" y="260350"/>
            <a:ext cx="950436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chemeClr val="bg1"/>
                </a:solidFill>
                <a:latin typeface="Cambria" pitchFamily="18" charset="0"/>
              </a:rPr>
              <a:t>2.</a:t>
            </a:r>
            <a:r>
              <a:rPr lang="uk-UA" sz="4000">
                <a:solidFill>
                  <a:srgbClr val="00B0F0"/>
                </a:solidFill>
                <a:latin typeface="Cambria" pitchFamily="18" charset="0"/>
              </a:rPr>
              <a:t>Атоми металічних елементів виявляють лише позитивні ступені окиснення.</a:t>
            </a:r>
          </a:p>
        </p:txBody>
      </p:sp>
      <p:sp>
        <p:nvSpPr>
          <p:cNvPr id="70658" name="TextBox 2"/>
          <p:cNvSpPr txBox="1">
            <a:spLocks noChangeArrowheads="1"/>
          </p:cNvSpPr>
          <p:nvPr/>
        </p:nvSpPr>
        <p:spPr bwMode="auto">
          <a:xfrm>
            <a:off x="323850" y="2276475"/>
            <a:ext cx="82089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mbria" pitchFamily="18" charset="0"/>
              </a:rPr>
              <a:t> </a:t>
            </a:r>
            <a:r>
              <a:rPr lang="uk-UA" sz="3200">
                <a:solidFill>
                  <a:srgbClr val="00B0F0"/>
                </a:solidFill>
                <a:latin typeface="Cambria" pitchFamily="18" charset="0"/>
              </a:rPr>
              <a:t>ⅠА(головна підгрупа) </a:t>
            </a:r>
            <a:r>
              <a:rPr lang="en-US" sz="3200">
                <a:solidFill>
                  <a:srgbClr val="00B0F0"/>
                </a:solidFill>
                <a:latin typeface="Rockwell" pitchFamily="18" charset="0"/>
              </a:rPr>
              <a:t>n</a:t>
            </a:r>
            <a:r>
              <a:rPr lang="uk-UA" sz="3200">
                <a:solidFill>
                  <a:srgbClr val="00B0F0"/>
                </a:solidFill>
                <a:latin typeface="Cambria" pitchFamily="18" charset="0"/>
              </a:rPr>
              <a:t> </a:t>
            </a:r>
            <a:r>
              <a:rPr lang="en-US" sz="3200">
                <a:solidFill>
                  <a:srgbClr val="00B0F0"/>
                </a:solidFill>
                <a:latin typeface="Rockwell" pitchFamily="18" charset="0"/>
              </a:rPr>
              <a:t>S </a:t>
            </a:r>
            <a:r>
              <a:rPr lang="ru-RU" sz="3200">
                <a:solidFill>
                  <a:srgbClr val="00B0F0"/>
                </a:solidFill>
                <a:latin typeface="Cambria" pitchFamily="18" charset="0"/>
              </a:rPr>
              <a:t>,</a:t>
            </a:r>
            <a:r>
              <a:rPr lang="en-US" sz="3200">
                <a:solidFill>
                  <a:srgbClr val="00B0F0"/>
                </a:solidFill>
                <a:latin typeface="Rockwell" pitchFamily="18" charset="0"/>
              </a:rPr>
              <a:t>C</a:t>
            </a:r>
            <a:r>
              <a:rPr lang="ru-RU" sz="3200">
                <a:solidFill>
                  <a:srgbClr val="00B0F0"/>
                </a:solidFill>
                <a:latin typeface="Cambria" pitchFamily="18" charset="0"/>
              </a:rPr>
              <a:t>.</a:t>
            </a:r>
            <a:r>
              <a:rPr lang="en-US" sz="3200">
                <a:solidFill>
                  <a:srgbClr val="00B0F0"/>
                </a:solidFill>
                <a:latin typeface="Rockwell" pitchFamily="18" charset="0"/>
              </a:rPr>
              <a:t>O</a:t>
            </a:r>
            <a:endParaRPr lang="uk-UA" sz="3200">
              <a:solidFill>
                <a:srgbClr val="00B0F0"/>
              </a:solidFill>
              <a:latin typeface="Cambria" pitchFamily="18" charset="0"/>
            </a:endParaRPr>
          </a:p>
        </p:txBody>
      </p:sp>
      <p:sp>
        <p:nvSpPr>
          <p:cNvPr id="70659" name="TextBox 3"/>
          <p:cNvSpPr txBox="1">
            <a:spLocks noChangeArrowheads="1"/>
          </p:cNvSpPr>
          <p:nvPr/>
        </p:nvSpPr>
        <p:spPr bwMode="auto">
          <a:xfrm>
            <a:off x="5076825" y="2133600"/>
            <a:ext cx="3587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C00000"/>
                </a:solidFill>
                <a:latin typeface="Cambria" pitchFamily="18" charset="0"/>
              </a:rPr>
              <a:t>1</a:t>
            </a:r>
            <a:endParaRPr lang="uk-UA" sz="140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70660" name="TextBox 4"/>
          <p:cNvSpPr txBox="1">
            <a:spLocks noChangeArrowheads="1"/>
          </p:cNvSpPr>
          <p:nvPr/>
        </p:nvSpPr>
        <p:spPr bwMode="auto">
          <a:xfrm>
            <a:off x="6011863" y="2133600"/>
            <a:ext cx="936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  <a:latin typeface="Cambria" pitchFamily="18" charset="0"/>
              </a:rPr>
              <a:t>+1</a:t>
            </a:r>
            <a:endParaRPr lang="uk-UA" sz="200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70661" name="TextBox 5"/>
          <p:cNvSpPr txBox="1">
            <a:spLocks noChangeArrowheads="1"/>
          </p:cNvSpPr>
          <p:nvPr/>
        </p:nvSpPr>
        <p:spPr bwMode="auto">
          <a:xfrm>
            <a:off x="539750" y="3213100"/>
            <a:ext cx="4248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>
                <a:solidFill>
                  <a:srgbClr val="FFFF00"/>
                </a:solidFill>
                <a:latin typeface="Cambria" pitchFamily="18" charset="0"/>
              </a:rPr>
              <a:t>Ⅱ А</a:t>
            </a:r>
            <a:r>
              <a:rPr lang="en-US" sz="4000">
                <a:solidFill>
                  <a:srgbClr val="FFFF00"/>
                </a:solidFill>
                <a:latin typeface="Rockwell" pitchFamily="18" charset="0"/>
              </a:rPr>
              <a:t> n</a:t>
            </a:r>
            <a:r>
              <a:rPr lang="uk-UA" sz="400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4000">
                <a:solidFill>
                  <a:srgbClr val="FFFF00"/>
                </a:solidFill>
                <a:latin typeface="Rockwell" pitchFamily="18" charset="0"/>
              </a:rPr>
              <a:t>S</a:t>
            </a:r>
            <a:r>
              <a:rPr lang="uk-UA" sz="400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ru-RU" sz="4000">
                <a:solidFill>
                  <a:srgbClr val="FFFF00"/>
                </a:solidFill>
                <a:latin typeface="Cambria" pitchFamily="18" charset="0"/>
              </a:rPr>
              <a:t>, </a:t>
            </a:r>
            <a:r>
              <a:rPr lang="en-US" sz="4000">
                <a:solidFill>
                  <a:srgbClr val="FFFF00"/>
                </a:solidFill>
                <a:latin typeface="Rockwell" pitchFamily="18" charset="0"/>
              </a:rPr>
              <a:t>C</a:t>
            </a:r>
            <a:r>
              <a:rPr lang="ru-RU" sz="4000">
                <a:solidFill>
                  <a:srgbClr val="FFFF00"/>
                </a:solidFill>
                <a:latin typeface="Cambria" pitchFamily="18" charset="0"/>
              </a:rPr>
              <a:t>.</a:t>
            </a:r>
            <a:r>
              <a:rPr lang="en-US" sz="4000">
                <a:solidFill>
                  <a:srgbClr val="FFFF00"/>
                </a:solidFill>
                <a:latin typeface="Rockwell" pitchFamily="18" charset="0"/>
              </a:rPr>
              <a:t>O+2</a:t>
            </a:r>
            <a:endParaRPr lang="uk-UA" sz="400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70662" name="TextBox 6"/>
          <p:cNvSpPr txBox="1">
            <a:spLocks noChangeArrowheads="1"/>
          </p:cNvSpPr>
          <p:nvPr/>
        </p:nvSpPr>
        <p:spPr bwMode="auto">
          <a:xfrm>
            <a:off x="684213" y="4149725"/>
            <a:ext cx="3527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>
                <a:solidFill>
                  <a:srgbClr val="FFFF00"/>
                </a:solidFill>
                <a:latin typeface="Cambria" pitchFamily="18" charset="0"/>
              </a:rPr>
              <a:t>Ⅲ</a:t>
            </a:r>
            <a:r>
              <a:rPr lang="en-US" sz="3600">
                <a:solidFill>
                  <a:srgbClr val="FFFF00"/>
                </a:solidFill>
                <a:latin typeface="Rockwell" pitchFamily="18" charset="0"/>
              </a:rPr>
              <a:t> A n</a:t>
            </a:r>
            <a:r>
              <a:rPr lang="uk-UA" sz="360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3600">
                <a:solidFill>
                  <a:srgbClr val="FFFF00"/>
                </a:solidFill>
                <a:latin typeface="Rockwell" pitchFamily="18" charset="0"/>
              </a:rPr>
              <a:t>S </a:t>
            </a:r>
            <a:r>
              <a:rPr lang="ru-RU" sz="3600">
                <a:solidFill>
                  <a:srgbClr val="FFFF00"/>
                </a:solidFill>
                <a:latin typeface="Cambria" pitchFamily="18" charset="0"/>
              </a:rPr>
              <a:t>,</a:t>
            </a:r>
            <a:r>
              <a:rPr lang="en-US" sz="3600">
                <a:solidFill>
                  <a:srgbClr val="FFFF00"/>
                </a:solidFill>
                <a:latin typeface="Rockwell" pitchFamily="18" charset="0"/>
              </a:rPr>
              <a:t>C</a:t>
            </a:r>
            <a:r>
              <a:rPr lang="ru-RU" sz="3600">
                <a:solidFill>
                  <a:srgbClr val="FFFF00"/>
                </a:solidFill>
                <a:latin typeface="Cambria" pitchFamily="18" charset="0"/>
              </a:rPr>
              <a:t>.</a:t>
            </a:r>
            <a:r>
              <a:rPr lang="en-US" sz="3600">
                <a:solidFill>
                  <a:srgbClr val="FFFF00"/>
                </a:solidFill>
                <a:latin typeface="Rockwell" pitchFamily="18" charset="0"/>
              </a:rPr>
              <a:t>O+3</a:t>
            </a:r>
            <a:endParaRPr lang="uk-UA" sz="360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70663" name="TextBox 7"/>
          <p:cNvSpPr txBox="1">
            <a:spLocks noChangeArrowheads="1"/>
          </p:cNvSpPr>
          <p:nvPr/>
        </p:nvSpPr>
        <p:spPr bwMode="auto">
          <a:xfrm>
            <a:off x="395288" y="4797425"/>
            <a:ext cx="849788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>
                <a:solidFill>
                  <a:srgbClr val="FFFF00"/>
                </a:solidFill>
                <a:latin typeface="Cambria" pitchFamily="18" charset="0"/>
              </a:rPr>
              <a:t>Для </a:t>
            </a:r>
            <a:r>
              <a:rPr lang="en-US" sz="4000">
                <a:solidFill>
                  <a:srgbClr val="FFFF00"/>
                </a:solidFill>
                <a:latin typeface="Rockwell" pitchFamily="18" charset="0"/>
              </a:rPr>
              <a:t>d</a:t>
            </a:r>
            <a:r>
              <a:rPr lang="uk-UA" sz="4000">
                <a:solidFill>
                  <a:srgbClr val="FFFF00"/>
                </a:solidFill>
                <a:latin typeface="Cambria" pitchFamily="18" charset="0"/>
              </a:rPr>
              <a:t> елементів ступінь окиснення різний(валентними є не тільки </a:t>
            </a:r>
            <a:r>
              <a:rPr lang="en-US" sz="4000">
                <a:solidFill>
                  <a:srgbClr val="FFFF00"/>
                </a:solidFill>
                <a:latin typeface="Rockwell" pitchFamily="18" charset="0"/>
              </a:rPr>
              <a:t>S</a:t>
            </a:r>
            <a:r>
              <a:rPr lang="ru-RU" sz="4000">
                <a:solidFill>
                  <a:srgbClr val="FFFF00"/>
                </a:solidFill>
                <a:latin typeface="Cambria" pitchFamily="18" charset="0"/>
              </a:rPr>
              <a:t>,а </a:t>
            </a:r>
            <a:r>
              <a:rPr lang="uk-UA" sz="4000">
                <a:solidFill>
                  <a:srgbClr val="FFFF00"/>
                </a:solidFill>
                <a:latin typeface="Cambria" pitchFamily="18" charset="0"/>
              </a:rPr>
              <a:t>і </a:t>
            </a:r>
            <a:r>
              <a:rPr lang="en-US" sz="4000">
                <a:solidFill>
                  <a:srgbClr val="FFFF00"/>
                </a:solidFill>
                <a:latin typeface="Rockwell" pitchFamily="18" charset="0"/>
              </a:rPr>
              <a:t>d </a:t>
            </a:r>
            <a:r>
              <a:rPr lang="uk-UA" sz="4000">
                <a:solidFill>
                  <a:srgbClr val="FFFF00"/>
                </a:solidFill>
                <a:latin typeface="Cambria" pitchFamily="18" charset="0"/>
              </a:rPr>
              <a:t>елементи).</a:t>
            </a:r>
          </a:p>
        </p:txBody>
      </p:sp>
      <p:sp>
        <p:nvSpPr>
          <p:cNvPr id="70664" name="TextBox 8"/>
          <p:cNvSpPr txBox="1">
            <a:spLocks noChangeArrowheads="1"/>
          </p:cNvSpPr>
          <p:nvPr/>
        </p:nvSpPr>
        <p:spPr bwMode="auto">
          <a:xfrm>
            <a:off x="2339975" y="3068638"/>
            <a:ext cx="43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rgbClr val="C00000"/>
                </a:solidFill>
                <a:latin typeface="Cambria" pitchFamily="18" charset="0"/>
              </a:rPr>
              <a:t>2</a:t>
            </a:r>
          </a:p>
        </p:txBody>
      </p:sp>
      <p:sp>
        <p:nvSpPr>
          <p:cNvPr id="70665" name="TextBox 9"/>
          <p:cNvSpPr txBox="1">
            <a:spLocks noChangeArrowheads="1"/>
          </p:cNvSpPr>
          <p:nvPr/>
        </p:nvSpPr>
        <p:spPr bwMode="auto">
          <a:xfrm>
            <a:off x="2339975" y="4005263"/>
            <a:ext cx="360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rgbClr val="C00000"/>
                </a:solidFill>
                <a:latin typeface="Cambria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Box 1"/>
          <p:cNvSpPr txBox="1">
            <a:spLocks noChangeArrowheads="1"/>
          </p:cNvSpPr>
          <p:nvPr/>
        </p:nvSpPr>
        <p:spPr bwMode="auto">
          <a:xfrm>
            <a:off x="179388" y="765175"/>
            <a:ext cx="867727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>
                <a:solidFill>
                  <a:srgbClr val="00B0F0"/>
                </a:solidFill>
                <a:latin typeface="Cambria" pitchFamily="18" charset="0"/>
              </a:rPr>
              <a:t>3.Взаємодія металів з простими речовинами</a:t>
            </a:r>
          </a:p>
          <a:p>
            <a:r>
              <a:rPr lang="uk-UA" sz="3200">
                <a:solidFill>
                  <a:srgbClr val="00B0F0"/>
                </a:solidFill>
                <a:latin typeface="Cambria" pitchFamily="18" charset="0"/>
              </a:rPr>
              <a:t>                                                                        -неметалами.</a:t>
            </a:r>
          </a:p>
        </p:txBody>
      </p:sp>
      <p:sp>
        <p:nvSpPr>
          <p:cNvPr id="71682" name="TextBox 2"/>
          <p:cNvSpPr txBox="1">
            <a:spLocks noChangeArrowheads="1"/>
          </p:cNvSpPr>
          <p:nvPr/>
        </p:nvSpPr>
        <p:spPr bwMode="auto">
          <a:xfrm>
            <a:off x="1258888" y="2565400"/>
            <a:ext cx="71294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>
                <a:solidFill>
                  <a:srgbClr val="00B0F0"/>
                </a:solidFill>
                <a:latin typeface="Cambria" pitchFamily="18" charset="0"/>
              </a:rPr>
              <a:t>А)з галогенами </a:t>
            </a:r>
            <a:r>
              <a:rPr lang="en-US" sz="3600">
                <a:solidFill>
                  <a:srgbClr val="00B0F0"/>
                </a:solidFill>
                <a:latin typeface="Rockwell" pitchFamily="18" charset="0"/>
              </a:rPr>
              <a:t>Me+</a:t>
            </a:r>
            <a:r>
              <a:rPr lang="uk-UA" sz="3600">
                <a:solidFill>
                  <a:srgbClr val="00B0F0"/>
                </a:solidFill>
                <a:latin typeface="Cambria" pitchFamily="18" charset="0"/>
              </a:rPr>
              <a:t>Га</a:t>
            </a:r>
            <a:r>
              <a:rPr lang="en-US" sz="3600">
                <a:solidFill>
                  <a:srgbClr val="00B0F0"/>
                </a:solidFill>
                <a:latin typeface="Rockwell" pitchFamily="18" charset="0"/>
              </a:rPr>
              <a:t>l </a:t>
            </a:r>
            <a:endParaRPr lang="uk-UA" sz="3600">
              <a:solidFill>
                <a:srgbClr val="00B0F0"/>
              </a:solidFill>
              <a:latin typeface="Cambria" pitchFamily="18" charset="0"/>
            </a:endParaRPr>
          </a:p>
        </p:txBody>
      </p:sp>
      <p:sp>
        <p:nvSpPr>
          <p:cNvPr id="71683" name="TextBox 3"/>
          <p:cNvSpPr txBox="1">
            <a:spLocks noChangeArrowheads="1"/>
          </p:cNvSpPr>
          <p:nvPr/>
        </p:nvSpPr>
        <p:spPr bwMode="auto">
          <a:xfrm>
            <a:off x="6084888" y="2924175"/>
            <a:ext cx="1871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Rockwell" pitchFamily="18" charset="0"/>
              </a:rPr>
              <a:t>2</a:t>
            </a:r>
            <a:endParaRPr lang="uk-UA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rot="1283992">
            <a:off x="1474788" y="3289300"/>
            <a:ext cx="252412" cy="12239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71685" name="TextBox 5"/>
          <p:cNvSpPr txBox="1">
            <a:spLocks noChangeArrowheads="1"/>
          </p:cNvSpPr>
          <p:nvPr/>
        </p:nvSpPr>
        <p:spPr bwMode="auto">
          <a:xfrm>
            <a:off x="395288" y="4652963"/>
            <a:ext cx="17287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FF00"/>
                </a:solidFill>
                <a:latin typeface="Rockwell" pitchFamily="18" charset="0"/>
              </a:rPr>
              <a:t>MeCl</a:t>
            </a:r>
            <a:endParaRPr lang="uk-UA" sz="360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71686" name="TextBox 6"/>
          <p:cNvSpPr txBox="1">
            <a:spLocks noChangeArrowheads="1"/>
          </p:cNvSpPr>
          <p:nvPr/>
        </p:nvSpPr>
        <p:spPr bwMode="auto">
          <a:xfrm>
            <a:off x="2843213" y="5013325"/>
            <a:ext cx="2089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Rockwell" pitchFamily="18" charset="0"/>
              </a:rPr>
              <a:t>MeCl</a:t>
            </a:r>
            <a:r>
              <a:rPr lang="en-US" sz="3200">
                <a:solidFill>
                  <a:srgbClr val="C00000"/>
                </a:solidFill>
                <a:latin typeface="Rockwell" pitchFamily="18" charset="0"/>
              </a:rPr>
              <a:t> </a:t>
            </a:r>
            <a:endParaRPr lang="uk-UA" sz="320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71687" name="TextBox 7"/>
          <p:cNvSpPr txBox="1">
            <a:spLocks noChangeArrowheads="1"/>
          </p:cNvSpPr>
          <p:nvPr/>
        </p:nvSpPr>
        <p:spPr bwMode="auto">
          <a:xfrm>
            <a:off x="3924300" y="5445125"/>
            <a:ext cx="43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Rockwell" pitchFamily="18" charset="0"/>
              </a:rPr>
              <a:t>2</a:t>
            </a:r>
            <a:endParaRPr lang="uk-UA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71688" name="TextBox 8"/>
          <p:cNvSpPr txBox="1">
            <a:spLocks noChangeArrowheads="1"/>
          </p:cNvSpPr>
          <p:nvPr/>
        </p:nvSpPr>
        <p:spPr bwMode="auto">
          <a:xfrm>
            <a:off x="5219700" y="4868863"/>
            <a:ext cx="26654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Rockwell" pitchFamily="18" charset="0"/>
              </a:rPr>
              <a:t>MeCl</a:t>
            </a:r>
            <a:endParaRPr lang="uk-UA" sz="320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71689" name="TextBox 9"/>
          <p:cNvSpPr txBox="1">
            <a:spLocks noChangeArrowheads="1"/>
          </p:cNvSpPr>
          <p:nvPr/>
        </p:nvSpPr>
        <p:spPr bwMode="auto">
          <a:xfrm>
            <a:off x="6227763" y="5300663"/>
            <a:ext cx="576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Rockwell" pitchFamily="18" charset="0"/>
              </a:rPr>
              <a:t>3</a:t>
            </a:r>
            <a:endParaRPr lang="uk-UA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2771775" y="3933825"/>
            <a:ext cx="1728788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2" name="Стрелка вправо 11"/>
          <p:cNvSpPr/>
          <p:nvPr/>
        </p:nvSpPr>
        <p:spPr>
          <a:xfrm rot="4817798">
            <a:off x="5196682" y="3890169"/>
            <a:ext cx="1627187" cy="301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3" name="Правая фигурная скобка 12"/>
          <p:cNvSpPr/>
          <p:nvPr/>
        </p:nvSpPr>
        <p:spPr>
          <a:xfrm rot="5400000">
            <a:off x="3355975" y="2268538"/>
            <a:ext cx="774700" cy="6985000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71693" name="TextBox 13"/>
          <p:cNvSpPr txBox="1">
            <a:spLocks noChangeArrowheads="1"/>
          </p:cNvSpPr>
          <p:nvPr/>
        </p:nvSpPr>
        <p:spPr bwMode="auto">
          <a:xfrm>
            <a:off x="2771775" y="6021388"/>
            <a:ext cx="2376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solidFill>
                  <a:srgbClr val="00B0F0"/>
                </a:solidFill>
                <a:latin typeface="Cambria" pitchFamily="18" charset="0"/>
              </a:rPr>
              <a:t>галогеніди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Box 1"/>
          <p:cNvSpPr txBox="1">
            <a:spLocks noChangeArrowheads="1"/>
          </p:cNvSpPr>
          <p:nvPr/>
        </p:nvSpPr>
        <p:spPr bwMode="auto">
          <a:xfrm>
            <a:off x="323850" y="549275"/>
            <a:ext cx="82804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Rockwell" pitchFamily="18" charset="0"/>
              </a:rPr>
              <a:t>4</a:t>
            </a:r>
            <a:r>
              <a:rPr lang="ru-RU" sz="3200">
                <a:solidFill>
                  <a:schemeClr val="bg1"/>
                </a:solidFill>
                <a:latin typeface="Cambria" pitchFamily="18" charset="0"/>
              </a:rPr>
              <a:t>.</a:t>
            </a:r>
            <a:r>
              <a:rPr lang="ru-RU" sz="3200">
                <a:solidFill>
                  <a:srgbClr val="00B0F0"/>
                </a:solidFill>
                <a:latin typeface="Cambria" pitchFamily="18" charset="0"/>
              </a:rPr>
              <a:t>Метали взаємодіють з киснем,утворюючи оксиди, деякі метали-пероксиди.</a:t>
            </a:r>
            <a:endParaRPr lang="uk-UA" sz="3200">
              <a:solidFill>
                <a:srgbClr val="00B0F0"/>
              </a:solidFill>
              <a:latin typeface="Cambria" pitchFamily="18" charset="0"/>
            </a:endParaRPr>
          </a:p>
        </p:txBody>
      </p:sp>
      <p:sp>
        <p:nvSpPr>
          <p:cNvPr id="72706" name="TextBox 2"/>
          <p:cNvSpPr txBox="1">
            <a:spLocks noChangeArrowheads="1"/>
          </p:cNvSpPr>
          <p:nvPr/>
        </p:nvSpPr>
        <p:spPr bwMode="auto">
          <a:xfrm>
            <a:off x="250825" y="3933825"/>
            <a:ext cx="460851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FFFF00"/>
                </a:solidFill>
                <a:latin typeface="Rockwell" pitchFamily="18" charset="0"/>
              </a:rPr>
              <a:t>Me + O  </a:t>
            </a:r>
            <a:endParaRPr lang="uk-UA" sz="440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72707" name="TextBox 3"/>
          <p:cNvSpPr txBox="1">
            <a:spLocks noChangeArrowheads="1"/>
          </p:cNvSpPr>
          <p:nvPr/>
        </p:nvSpPr>
        <p:spPr bwMode="auto">
          <a:xfrm>
            <a:off x="2051050" y="4437063"/>
            <a:ext cx="288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Rockwell" pitchFamily="18" charset="0"/>
              </a:rPr>
              <a:t>2</a:t>
            </a:r>
            <a:endParaRPr lang="uk-UA" sz="2000">
              <a:latin typeface="Cambria" pitchFamily="18" charset="0"/>
            </a:endParaRPr>
          </a:p>
        </p:txBody>
      </p:sp>
      <p:sp>
        <p:nvSpPr>
          <p:cNvPr id="72708" name="TextBox 4"/>
          <p:cNvSpPr txBox="1">
            <a:spLocks noChangeArrowheads="1"/>
          </p:cNvSpPr>
          <p:nvPr/>
        </p:nvSpPr>
        <p:spPr bwMode="auto">
          <a:xfrm>
            <a:off x="3779838" y="1989138"/>
            <a:ext cx="259238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FFFF00"/>
                </a:solidFill>
                <a:latin typeface="Rockwell" pitchFamily="18" charset="0"/>
              </a:rPr>
              <a:t>Me  O</a:t>
            </a:r>
            <a:endParaRPr lang="uk-UA" sz="440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72709" name="TextBox 5"/>
          <p:cNvSpPr txBox="1">
            <a:spLocks noChangeArrowheads="1"/>
          </p:cNvSpPr>
          <p:nvPr/>
        </p:nvSpPr>
        <p:spPr bwMode="auto">
          <a:xfrm>
            <a:off x="3779838" y="4005263"/>
            <a:ext cx="20875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FFFF00"/>
                </a:solidFill>
                <a:latin typeface="Rockwell" pitchFamily="18" charset="0"/>
              </a:rPr>
              <a:t>Me O</a:t>
            </a:r>
            <a:endParaRPr lang="uk-UA" sz="440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72710" name="TextBox 6"/>
          <p:cNvSpPr txBox="1">
            <a:spLocks noChangeArrowheads="1"/>
          </p:cNvSpPr>
          <p:nvPr/>
        </p:nvSpPr>
        <p:spPr bwMode="auto">
          <a:xfrm>
            <a:off x="3851275" y="5732463"/>
            <a:ext cx="33845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FFFF00"/>
                </a:solidFill>
                <a:latin typeface="Rockwell" pitchFamily="18" charset="0"/>
              </a:rPr>
              <a:t>Me  O</a:t>
            </a:r>
            <a:endParaRPr lang="uk-UA" sz="440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72711" name="TextBox 7"/>
          <p:cNvSpPr txBox="1">
            <a:spLocks noChangeArrowheads="1"/>
          </p:cNvSpPr>
          <p:nvPr/>
        </p:nvSpPr>
        <p:spPr bwMode="auto">
          <a:xfrm>
            <a:off x="4643438" y="2492375"/>
            <a:ext cx="288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Rockwell" pitchFamily="18" charset="0"/>
              </a:rPr>
              <a:t>2</a:t>
            </a:r>
            <a:endParaRPr lang="uk-UA">
              <a:latin typeface="Cambria" pitchFamily="18" charset="0"/>
            </a:endParaRPr>
          </a:p>
        </p:txBody>
      </p:sp>
      <p:sp>
        <p:nvSpPr>
          <p:cNvPr id="72712" name="TextBox 8"/>
          <p:cNvSpPr txBox="1">
            <a:spLocks noChangeArrowheads="1"/>
          </p:cNvSpPr>
          <p:nvPr/>
        </p:nvSpPr>
        <p:spPr bwMode="auto">
          <a:xfrm>
            <a:off x="4716463" y="6165850"/>
            <a:ext cx="360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Rockwell" pitchFamily="18" charset="0"/>
              </a:rPr>
              <a:t>2</a:t>
            </a:r>
            <a:endParaRPr lang="uk-UA">
              <a:latin typeface="Cambria" pitchFamily="18" charset="0"/>
            </a:endParaRPr>
          </a:p>
        </p:txBody>
      </p:sp>
      <p:sp>
        <p:nvSpPr>
          <p:cNvPr id="72713" name="TextBox 9"/>
          <p:cNvSpPr txBox="1">
            <a:spLocks noChangeArrowheads="1"/>
          </p:cNvSpPr>
          <p:nvPr/>
        </p:nvSpPr>
        <p:spPr bwMode="auto">
          <a:xfrm rot="10800000" flipH="1" flipV="1">
            <a:off x="5305425" y="6189663"/>
            <a:ext cx="679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Rockwell" pitchFamily="18" charset="0"/>
              </a:rPr>
              <a:t> 3</a:t>
            </a:r>
            <a:endParaRPr lang="uk-UA">
              <a:latin typeface="Cambria" pitchFamily="18" charset="0"/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6227763" y="2060575"/>
            <a:ext cx="792162" cy="4392613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72715" name="TextBox 11"/>
          <p:cNvSpPr txBox="1">
            <a:spLocks noChangeArrowheads="1"/>
          </p:cNvSpPr>
          <p:nvPr/>
        </p:nvSpPr>
        <p:spPr bwMode="auto">
          <a:xfrm>
            <a:off x="7019925" y="3933825"/>
            <a:ext cx="1944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>
                <a:solidFill>
                  <a:srgbClr val="00B0F0"/>
                </a:solidFill>
                <a:latin typeface="Cambria" pitchFamily="18" charset="0"/>
              </a:rPr>
              <a:t>Оксиди</a:t>
            </a:r>
          </a:p>
        </p:txBody>
      </p:sp>
      <p:sp>
        <p:nvSpPr>
          <p:cNvPr id="13" name="Стрелка вправо 12"/>
          <p:cNvSpPr/>
          <p:nvPr/>
        </p:nvSpPr>
        <p:spPr>
          <a:xfrm rot="19477348">
            <a:off x="2076450" y="3257550"/>
            <a:ext cx="1689100" cy="128588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4" name="Стрелка вправо 13"/>
          <p:cNvSpPr/>
          <p:nvPr/>
        </p:nvSpPr>
        <p:spPr>
          <a:xfrm>
            <a:off x="2484438" y="4292600"/>
            <a:ext cx="1223962" cy="14446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5" name="Стрелка вправо 14"/>
          <p:cNvSpPr/>
          <p:nvPr/>
        </p:nvSpPr>
        <p:spPr>
          <a:xfrm rot="2605343">
            <a:off x="2574925" y="5429250"/>
            <a:ext cx="1268413" cy="1397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Box 1"/>
          <p:cNvSpPr txBox="1">
            <a:spLocks noChangeArrowheads="1"/>
          </p:cNvSpPr>
          <p:nvPr/>
        </p:nvSpPr>
        <p:spPr bwMode="auto">
          <a:xfrm>
            <a:off x="468313" y="476250"/>
            <a:ext cx="58324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>
                <a:solidFill>
                  <a:schemeClr val="bg1"/>
                </a:solidFill>
                <a:latin typeface="Cambria" pitchFamily="18" charset="0"/>
              </a:rPr>
              <a:t>5.</a:t>
            </a:r>
            <a:r>
              <a:rPr lang="uk-UA" sz="3600">
                <a:solidFill>
                  <a:srgbClr val="00B0F0"/>
                </a:solidFill>
                <a:latin typeface="Cambria" pitchFamily="18" charset="0"/>
              </a:rPr>
              <a:t>Метали взаємодіють з азотом</a:t>
            </a:r>
          </a:p>
        </p:txBody>
      </p:sp>
      <p:sp>
        <p:nvSpPr>
          <p:cNvPr id="73730" name="TextBox 2"/>
          <p:cNvSpPr txBox="1">
            <a:spLocks noChangeArrowheads="1"/>
          </p:cNvSpPr>
          <p:nvPr/>
        </p:nvSpPr>
        <p:spPr bwMode="auto">
          <a:xfrm>
            <a:off x="684213" y="3573463"/>
            <a:ext cx="22320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FFFF00"/>
                </a:solidFill>
                <a:latin typeface="Rockwell" pitchFamily="18" charset="0"/>
              </a:rPr>
              <a:t>Me + N</a:t>
            </a:r>
            <a:endParaRPr lang="uk-UA" sz="440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73731" name="TextBox 3"/>
          <p:cNvSpPr txBox="1">
            <a:spLocks noChangeArrowheads="1"/>
          </p:cNvSpPr>
          <p:nvPr/>
        </p:nvSpPr>
        <p:spPr bwMode="auto">
          <a:xfrm>
            <a:off x="2555875" y="4149725"/>
            <a:ext cx="43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Rockwell" pitchFamily="18" charset="0"/>
              </a:rPr>
              <a:t>2</a:t>
            </a:r>
            <a:endParaRPr lang="uk-UA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73732" name="TextBox 4"/>
          <p:cNvSpPr txBox="1">
            <a:spLocks noChangeArrowheads="1"/>
          </p:cNvSpPr>
          <p:nvPr/>
        </p:nvSpPr>
        <p:spPr bwMode="auto">
          <a:xfrm>
            <a:off x="4140200" y="2060575"/>
            <a:ext cx="4248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FF00"/>
                </a:solidFill>
                <a:latin typeface="Rockwell" pitchFamily="18" charset="0"/>
              </a:rPr>
              <a:t>Me  N</a:t>
            </a:r>
            <a:endParaRPr lang="uk-UA" sz="360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73733" name="TextBox 5"/>
          <p:cNvSpPr txBox="1">
            <a:spLocks noChangeArrowheads="1"/>
          </p:cNvSpPr>
          <p:nvPr/>
        </p:nvSpPr>
        <p:spPr bwMode="auto">
          <a:xfrm>
            <a:off x="4787900" y="2492375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Rockwell" pitchFamily="18" charset="0"/>
              </a:rPr>
              <a:t>3</a:t>
            </a:r>
            <a:endParaRPr lang="uk-UA">
              <a:latin typeface="Cambria" pitchFamily="18" charset="0"/>
            </a:endParaRPr>
          </a:p>
        </p:txBody>
      </p:sp>
      <p:sp>
        <p:nvSpPr>
          <p:cNvPr id="73734" name="TextBox 6"/>
          <p:cNvSpPr txBox="1">
            <a:spLocks noChangeArrowheads="1"/>
          </p:cNvSpPr>
          <p:nvPr/>
        </p:nvSpPr>
        <p:spPr bwMode="auto">
          <a:xfrm>
            <a:off x="4284663" y="3500438"/>
            <a:ext cx="2519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FF00"/>
                </a:solidFill>
                <a:latin typeface="Rockwell" pitchFamily="18" charset="0"/>
              </a:rPr>
              <a:t>Me  N</a:t>
            </a:r>
            <a:endParaRPr lang="uk-UA" sz="400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73735" name="TextBox 7"/>
          <p:cNvSpPr txBox="1">
            <a:spLocks noChangeArrowheads="1"/>
          </p:cNvSpPr>
          <p:nvPr/>
        </p:nvSpPr>
        <p:spPr bwMode="auto">
          <a:xfrm>
            <a:off x="5003800" y="3933825"/>
            <a:ext cx="576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Rockwell" pitchFamily="18" charset="0"/>
              </a:rPr>
              <a:t>3</a:t>
            </a:r>
            <a:endParaRPr lang="uk-UA">
              <a:latin typeface="Cambria" pitchFamily="18" charset="0"/>
            </a:endParaRPr>
          </a:p>
        </p:txBody>
      </p:sp>
      <p:sp>
        <p:nvSpPr>
          <p:cNvPr id="73736" name="TextBox 8"/>
          <p:cNvSpPr txBox="1">
            <a:spLocks noChangeArrowheads="1"/>
          </p:cNvSpPr>
          <p:nvPr/>
        </p:nvSpPr>
        <p:spPr bwMode="auto">
          <a:xfrm>
            <a:off x="5651500" y="3933825"/>
            <a:ext cx="504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Rockwell" pitchFamily="18" charset="0"/>
              </a:rPr>
              <a:t>2</a:t>
            </a:r>
            <a:endParaRPr lang="uk-UA">
              <a:latin typeface="Cambria" pitchFamily="18" charset="0"/>
            </a:endParaRPr>
          </a:p>
        </p:txBody>
      </p:sp>
      <p:sp>
        <p:nvSpPr>
          <p:cNvPr id="73737" name="TextBox 9"/>
          <p:cNvSpPr txBox="1">
            <a:spLocks noChangeArrowheads="1"/>
          </p:cNvSpPr>
          <p:nvPr/>
        </p:nvSpPr>
        <p:spPr bwMode="auto">
          <a:xfrm>
            <a:off x="4284663" y="5300663"/>
            <a:ext cx="2374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FF00"/>
                </a:solidFill>
                <a:latin typeface="Rockwell" pitchFamily="18" charset="0"/>
              </a:rPr>
              <a:t>Me N</a:t>
            </a:r>
            <a:endParaRPr lang="uk-UA" sz="400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6516688" y="1557338"/>
            <a:ext cx="576262" cy="4392612"/>
          </a:xfrm>
          <a:prstGeom prst="rightBrace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73739" name="TextBox 12"/>
          <p:cNvSpPr txBox="1">
            <a:spLocks noChangeArrowheads="1"/>
          </p:cNvSpPr>
          <p:nvPr/>
        </p:nvSpPr>
        <p:spPr bwMode="auto">
          <a:xfrm>
            <a:off x="7235825" y="3500438"/>
            <a:ext cx="1728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solidFill>
                  <a:srgbClr val="00B0F0"/>
                </a:solidFill>
                <a:latin typeface="Cambria" pitchFamily="18" charset="0"/>
              </a:rPr>
              <a:t>Нітриди</a:t>
            </a:r>
          </a:p>
        </p:txBody>
      </p:sp>
      <p:sp>
        <p:nvSpPr>
          <p:cNvPr id="14" name="Стрелка вправо 13"/>
          <p:cNvSpPr/>
          <p:nvPr/>
        </p:nvSpPr>
        <p:spPr>
          <a:xfrm rot="19733658">
            <a:off x="2747963" y="2743200"/>
            <a:ext cx="1327150" cy="2794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5" name="Стрелка вправо 14"/>
          <p:cNvSpPr/>
          <p:nvPr/>
        </p:nvSpPr>
        <p:spPr>
          <a:xfrm>
            <a:off x="3132138" y="3789363"/>
            <a:ext cx="1079500" cy="2159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6" name="Стрелка вправо 15"/>
          <p:cNvSpPr/>
          <p:nvPr/>
        </p:nvSpPr>
        <p:spPr>
          <a:xfrm rot="2344698">
            <a:off x="3030538" y="4673600"/>
            <a:ext cx="1079500" cy="28733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Box 1"/>
          <p:cNvSpPr txBox="1">
            <a:spLocks noChangeArrowheads="1"/>
          </p:cNvSpPr>
          <p:nvPr/>
        </p:nvSpPr>
        <p:spPr bwMode="auto">
          <a:xfrm>
            <a:off x="755650" y="549275"/>
            <a:ext cx="79200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>
                <a:solidFill>
                  <a:schemeClr val="bg1"/>
                </a:solidFill>
                <a:latin typeface="Cambria" pitchFamily="18" charset="0"/>
              </a:rPr>
              <a:t>6. </a:t>
            </a:r>
            <a:r>
              <a:rPr lang="uk-UA" sz="3200">
                <a:solidFill>
                  <a:srgbClr val="00B0F0"/>
                </a:solidFill>
                <a:latin typeface="Cambria" pitchFamily="18" charset="0"/>
              </a:rPr>
              <a:t>Метали взаємодіють з фосфором</a:t>
            </a:r>
          </a:p>
        </p:txBody>
      </p:sp>
      <p:sp>
        <p:nvSpPr>
          <p:cNvPr id="74754" name="TextBox 2"/>
          <p:cNvSpPr txBox="1">
            <a:spLocks noChangeArrowheads="1"/>
          </p:cNvSpPr>
          <p:nvPr/>
        </p:nvSpPr>
        <p:spPr bwMode="auto">
          <a:xfrm>
            <a:off x="468313" y="3716338"/>
            <a:ext cx="32400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FF00"/>
                </a:solidFill>
                <a:latin typeface="Rockwell" pitchFamily="18" charset="0"/>
              </a:rPr>
              <a:t>Me + P</a:t>
            </a:r>
            <a:endParaRPr lang="uk-UA" sz="400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74755" name="TextBox 3"/>
          <p:cNvSpPr txBox="1">
            <a:spLocks noChangeArrowheads="1"/>
          </p:cNvSpPr>
          <p:nvPr/>
        </p:nvSpPr>
        <p:spPr bwMode="auto">
          <a:xfrm>
            <a:off x="3851275" y="1916113"/>
            <a:ext cx="35290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FF00"/>
                </a:solidFill>
                <a:latin typeface="Rockwell" pitchFamily="18" charset="0"/>
              </a:rPr>
              <a:t>Me P</a:t>
            </a:r>
            <a:endParaRPr lang="uk-UA" sz="400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74756" name="TextBox 4"/>
          <p:cNvSpPr txBox="1">
            <a:spLocks noChangeArrowheads="1"/>
          </p:cNvSpPr>
          <p:nvPr/>
        </p:nvSpPr>
        <p:spPr bwMode="auto">
          <a:xfrm>
            <a:off x="4067175" y="3573463"/>
            <a:ext cx="3457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Rockwell" pitchFamily="18" charset="0"/>
              </a:rPr>
              <a:t>Me  P</a:t>
            </a:r>
            <a:endParaRPr lang="uk-UA" sz="320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74757" name="TextBox 5"/>
          <p:cNvSpPr txBox="1">
            <a:spLocks noChangeArrowheads="1"/>
          </p:cNvSpPr>
          <p:nvPr/>
        </p:nvSpPr>
        <p:spPr bwMode="auto">
          <a:xfrm>
            <a:off x="4067175" y="5084763"/>
            <a:ext cx="3384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FF00"/>
                </a:solidFill>
                <a:latin typeface="Rockwell" pitchFamily="18" charset="0"/>
              </a:rPr>
              <a:t>Me P</a:t>
            </a:r>
            <a:endParaRPr lang="uk-UA" sz="360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74758" name="TextBox 6"/>
          <p:cNvSpPr txBox="1">
            <a:spLocks noChangeArrowheads="1"/>
          </p:cNvSpPr>
          <p:nvPr/>
        </p:nvSpPr>
        <p:spPr bwMode="auto">
          <a:xfrm>
            <a:off x="4572000" y="2276475"/>
            <a:ext cx="43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Rockwell" pitchFamily="18" charset="0"/>
              </a:rPr>
              <a:t>3</a:t>
            </a:r>
            <a:endParaRPr lang="uk-UA">
              <a:latin typeface="Cambria" pitchFamily="18" charset="0"/>
            </a:endParaRPr>
          </a:p>
        </p:txBody>
      </p:sp>
      <p:sp>
        <p:nvSpPr>
          <p:cNvPr id="74759" name="TextBox 7"/>
          <p:cNvSpPr txBox="1">
            <a:spLocks noChangeArrowheads="1"/>
          </p:cNvSpPr>
          <p:nvPr/>
        </p:nvSpPr>
        <p:spPr bwMode="auto">
          <a:xfrm>
            <a:off x="4643438" y="3860800"/>
            <a:ext cx="360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Rockwell" pitchFamily="18" charset="0"/>
              </a:rPr>
              <a:t>3</a:t>
            </a:r>
            <a:endParaRPr lang="uk-UA">
              <a:latin typeface="Cambria" pitchFamily="18" charset="0"/>
            </a:endParaRPr>
          </a:p>
        </p:txBody>
      </p:sp>
      <p:sp>
        <p:nvSpPr>
          <p:cNvPr id="74760" name="TextBox 8"/>
          <p:cNvSpPr txBox="1">
            <a:spLocks noChangeArrowheads="1"/>
          </p:cNvSpPr>
          <p:nvPr/>
        </p:nvSpPr>
        <p:spPr bwMode="auto">
          <a:xfrm>
            <a:off x="5148263" y="3860800"/>
            <a:ext cx="215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Rockwell" pitchFamily="18" charset="0"/>
              </a:rPr>
              <a:t>2</a:t>
            </a:r>
            <a:endParaRPr lang="uk-UA">
              <a:latin typeface="Cambria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9747266">
            <a:off x="2381250" y="2754313"/>
            <a:ext cx="1370013" cy="26035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1" name="Стрелка вправо 10"/>
          <p:cNvSpPr/>
          <p:nvPr/>
        </p:nvSpPr>
        <p:spPr>
          <a:xfrm>
            <a:off x="2843213" y="3860800"/>
            <a:ext cx="1152525" cy="2159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2" name="Стрелка вправо 11"/>
          <p:cNvSpPr/>
          <p:nvPr/>
        </p:nvSpPr>
        <p:spPr>
          <a:xfrm rot="2032619">
            <a:off x="2663825" y="4775200"/>
            <a:ext cx="1296988" cy="26828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6084888" y="1773238"/>
            <a:ext cx="260350" cy="4392612"/>
          </a:xfrm>
          <a:prstGeom prst="rightBrace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74765" name="TextBox 13"/>
          <p:cNvSpPr txBox="1">
            <a:spLocks noChangeArrowheads="1"/>
          </p:cNvSpPr>
          <p:nvPr/>
        </p:nvSpPr>
        <p:spPr bwMode="auto">
          <a:xfrm>
            <a:off x="6732588" y="3644900"/>
            <a:ext cx="2016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Rockwell" pitchFamily="18" charset="0"/>
              </a:rPr>
              <a:t> </a:t>
            </a:r>
            <a:r>
              <a:rPr lang="ru-RU" sz="2800">
                <a:solidFill>
                  <a:srgbClr val="00B0F0"/>
                </a:solidFill>
                <a:latin typeface="Cambria" pitchFamily="18" charset="0"/>
              </a:rPr>
              <a:t>фосфіди</a:t>
            </a:r>
            <a:endParaRPr lang="uk-UA" sz="2800">
              <a:solidFill>
                <a:srgbClr val="00B0F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Box 1"/>
          <p:cNvSpPr txBox="1">
            <a:spLocks noChangeArrowheads="1"/>
          </p:cNvSpPr>
          <p:nvPr/>
        </p:nvSpPr>
        <p:spPr bwMode="auto">
          <a:xfrm>
            <a:off x="179388" y="692150"/>
            <a:ext cx="89646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800">
                <a:solidFill>
                  <a:srgbClr val="00B0F0"/>
                </a:solidFill>
                <a:latin typeface="Cambria" pitchFamily="18" charset="0"/>
              </a:rPr>
              <a:t>7.Метали взаємодіють з сіркою</a:t>
            </a:r>
            <a:r>
              <a:rPr lang="uk-UA" sz="4800">
                <a:latin typeface="Cambria" pitchFamily="18" charset="0"/>
              </a:rPr>
              <a:t>.</a:t>
            </a:r>
          </a:p>
        </p:txBody>
      </p:sp>
      <p:sp>
        <p:nvSpPr>
          <p:cNvPr id="75778" name="TextBox 2"/>
          <p:cNvSpPr txBox="1">
            <a:spLocks noChangeArrowheads="1"/>
          </p:cNvSpPr>
          <p:nvPr/>
        </p:nvSpPr>
        <p:spPr bwMode="auto">
          <a:xfrm>
            <a:off x="323850" y="3716338"/>
            <a:ext cx="33845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solidFill>
                  <a:srgbClr val="FFFF00"/>
                </a:solidFill>
                <a:latin typeface="Rockwell" pitchFamily="18" charset="0"/>
              </a:rPr>
              <a:t>Me</a:t>
            </a:r>
            <a:r>
              <a:rPr lang="ru-RU" sz="5400">
                <a:solidFill>
                  <a:srgbClr val="FFFF00"/>
                </a:solidFill>
                <a:latin typeface="Cambria" pitchFamily="18" charset="0"/>
              </a:rPr>
              <a:t> + </a:t>
            </a:r>
            <a:r>
              <a:rPr lang="en-US" sz="5400">
                <a:solidFill>
                  <a:srgbClr val="FFFF00"/>
                </a:solidFill>
                <a:latin typeface="Rockwell" pitchFamily="18" charset="0"/>
              </a:rPr>
              <a:t>S</a:t>
            </a:r>
            <a:endParaRPr lang="uk-UA" sz="540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75779" name="TextBox 3"/>
          <p:cNvSpPr txBox="1">
            <a:spLocks noChangeArrowheads="1"/>
          </p:cNvSpPr>
          <p:nvPr/>
        </p:nvSpPr>
        <p:spPr bwMode="auto">
          <a:xfrm>
            <a:off x="4427538" y="1844675"/>
            <a:ext cx="3024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solidFill>
                  <a:srgbClr val="FFFF00"/>
                </a:solidFill>
                <a:latin typeface="Rockwell" pitchFamily="18" charset="0"/>
              </a:rPr>
              <a:t>Me S</a:t>
            </a:r>
            <a:endParaRPr lang="uk-UA" sz="540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75780" name="TextBox 4"/>
          <p:cNvSpPr txBox="1">
            <a:spLocks noChangeArrowheads="1"/>
          </p:cNvSpPr>
          <p:nvPr/>
        </p:nvSpPr>
        <p:spPr bwMode="auto">
          <a:xfrm>
            <a:off x="4500563" y="3644900"/>
            <a:ext cx="3024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solidFill>
                  <a:srgbClr val="FFFF00"/>
                </a:solidFill>
                <a:latin typeface="Rockwell" pitchFamily="18" charset="0"/>
              </a:rPr>
              <a:t>MeS</a:t>
            </a:r>
            <a:endParaRPr lang="uk-UA" sz="540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75781" name="TextBox 5"/>
          <p:cNvSpPr txBox="1">
            <a:spLocks noChangeArrowheads="1"/>
          </p:cNvSpPr>
          <p:nvPr/>
        </p:nvSpPr>
        <p:spPr bwMode="auto">
          <a:xfrm>
            <a:off x="4356100" y="5516563"/>
            <a:ext cx="3600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solidFill>
                  <a:srgbClr val="FFFF00"/>
                </a:solidFill>
                <a:latin typeface="Rockwell" pitchFamily="18" charset="0"/>
              </a:rPr>
              <a:t>Me S</a:t>
            </a:r>
            <a:endParaRPr lang="uk-UA" sz="540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75782" name="TextBox 6"/>
          <p:cNvSpPr txBox="1">
            <a:spLocks noChangeArrowheads="1"/>
          </p:cNvSpPr>
          <p:nvPr/>
        </p:nvSpPr>
        <p:spPr bwMode="auto">
          <a:xfrm>
            <a:off x="5364163" y="2420938"/>
            <a:ext cx="2873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Rockwell" pitchFamily="18" charset="0"/>
              </a:rPr>
              <a:t>2</a:t>
            </a:r>
            <a:endParaRPr lang="uk-UA" sz="240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75783" name="TextBox 7"/>
          <p:cNvSpPr txBox="1">
            <a:spLocks noChangeArrowheads="1"/>
          </p:cNvSpPr>
          <p:nvPr/>
        </p:nvSpPr>
        <p:spPr bwMode="auto">
          <a:xfrm>
            <a:off x="5364163" y="6021388"/>
            <a:ext cx="720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Rockwell" pitchFamily="18" charset="0"/>
              </a:rPr>
              <a:t>2</a:t>
            </a:r>
            <a:endParaRPr lang="uk-UA" sz="240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75784" name="TextBox 8"/>
          <p:cNvSpPr txBox="1">
            <a:spLocks noChangeArrowheads="1"/>
          </p:cNvSpPr>
          <p:nvPr/>
        </p:nvSpPr>
        <p:spPr bwMode="auto">
          <a:xfrm>
            <a:off x="6011863" y="6021388"/>
            <a:ext cx="647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Rockwell" pitchFamily="18" charset="0"/>
              </a:rPr>
              <a:t>3</a:t>
            </a:r>
            <a:endParaRPr lang="uk-UA" sz="240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6516688" y="1773238"/>
            <a:ext cx="576262" cy="4751387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75786" name="TextBox 10"/>
          <p:cNvSpPr txBox="1">
            <a:spLocks noChangeArrowheads="1"/>
          </p:cNvSpPr>
          <p:nvPr/>
        </p:nvSpPr>
        <p:spPr bwMode="auto">
          <a:xfrm>
            <a:off x="7092950" y="3860800"/>
            <a:ext cx="215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00B0F0"/>
                </a:solidFill>
                <a:latin typeface="Cambria" pitchFamily="18" charset="0"/>
              </a:rPr>
              <a:t>сульфіди</a:t>
            </a:r>
            <a:endParaRPr lang="uk-UA" sz="3600">
              <a:solidFill>
                <a:srgbClr val="00B0F0"/>
              </a:solidFill>
              <a:latin typeface="Cambria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771775" y="4005263"/>
            <a:ext cx="1512888" cy="28733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3" name="Стрелка вправо 12"/>
          <p:cNvSpPr/>
          <p:nvPr/>
        </p:nvSpPr>
        <p:spPr>
          <a:xfrm rot="19933134">
            <a:off x="2752725" y="3044825"/>
            <a:ext cx="1512888" cy="2921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4" name="Стрелка вправо 13"/>
          <p:cNvSpPr/>
          <p:nvPr/>
        </p:nvSpPr>
        <p:spPr>
          <a:xfrm rot="2501413">
            <a:off x="2541588" y="5094288"/>
            <a:ext cx="1435100" cy="28733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Box 1"/>
          <p:cNvSpPr txBox="1">
            <a:spLocks noChangeArrowheads="1"/>
          </p:cNvSpPr>
          <p:nvPr/>
        </p:nvSpPr>
        <p:spPr bwMode="auto">
          <a:xfrm>
            <a:off x="395288" y="476250"/>
            <a:ext cx="89646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800">
                <a:solidFill>
                  <a:schemeClr val="bg1"/>
                </a:solidFill>
                <a:latin typeface="Cambria" pitchFamily="18" charset="0"/>
              </a:rPr>
              <a:t>8.</a:t>
            </a:r>
            <a:r>
              <a:rPr lang="uk-UA" sz="4800">
                <a:solidFill>
                  <a:srgbClr val="00B0F0"/>
                </a:solidFill>
                <a:latin typeface="Cambria" pitchFamily="18" charset="0"/>
              </a:rPr>
              <a:t>Метали реагують з воднем</a:t>
            </a:r>
            <a:r>
              <a:rPr lang="uk-UA" sz="5400">
                <a:solidFill>
                  <a:srgbClr val="00B0F0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76802" name="TextBox 2"/>
          <p:cNvSpPr txBox="1">
            <a:spLocks noChangeArrowheads="1"/>
          </p:cNvSpPr>
          <p:nvPr/>
        </p:nvSpPr>
        <p:spPr bwMode="auto">
          <a:xfrm>
            <a:off x="323850" y="3716338"/>
            <a:ext cx="24479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solidFill>
                  <a:srgbClr val="FFFF00"/>
                </a:solidFill>
                <a:latin typeface="Rockwell" pitchFamily="18" charset="0"/>
              </a:rPr>
              <a:t>Me + H</a:t>
            </a:r>
            <a:endParaRPr lang="uk-UA" sz="480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76803" name="TextBox 3"/>
          <p:cNvSpPr txBox="1">
            <a:spLocks noChangeArrowheads="1"/>
          </p:cNvSpPr>
          <p:nvPr/>
        </p:nvSpPr>
        <p:spPr bwMode="auto">
          <a:xfrm>
            <a:off x="2339975" y="4221163"/>
            <a:ext cx="503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Rockwell" pitchFamily="18" charset="0"/>
              </a:rPr>
              <a:t>2</a:t>
            </a:r>
            <a:endParaRPr lang="uk-UA" sz="240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76804" name="TextBox 4"/>
          <p:cNvSpPr txBox="1">
            <a:spLocks noChangeArrowheads="1"/>
          </p:cNvSpPr>
          <p:nvPr/>
        </p:nvSpPr>
        <p:spPr bwMode="auto">
          <a:xfrm>
            <a:off x="4211638" y="1700213"/>
            <a:ext cx="30241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solidFill>
                  <a:srgbClr val="FFFF00"/>
                </a:solidFill>
                <a:latin typeface="Rockwell" pitchFamily="18" charset="0"/>
              </a:rPr>
              <a:t>Me H</a:t>
            </a:r>
            <a:endParaRPr lang="uk-UA" sz="480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76805" name="TextBox 5"/>
          <p:cNvSpPr txBox="1">
            <a:spLocks noChangeArrowheads="1"/>
          </p:cNvSpPr>
          <p:nvPr/>
        </p:nvSpPr>
        <p:spPr bwMode="auto">
          <a:xfrm>
            <a:off x="4211638" y="3573463"/>
            <a:ext cx="1873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solidFill>
                  <a:srgbClr val="FFFF00"/>
                </a:solidFill>
                <a:latin typeface="Rockwell" pitchFamily="18" charset="0"/>
              </a:rPr>
              <a:t>Me H </a:t>
            </a:r>
            <a:endParaRPr lang="uk-UA" sz="480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76806" name="TextBox 6"/>
          <p:cNvSpPr txBox="1">
            <a:spLocks noChangeArrowheads="1"/>
          </p:cNvSpPr>
          <p:nvPr/>
        </p:nvSpPr>
        <p:spPr bwMode="auto">
          <a:xfrm>
            <a:off x="4356100" y="5229225"/>
            <a:ext cx="27368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solidFill>
                  <a:srgbClr val="FFFF00"/>
                </a:solidFill>
                <a:latin typeface="Rockwell" pitchFamily="18" charset="0"/>
              </a:rPr>
              <a:t>Me H </a:t>
            </a:r>
            <a:endParaRPr lang="uk-UA" sz="480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6300788" y="1628775"/>
            <a:ext cx="503237" cy="4392613"/>
          </a:xfrm>
          <a:prstGeom prst="rightBrace">
            <a:avLst/>
          </a:prstGeom>
          <a:solidFill>
            <a:schemeClr val="accent4">
              <a:lumMod val="50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76808" name="TextBox 8"/>
          <p:cNvSpPr txBox="1">
            <a:spLocks noChangeArrowheads="1"/>
          </p:cNvSpPr>
          <p:nvPr/>
        </p:nvSpPr>
        <p:spPr bwMode="auto">
          <a:xfrm>
            <a:off x="5795963" y="4149725"/>
            <a:ext cx="360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Rockwell" pitchFamily="18" charset="0"/>
              </a:rPr>
              <a:t>2</a:t>
            </a:r>
            <a:endParaRPr lang="uk-UA" sz="200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76809" name="TextBox 9"/>
          <p:cNvSpPr txBox="1">
            <a:spLocks noChangeArrowheads="1"/>
          </p:cNvSpPr>
          <p:nvPr/>
        </p:nvSpPr>
        <p:spPr bwMode="auto">
          <a:xfrm>
            <a:off x="5867400" y="5732463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Rockwell" pitchFamily="18" charset="0"/>
              </a:rPr>
              <a:t>3</a:t>
            </a:r>
            <a:endParaRPr lang="uk-UA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9833085">
            <a:off x="2479675" y="2901950"/>
            <a:ext cx="1698625" cy="13652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2" name="Стрелка вправо 11"/>
          <p:cNvSpPr/>
          <p:nvPr/>
        </p:nvSpPr>
        <p:spPr>
          <a:xfrm>
            <a:off x="2843213" y="4076700"/>
            <a:ext cx="1223962" cy="14446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3" name="Стрелка вправо 12"/>
          <p:cNvSpPr/>
          <p:nvPr/>
        </p:nvSpPr>
        <p:spPr>
          <a:xfrm rot="2111652">
            <a:off x="2719388" y="5065713"/>
            <a:ext cx="1584325" cy="15875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76813" name="TextBox 13"/>
          <p:cNvSpPr txBox="1">
            <a:spLocks noChangeArrowheads="1"/>
          </p:cNvSpPr>
          <p:nvPr/>
        </p:nvSpPr>
        <p:spPr bwMode="auto">
          <a:xfrm>
            <a:off x="6875463" y="3429000"/>
            <a:ext cx="22685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>
                <a:solidFill>
                  <a:srgbClr val="00B0F0"/>
                </a:solidFill>
                <a:latin typeface="Cambria" pitchFamily="18" charset="0"/>
              </a:rPr>
              <a:t>гідриди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Box 1"/>
          <p:cNvSpPr txBox="1">
            <a:spLocks noChangeArrowheads="1"/>
          </p:cNvSpPr>
          <p:nvPr/>
        </p:nvSpPr>
        <p:spPr bwMode="auto">
          <a:xfrm>
            <a:off x="611188" y="836613"/>
            <a:ext cx="7848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7200">
                <a:solidFill>
                  <a:schemeClr val="bg1"/>
                </a:solidFill>
                <a:latin typeface="Cambria" pitchFamily="18" charset="0"/>
              </a:rPr>
              <a:t>9.</a:t>
            </a:r>
            <a:r>
              <a:rPr lang="uk-UA" sz="7200">
                <a:solidFill>
                  <a:srgbClr val="00B0F0"/>
                </a:solidFill>
                <a:latin typeface="Cambria" pitchFamily="18" charset="0"/>
              </a:rPr>
              <a:t>Метали реагують з вуглецем</a:t>
            </a:r>
            <a:r>
              <a:rPr lang="uk-UA">
                <a:latin typeface="Cambria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28596" y="642918"/>
          <a:ext cx="1428760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3714744" y="1285860"/>
          <a:ext cx="5095868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050" name="Picture 2" descr="C:\Documents and Settings\Himik\Рабочий стол\хром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4820" y="2000240"/>
            <a:ext cx="3575148" cy="395407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8" name="Рамка 7"/>
          <p:cNvSpPr/>
          <p:nvPr/>
        </p:nvSpPr>
        <p:spPr>
          <a:xfrm>
            <a:off x="1357313" y="5786438"/>
            <a:ext cx="785812" cy="7715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2571750" y="5786438"/>
            <a:ext cx="785813" cy="7715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0" name="Рамка 9"/>
          <p:cNvSpPr/>
          <p:nvPr/>
        </p:nvSpPr>
        <p:spPr>
          <a:xfrm>
            <a:off x="3786188" y="5786438"/>
            <a:ext cx="785812" cy="78581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4929188" y="5786438"/>
            <a:ext cx="785812" cy="78581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Box 1"/>
          <p:cNvSpPr txBox="1">
            <a:spLocks noChangeArrowheads="1"/>
          </p:cNvSpPr>
          <p:nvPr/>
        </p:nvSpPr>
        <p:spPr bwMode="auto">
          <a:xfrm>
            <a:off x="250825" y="620713"/>
            <a:ext cx="83534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>
                <a:solidFill>
                  <a:schemeClr val="bg1"/>
                </a:solidFill>
                <a:latin typeface="Cambria" pitchFamily="18" charset="0"/>
              </a:rPr>
              <a:t>10.</a:t>
            </a:r>
            <a:r>
              <a:rPr lang="uk-UA" sz="4400">
                <a:solidFill>
                  <a:srgbClr val="00B0F0"/>
                </a:solidFill>
                <a:latin typeface="Cambria" pitchFamily="18" charset="0"/>
              </a:rPr>
              <a:t>Метали реагують з водою</a:t>
            </a:r>
            <a:r>
              <a:rPr lang="uk-UA">
                <a:latin typeface="Cambria" pitchFamily="18" charset="0"/>
              </a:rPr>
              <a:t>.</a:t>
            </a:r>
          </a:p>
        </p:txBody>
      </p:sp>
      <p:sp>
        <p:nvSpPr>
          <p:cNvPr id="78850" name="TextBox 2"/>
          <p:cNvSpPr txBox="1">
            <a:spLocks noChangeArrowheads="1"/>
          </p:cNvSpPr>
          <p:nvPr/>
        </p:nvSpPr>
        <p:spPr bwMode="auto">
          <a:xfrm>
            <a:off x="539750" y="2565400"/>
            <a:ext cx="6408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>
                <a:solidFill>
                  <a:srgbClr val="FFFF00"/>
                </a:solidFill>
                <a:latin typeface="Cambria" pitchFamily="18" charset="0"/>
              </a:rPr>
              <a:t>2</a:t>
            </a:r>
            <a:r>
              <a:rPr lang="en-US" sz="4000">
                <a:solidFill>
                  <a:srgbClr val="FFFF00"/>
                </a:solidFill>
                <a:latin typeface="Rockwell" pitchFamily="18" charset="0"/>
              </a:rPr>
              <a:t>Me + 2H O   2Me OH + H </a:t>
            </a:r>
            <a:endParaRPr lang="uk-UA" sz="400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78851" name="TextBox 3"/>
          <p:cNvSpPr txBox="1">
            <a:spLocks noChangeArrowheads="1"/>
          </p:cNvSpPr>
          <p:nvPr/>
        </p:nvSpPr>
        <p:spPr bwMode="auto">
          <a:xfrm>
            <a:off x="2771775" y="2997200"/>
            <a:ext cx="43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Rockwell" pitchFamily="18" charset="0"/>
              </a:rPr>
              <a:t>2</a:t>
            </a:r>
            <a:endParaRPr lang="uk-UA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78852" name="TextBox 4"/>
          <p:cNvSpPr txBox="1">
            <a:spLocks noChangeArrowheads="1"/>
          </p:cNvSpPr>
          <p:nvPr/>
        </p:nvSpPr>
        <p:spPr bwMode="auto">
          <a:xfrm>
            <a:off x="6732588" y="2997200"/>
            <a:ext cx="43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Rockwell" pitchFamily="18" charset="0"/>
              </a:rPr>
              <a:t>2</a:t>
            </a:r>
            <a:endParaRPr lang="uk-UA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6948488" y="2708275"/>
            <a:ext cx="215900" cy="4333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7" name="Стрелка вправо 6"/>
          <p:cNvSpPr/>
          <p:nvPr/>
        </p:nvSpPr>
        <p:spPr>
          <a:xfrm>
            <a:off x="3419475" y="2781300"/>
            <a:ext cx="360363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78855" name="TextBox 7"/>
          <p:cNvSpPr txBox="1">
            <a:spLocks noChangeArrowheads="1"/>
          </p:cNvSpPr>
          <p:nvPr/>
        </p:nvSpPr>
        <p:spPr bwMode="auto">
          <a:xfrm>
            <a:off x="1979613" y="3860800"/>
            <a:ext cx="6480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FF00"/>
                </a:solidFill>
                <a:latin typeface="Rockwell" pitchFamily="18" charset="0"/>
              </a:rPr>
              <a:t>Me + 2H O    Me</a:t>
            </a:r>
            <a:r>
              <a:rPr lang="ru-RU" sz="4000">
                <a:solidFill>
                  <a:srgbClr val="FFFF00"/>
                </a:solidFill>
                <a:latin typeface="Cambria" pitchFamily="18" charset="0"/>
              </a:rPr>
              <a:t>(</a:t>
            </a:r>
            <a:r>
              <a:rPr lang="en-US" sz="4000">
                <a:solidFill>
                  <a:srgbClr val="FFFF00"/>
                </a:solidFill>
                <a:latin typeface="Rockwell" pitchFamily="18" charset="0"/>
              </a:rPr>
              <a:t>OH</a:t>
            </a:r>
            <a:r>
              <a:rPr lang="ru-RU" sz="4000">
                <a:solidFill>
                  <a:srgbClr val="FFFF00"/>
                </a:solidFill>
                <a:latin typeface="Cambria" pitchFamily="18" charset="0"/>
              </a:rPr>
              <a:t>)</a:t>
            </a:r>
            <a:r>
              <a:rPr lang="uk-UA" sz="4000">
                <a:solidFill>
                  <a:srgbClr val="FFFF00"/>
                </a:solidFill>
                <a:latin typeface="Cambria" pitchFamily="18" charset="0"/>
              </a:rPr>
              <a:t>  +</a:t>
            </a:r>
            <a:r>
              <a:rPr lang="en-US" sz="4000">
                <a:solidFill>
                  <a:srgbClr val="FFFF00"/>
                </a:solidFill>
                <a:latin typeface="Rockwell" pitchFamily="18" charset="0"/>
              </a:rPr>
              <a:t>H</a:t>
            </a:r>
            <a:endParaRPr lang="uk-UA" sz="400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78856" name="TextBox 8"/>
          <p:cNvSpPr txBox="1">
            <a:spLocks noChangeArrowheads="1"/>
          </p:cNvSpPr>
          <p:nvPr/>
        </p:nvSpPr>
        <p:spPr bwMode="auto">
          <a:xfrm>
            <a:off x="3924300" y="4365625"/>
            <a:ext cx="215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Rockwell" pitchFamily="18" charset="0"/>
              </a:rPr>
              <a:t>2</a:t>
            </a:r>
            <a:endParaRPr lang="uk-UA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78857" name="TextBox 9"/>
          <p:cNvSpPr txBox="1">
            <a:spLocks noChangeArrowheads="1"/>
          </p:cNvSpPr>
          <p:nvPr/>
        </p:nvSpPr>
        <p:spPr bwMode="auto">
          <a:xfrm>
            <a:off x="6804025" y="4365625"/>
            <a:ext cx="504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Rockwell" pitchFamily="18" charset="0"/>
              </a:rPr>
              <a:t>2</a:t>
            </a:r>
            <a:endParaRPr lang="uk-UA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78858" name="TextBox 10"/>
          <p:cNvSpPr txBox="1">
            <a:spLocks noChangeArrowheads="1"/>
          </p:cNvSpPr>
          <p:nvPr/>
        </p:nvSpPr>
        <p:spPr bwMode="auto">
          <a:xfrm>
            <a:off x="7740650" y="4365625"/>
            <a:ext cx="43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Rockwell" pitchFamily="18" charset="0"/>
              </a:rPr>
              <a:t>2</a:t>
            </a:r>
            <a:endParaRPr lang="uk-UA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572000" y="4149725"/>
            <a:ext cx="50482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3" name="Стрелка вверх 12"/>
          <p:cNvSpPr/>
          <p:nvPr/>
        </p:nvSpPr>
        <p:spPr>
          <a:xfrm>
            <a:off x="7956550" y="4005263"/>
            <a:ext cx="215900" cy="431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8931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Rockwell" pitchFamily="18" charset="0"/>
              </a:rPr>
              <a:t>11</a:t>
            </a:r>
            <a:r>
              <a:rPr lang="ru-RU" sz="3600">
                <a:solidFill>
                  <a:schemeClr val="bg1"/>
                </a:solidFill>
                <a:latin typeface="Cambria" pitchFamily="18" charset="0"/>
              </a:rPr>
              <a:t>.</a:t>
            </a:r>
            <a:r>
              <a:rPr lang="uk-UA" sz="3600">
                <a:solidFill>
                  <a:srgbClr val="00B0F0"/>
                </a:solidFill>
                <a:latin typeface="Cambria" pitchFamily="18" charset="0"/>
              </a:rPr>
              <a:t>Взаємодія металів з солями.Метал реагент має бути активніший за метал,який утворюється</a:t>
            </a:r>
            <a:r>
              <a:rPr lang="uk-UA">
                <a:solidFill>
                  <a:srgbClr val="00B0F0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79874" name="TextBox 2"/>
          <p:cNvSpPr txBox="1">
            <a:spLocks noChangeArrowheads="1"/>
          </p:cNvSpPr>
          <p:nvPr/>
        </p:nvSpPr>
        <p:spPr bwMode="auto">
          <a:xfrm>
            <a:off x="755650" y="2708275"/>
            <a:ext cx="79930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>
                <a:solidFill>
                  <a:srgbClr val="FFFF00"/>
                </a:solidFill>
                <a:latin typeface="Cambria" pitchFamily="18" charset="0"/>
              </a:rPr>
              <a:t>А)</a:t>
            </a:r>
            <a:r>
              <a:rPr lang="en-US" sz="4400">
                <a:solidFill>
                  <a:srgbClr val="FFFF00"/>
                </a:solidFill>
                <a:latin typeface="Rockwell" pitchFamily="18" charset="0"/>
              </a:rPr>
              <a:t>Cu SO  + Fe     Fe SO  + Cu</a:t>
            </a:r>
            <a:endParaRPr lang="uk-UA" sz="440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79875" name="TextBox 3"/>
          <p:cNvSpPr txBox="1">
            <a:spLocks noChangeArrowheads="1"/>
          </p:cNvSpPr>
          <p:nvPr/>
        </p:nvSpPr>
        <p:spPr bwMode="auto">
          <a:xfrm>
            <a:off x="2987675" y="3213100"/>
            <a:ext cx="288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Rockwell" pitchFamily="18" charset="0"/>
              </a:rPr>
              <a:t>4</a:t>
            </a:r>
            <a:endParaRPr lang="uk-UA" sz="200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79876" name="TextBox 4"/>
          <p:cNvSpPr txBox="1">
            <a:spLocks noChangeArrowheads="1"/>
          </p:cNvSpPr>
          <p:nvPr/>
        </p:nvSpPr>
        <p:spPr bwMode="auto">
          <a:xfrm>
            <a:off x="6804025" y="3141663"/>
            <a:ext cx="43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Rockwell" pitchFamily="18" charset="0"/>
              </a:rPr>
              <a:t>4</a:t>
            </a:r>
            <a:endParaRPr lang="uk-UA" sz="200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4643438" y="2997200"/>
            <a:ext cx="576262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79878" name="TextBox 6"/>
          <p:cNvSpPr txBox="1">
            <a:spLocks noChangeArrowheads="1"/>
          </p:cNvSpPr>
          <p:nvPr/>
        </p:nvSpPr>
        <p:spPr bwMode="auto">
          <a:xfrm>
            <a:off x="1116013" y="4005263"/>
            <a:ext cx="63357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solidFill>
                  <a:srgbClr val="FFFF00"/>
                </a:solidFill>
                <a:latin typeface="Cambria" pitchFamily="18" charset="0"/>
              </a:rPr>
              <a:t>Б)</a:t>
            </a:r>
            <a:r>
              <a:rPr lang="en-US" sz="4400">
                <a:solidFill>
                  <a:srgbClr val="FFFF00"/>
                </a:solidFill>
                <a:latin typeface="Rockwell" pitchFamily="18" charset="0"/>
              </a:rPr>
              <a:t>Fe SO  + Cu</a:t>
            </a:r>
            <a:endParaRPr lang="uk-UA" sz="440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79879" name="TextBox 7"/>
          <p:cNvSpPr txBox="1">
            <a:spLocks noChangeArrowheads="1"/>
          </p:cNvSpPr>
          <p:nvPr/>
        </p:nvSpPr>
        <p:spPr bwMode="auto">
          <a:xfrm>
            <a:off x="3276600" y="4508500"/>
            <a:ext cx="43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Rockwell" pitchFamily="18" charset="0"/>
              </a:rPr>
              <a:t>4</a:t>
            </a:r>
            <a:endParaRPr lang="uk-UA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932363" y="4292600"/>
            <a:ext cx="503237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Box 1"/>
          <p:cNvSpPr txBox="1">
            <a:spLocks noChangeArrowheads="1"/>
          </p:cNvSpPr>
          <p:nvPr/>
        </p:nvSpPr>
        <p:spPr bwMode="auto">
          <a:xfrm>
            <a:off x="611188" y="620713"/>
            <a:ext cx="8208962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>
                <a:solidFill>
                  <a:schemeClr val="bg1"/>
                </a:solidFill>
                <a:latin typeface="Cambria" pitchFamily="18" charset="0"/>
              </a:rPr>
              <a:t>12.</a:t>
            </a:r>
            <a:r>
              <a:rPr lang="uk-UA" sz="3200">
                <a:solidFill>
                  <a:srgbClr val="00B0F0"/>
                </a:solidFill>
                <a:latin typeface="Cambria" pitchFamily="18" charset="0"/>
              </a:rPr>
              <a:t>Метали,які у витискувальному ряду стоять до </a:t>
            </a:r>
            <a:r>
              <a:rPr lang="en-US" sz="3200">
                <a:solidFill>
                  <a:srgbClr val="00B0F0"/>
                </a:solidFill>
                <a:latin typeface="Rockwell" pitchFamily="18" charset="0"/>
              </a:rPr>
              <a:t>H</a:t>
            </a:r>
            <a:r>
              <a:rPr lang="uk-UA" sz="3200">
                <a:solidFill>
                  <a:srgbClr val="00B0F0"/>
                </a:solidFill>
                <a:latin typeface="Cambria" pitchFamily="18" charset="0"/>
              </a:rPr>
              <a:t>   ,витісняють водень з кислот</a:t>
            </a:r>
            <a:r>
              <a:rPr lang="en-US" sz="3200">
                <a:solidFill>
                  <a:srgbClr val="00B0F0"/>
                </a:solidFill>
                <a:latin typeface="Rockwell" pitchFamily="18" charset="0"/>
              </a:rPr>
              <a:t> </a:t>
            </a:r>
            <a:r>
              <a:rPr lang="uk-UA" sz="3200">
                <a:solidFill>
                  <a:srgbClr val="00B0F0"/>
                </a:solidFill>
                <a:latin typeface="Cambria" pitchFamily="18" charset="0"/>
              </a:rPr>
              <a:t>.Метали,які стоять після </a:t>
            </a:r>
            <a:r>
              <a:rPr lang="en-US" sz="3200">
                <a:solidFill>
                  <a:srgbClr val="00B0F0"/>
                </a:solidFill>
                <a:latin typeface="Rockwell" pitchFamily="18" charset="0"/>
              </a:rPr>
              <a:t>H</a:t>
            </a:r>
            <a:r>
              <a:rPr lang="uk-UA" sz="3200">
                <a:solidFill>
                  <a:srgbClr val="00B0F0"/>
                </a:solidFill>
                <a:latin typeface="Cambria" pitchFamily="18" charset="0"/>
              </a:rPr>
              <a:t>  </a:t>
            </a:r>
            <a:r>
              <a:rPr lang="en-US" sz="3200">
                <a:solidFill>
                  <a:srgbClr val="00B0F0"/>
                </a:solidFill>
                <a:latin typeface="Rockwell" pitchFamily="18" charset="0"/>
              </a:rPr>
              <a:t> </a:t>
            </a:r>
            <a:r>
              <a:rPr lang="uk-UA" sz="3200">
                <a:solidFill>
                  <a:srgbClr val="00B0F0"/>
                </a:solidFill>
                <a:latin typeface="Cambria" pitchFamily="18" charset="0"/>
              </a:rPr>
              <a:t>водень з кислот не витісняють</a:t>
            </a:r>
            <a:r>
              <a:rPr lang="uk-UA" sz="2800">
                <a:solidFill>
                  <a:srgbClr val="00B0F0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80898" name="TextBox 2"/>
          <p:cNvSpPr txBox="1">
            <a:spLocks noChangeArrowheads="1"/>
          </p:cNvSpPr>
          <p:nvPr/>
        </p:nvSpPr>
        <p:spPr bwMode="auto">
          <a:xfrm>
            <a:off x="2771775" y="1412875"/>
            <a:ext cx="360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rgbClr val="00B0F0"/>
                </a:solidFill>
                <a:latin typeface="Cambria" pitchFamily="18" charset="0"/>
              </a:rPr>
              <a:t>2 </a:t>
            </a:r>
          </a:p>
        </p:txBody>
      </p:sp>
      <p:sp>
        <p:nvSpPr>
          <p:cNvPr id="80899" name="TextBox 3"/>
          <p:cNvSpPr txBox="1">
            <a:spLocks noChangeArrowheads="1"/>
          </p:cNvSpPr>
          <p:nvPr/>
        </p:nvSpPr>
        <p:spPr bwMode="auto">
          <a:xfrm>
            <a:off x="5435600" y="1916113"/>
            <a:ext cx="576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Rockwell" pitchFamily="18" charset="0"/>
              </a:rPr>
              <a:t> </a:t>
            </a:r>
            <a:r>
              <a:rPr lang="en-US">
                <a:solidFill>
                  <a:srgbClr val="00B0F0"/>
                </a:solidFill>
                <a:latin typeface="Rockwell" pitchFamily="18" charset="0"/>
              </a:rPr>
              <a:t>2</a:t>
            </a:r>
            <a:endParaRPr lang="uk-UA" sz="2000">
              <a:solidFill>
                <a:srgbClr val="00B0F0"/>
              </a:solidFill>
              <a:latin typeface="Cambria" pitchFamily="18" charset="0"/>
            </a:endParaRPr>
          </a:p>
        </p:txBody>
      </p:sp>
      <p:sp>
        <p:nvSpPr>
          <p:cNvPr id="80900" name="TextBox 4"/>
          <p:cNvSpPr txBox="1">
            <a:spLocks noChangeArrowheads="1"/>
          </p:cNvSpPr>
          <p:nvPr/>
        </p:nvSpPr>
        <p:spPr bwMode="auto">
          <a:xfrm>
            <a:off x="574675" y="3357563"/>
            <a:ext cx="85693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>
                <a:solidFill>
                  <a:srgbClr val="FFFF00"/>
                </a:solidFill>
                <a:latin typeface="Cambria" pitchFamily="18" charset="0"/>
              </a:rPr>
              <a:t>Виняток    </a:t>
            </a:r>
            <a:r>
              <a:rPr lang="en-US" sz="3600">
                <a:solidFill>
                  <a:srgbClr val="FFFF00"/>
                </a:solidFill>
                <a:latin typeface="Rockwell" pitchFamily="18" charset="0"/>
              </a:rPr>
              <a:t>H  SO  </a:t>
            </a:r>
            <a:r>
              <a:rPr lang="uk-UA" sz="3600">
                <a:solidFill>
                  <a:srgbClr val="FFFF00"/>
                </a:solidFill>
                <a:latin typeface="Cambria" pitchFamily="18" charset="0"/>
              </a:rPr>
              <a:t>і </a:t>
            </a:r>
            <a:r>
              <a:rPr lang="en-US" sz="3600">
                <a:solidFill>
                  <a:srgbClr val="FFFF00"/>
                </a:solidFill>
                <a:latin typeface="Rockwell" pitchFamily="18" charset="0"/>
              </a:rPr>
              <a:t>HNO – </a:t>
            </a:r>
            <a:r>
              <a:rPr lang="uk-UA" sz="3600">
                <a:solidFill>
                  <a:srgbClr val="FFFF00"/>
                </a:solidFill>
                <a:latin typeface="Cambria" pitchFamily="18" charset="0"/>
              </a:rPr>
              <a:t>си</a:t>
            </a:r>
            <a:r>
              <a:rPr lang="ru-RU" sz="3600">
                <a:solidFill>
                  <a:srgbClr val="FFFF00"/>
                </a:solidFill>
                <a:latin typeface="Cambria" pitchFamily="18" charset="0"/>
              </a:rPr>
              <a:t>льні окисники , реагують з металами, які у витискувальному ряду є справа і зліва від водню,але водень </a:t>
            </a:r>
            <a:r>
              <a:rPr lang="en-US" sz="3600">
                <a:solidFill>
                  <a:srgbClr val="FFFF00"/>
                </a:solidFill>
                <a:latin typeface="Rockwell" pitchFamily="18" charset="0"/>
              </a:rPr>
              <a:t>H</a:t>
            </a:r>
            <a:r>
              <a:rPr lang="uk-UA" sz="3600">
                <a:solidFill>
                  <a:srgbClr val="FFFF00"/>
                </a:solidFill>
                <a:latin typeface="Cambria" pitchFamily="18" charset="0"/>
              </a:rPr>
              <a:t>  у цих реакціях не виділяється</a:t>
            </a:r>
            <a:r>
              <a:rPr lang="uk-UA" sz="3200">
                <a:solidFill>
                  <a:srgbClr val="FFFF00"/>
                </a:solidFill>
                <a:latin typeface="Cambria" pitchFamily="18" charset="0"/>
              </a:rPr>
              <a:t>.</a:t>
            </a:r>
            <a:r>
              <a:rPr lang="uk-UA">
                <a:latin typeface="Cambria" pitchFamily="18" charset="0"/>
              </a:rPr>
              <a:t> </a:t>
            </a:r>
          </a:p>
        </p:txBody>
      </p:sp>
      <p:sp>
        <p:nvSpPr>
          <p:cNvPr id="80901" name="TextBox 5"/>
          <p:cNvSpPr txBox="1">
            <a:spLocks noChangeArrowheads="1"/>
          </p:cNvSpPr>
          <p:nvPr/>
        </p:nvSpPr>
        <p:spPr bwMode="auto">
          <a:xfrm>
            <a:off x="3132138" y="3716338"/>
            <a:ext cx="360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rgbClr val="FFFF00"/>
                </a:solidFill>
                <a:latin typeface="Cambria" pitchFamily="18" charset="0"/>
              </a:rPr>
              <a:t>2</a:t>
            </a:r>
          </a:p>
        </p:txBody>
      </p:sp>
      <p:sp>
        <p:nvSpPr>
          <p:cNvPr id="80902" name="TextBox 6"/>
          <p:cNvSpPr txBox="1">
            <a:spLocks noChangeArrowheads="1"/>
          </p:cNvSpPr>
          <p:nvPr/>
        </p:nvSpPr>
        <p:spPr bwMode="auto">
          <a:xfrm>
            <a:off x="3924300" y="3716338"/>
            <a:ext cx="43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rgbClr val="FFFF00"/>
                </a:solidFill>
                <a:latin typeface="Cambria" pitchFamily="18" charset="0"/>
              </a:rPr>
              <a:t>4</a:t>
            </a:r>
          </a:p>
        </p:txBody>
      </p:sp>
      <p:sp>
        <p:nvSpPr>
          <p:cNvPr id="80903" name="TextBox 7"/>
          <p:cNvSpPr txBox="1">
            <a:spLocks noChangeArrowheads="1"/>
          </p:cNvSpPr>
          <p:nvPr/>
        </p:nvSpPr>
        <p:spPr bwMode="auto">
          <a:xfrm>
            <a:off x="5508625" y="3644900"/>
            <a:ext cx="43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rgbClr val="FFFF00"/>
                </a:solidFill>
                <a:latin typeface="Cambria" pitchFamily="18" charset="0"/>
              </a:rPr>
              <a:t>3</a:t>
            </a:r>
          </a:p>
        </p:txBody>
      </p:sp>
      <p:sp>
        <p:nvSpPr>
          <p:cNvPr id="80904" name="TextBox 8"/>
          <p:cNvSpPr txBox="1">
            <a:spLocks noChangeArrowheads="1"/>
          </p:cNvSpPr>
          <p:nvPr/>
        </p:nvSpPr>
        <p:spPr bwMode="auto">
          <a:xfrm>
            <a:off x="5435600" y="5373688"/>
            <a:ext cx="504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rgbClr val="FFFF00"/>
                </a:solidFill>
                <a:latin typeface="Cambria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Box 1"/>
          <p:cNvSpPr txBox="1">
            <a:spLocks noChangeArrowheads="1"/>
          </p:cNvSpPr>
          <p:nvPr/>
        </p:nvSpPr>
        <p:spPr bwMode="auto">
          <a:xfrm>
            <a:off x="539750" y="836613"/>
            <a:ext cx="741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>
                <a:solidFill>
                  <a:srgbClr val="00B0F0"/>
                </a:solidFill>
                <a:latin typeface="Cambria" pitchFamily="18" charset="0"/>
              </a:rPr>
              <a:t>Закінчити рівняння  реакції</a:t>
            </a:r>
          </a:p>
        </p:txBody>
      </p:sp>
      <p:sp>
        <p:nvSpPr>
          <p:cNvPr id="81922" name="TextBox 4"/>
          <p:cNvSpPr txBox="1">
            <a:spLocks noChangeArrowheads="1"/>
          </p:cNvSpPr>
          <p:nvPr/>
        </p:nvSpPr>
        <p:spPr bwMode="auto">
          <a:xfrm>
            <a:off x="827088" y="2133600"/>
            <a:ext cx="3816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FF00"/>
                </a:solidFill>
                <a:latin typeface="Rockwell" pitchFamily="18" charset="0"/>
              </a:rPr>
              <a:t>Cu + H  SO                                                                                                                                                                                                </a:t>
            </a:r>
            <a:endParaRPr lang="uk-UA" sz="360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81923" name="TextBox 5"/>
          <p:cNvSpPr txBox="1">
            <a:spLocks noChangeArrowheads="1"/>
          </p:cNvSpPr>
          <p:nvPr/>
        </p:nvSpPr>
        <p:spPr bwMode="auto">
          <a:xfrm>
            <a:off x="2268538" y="2492375"/>
            <a:ext cx="43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Rockwell" pitchFamily="18" charset="0"/>
              </a:rPr>
              <a:t>2</a:t>
            </a:r>
            <a:endParaRPr lang="uk-UA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81924" name="TextBox 6"/>
          <p:cNvSpPr txBox="1">
            <a:spLocks noChangeArrowheads="1"/>
          </p:cNvSpPr>
          <p:nvPr/>
        </p:nvSpPr>
        <p:spPr bwMode="auto">
          <a:xfrm>
            <a:off x="3132138" y="2492375"/>
            <a:ext cx="43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Rockwell" pitchFamily="18" charset="0"/>
              </a:rPr>
              <a:t>4</a:t>
            </a:r>
            <a:endParaRPr lang="uk-UA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563938" y="2349500"/>
            <a:ext cx="6477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81926" name="TextBox 8"/>
          <p:cNvSpPr txBox="1">
            <a:spLocks noChangeArrowheads="1"/>
          </p:cNvSpPr>
          <p:nvPr/>
        </p:nvSpPr>
        <p:spPr bwMode="auto">
          <a:xfrm>
            <a:off x="3276600" y="2492375"/>
            <a:ext cx="287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mbria" pitchFamily="18" charset="0"/>
              </a:rPr>
              <a:t>к</a:t>
            </a:r>
            <a:endParaRPr lang="uk-UA" sz="2000">
              <a:latin typeface="Cambria" pitchFamily="18" charset="0"/>
            </a:endParaRPr>
          </a:p>
        </p:txBody>
      </p:sp>
      <p:sp>
        <p:nvSpPr>
          <p:cNvPr id="81927" name="TextBox 9"/>
          <p:cNvSpPr txBox="1">
            <a:spLocks noChangeArrowheads="1"/>
          </p:cNvSpPr>
          <p:nvPr/>
        </p:nvSpPr>
        <p:spPr bwMode="auto">
          <a:xfrm>
            <a:off x="755650" y="3141663"/>
            <a:ext cx="32400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FF00"/>
                </a:solidFill>
                <a:latin typeface="Rockwell" pitchFamily="18" charset="0"/>
              </a:rPr>
              <a:t>Cu + HNO </a:t>
            </a:r>
            <a:endParaRPr lang="uk-UA" sz="360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81928" name="TextBox 10"/>
          <p:cNvSpPr txBox="1">
            <a:spLocks noChangeArrowheads="1"/>
          </p:cNvSpPr>
          <p:nvPr/>
        </p:nvSpPr>
        <p:spPr bwMode="auto">
          <a:xfrm>
            <a:off x="2843213" y="3500438"/>
            <a:ext cx="576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Rockwell" pitchFamily="18" charset="0"/>
              </a:rPr>
              <a:t>3</a:t>
            </a:r>
            <a:endParaRPr lang="uk-UA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81929" name="TextBox 11"/>
          <p:cNvSpPr txBox="1">
            <a:spLocks noChangeArrowheads="1"/>
          </p:cNvSpPr>
          <p:nvPr/>
        </p:nvSpPr>
        <p:spPr bwMode="auto">
          <a:xfrm>
            <a:off x="2987675" y="3429000"/>
            <a:ext cx="43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mbria" pitchFamily="18" charset="0"/>
              </a:rPr>
              <a:t>р</a:t>
            </a:r>
            <a:endParaRPr lang="uk-UA" sz="2000">
              <a:latin typeface="Cambria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3276600" y="3357563"/>
            <a:ext cx="719138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81931" name="TextBox 13"/>
          <p:cNvSpPr txBox="1">
            <a:spLocks noChangeArrowheads="1"/>
          </p:cNvSpPr>
          <p:nvPr/>
        </p:nvSpPr>
        <p:spPr bwMode="auto">
          <a:xfrm>
            <a:off x="900113" y="4221163"/>
            <a:ext cx="27352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FF00"/>
                </a:solidFill>
                <a:latin typeface="Rockwell" pitchFamily="18" charset="0"/>
              </a:rPr>
              <a:t>Cu + HNO </a:t>
            </a:r>
            <a:endParaRPr lang="uk-UA" sz="360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81932" name="TextBox 14"/>
          <p:cNvSpPr txBox="1">
            <a:spLocks noChangeArrowheads="1"/>
          </p:cNvSpPr>
          <p:nvPr/>
        </p:nvSpPr>
        <p:spPr bwMode="auto">
          <a:xfrm>
            <a:off x="2987675" y="4581525"/>
            <a:ext cx="576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Rockwell" pitchFamily="18" charset="0"/>
              </a:rPr>
              <a:t>3</a:t>
            </a:r>
            <a:endParaRPr lang="uk-UA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81933" name="TextBox 15"/>
          <p:cNvSpPr txBox="1">
            <a:spLocks noChangeArrowheads="1"/>
          </p:cNvSpPr>
          <p:nvPr/>
        </p:nvSpPr>
        <p:spPr bwMode="auto">
          <a:xfrm>
            <a:off x="3132138" y="4581525"/>
            <a:ext cx="792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к</a:t>
            </a:r>
            <a:endParaRPr lang="uk-UA">
              <a:latin typeface="Cambria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348038" y="4437063"/>
            <a:ext cx="719137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81935" name="TextBox 17"/>
          <p:cNvSpPr txBox="1">
            <a:spLocks noChangeArrowheads="1"/>
          </p:cNvSpPr>
          <p:nvPr/>
        </p:nvSpPr>
        <p:spPr bwMode="auto">
          <a:xfrm>
            <a:off x="971550" y="5300663"/>
            <a:ext cx="3384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FF00"/>
                </a:solidFill>
                <a:latin typeface="Rockwell" pitchFamily="18" charset="0"/>
              </a:rPr>
              <a:t>Fe + H  SO </a:t>
            </a:r>
            <a:endParaRPr lang="uk-UA" sz="360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81936" name="TextBox 18"/>
          <p:cNvSpPr txBox="1">
            <a:spLocks noChangeArrowheads="1"/>
          </p:cNvSpPr>
          <p:nvPr/>
        </p:nvSpPr>
        <p:spPr bwMode="auto">
          <a:xfrm>
            <a:off x="2339975" y="5661025"/>
            <a:ext cx="287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Rockwell" pitchFamily="18" charset="0"/>
              </a:rPr>
              <a:t>2</a:t>
            </a:r>
            <a:endParaRPr lang="uk-UA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81937" name="TextBox 19"/>
          <p:cNvSpPr txBox="1">
            <a:spLocks noChangeArrowheads="1"/>
          </p:cNvSpPr>
          <p:nvPr/>
        </p:nvSpPr>
        <p:spPr bwMode="auto">
          <a:xfrm>
            <a:off x="3203575" y="5589588"/>
            <a:ext cx="360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Rockwell" pitchFamily="18" charset="0"/>
              </a:rPr>
              <a:t>4</a:t>
            </a:r>
            <a:endParaRPr lang="uk-UA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81938" name="TextBox 20"/>
          <p:cNvSpPr txBox="1">
            <a:spLocks noChangeArrowheads="1"/>
          </p:cNvSpPr>
          <p:nvPr/>
        </p:nvSpPr>
        <p:spPr bwMode="auto">
          <a:xfrm>
            <a:off x="3348038" y="5589588"/>
            <a:ext cx="2873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к</a:t>
            </a:r>
            <a:endParaRPr lang="uk-UA">
              <a:latin typeface="Cambria" pitchFamily="18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3563938" y="5516563"/>
            <a:ext cx="792162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Box 1"/>
          <p:cNvSpPr txBox="1">
            <a:spLocks noChangeArrowheads="1"/>
          </p:cNvSpPr>
          <p:nvPr/>
        </p:nvSpPr>
        <p:spPr bwMode="auto">
          <a:xfrm>
            <a:off x="285750" y="571500"/>
            <a:ext cx="771525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JM">
                <a:latin typeface="Constantia" pitchFamily="18" charset="0"/>
              </a:rPr>
              <a:t> </a:t>
            </a:r>
            <a:r>
              <a:rPr lang="uk-UA" sz="2400" b="1">
                <a:solidFill>
                  <a:srgbClr val="C00000"/>
                </a:solidFill>
                <a:latin typeface="Constantia" pitchFamily="18" charset="0"/>
              </a:rPr>
              <a:t>ВИСНОВКИ: </a:t>
            </a:r>
            <a:endParaRPr lang="uk-UA" b="1">
              <a:solidFill>
                <a:srgbClr val="C00000"/>
              </a:solidFill>
              <a:latin typeface="Constantia" pitchFamily="18" charset="0"/>
            </a:endParaRPr>
          </a:p>
          <a:p>
            <a:pPr>
              <a:buFont typeface="Arial" charset="0"/>
              <a:buChar char="•"/>
            </a:pPr>
            <a:r>
              <a:rPr lang="uk-UA" sz="2400">
                <a:solidFill>
                  <a:srgbClr val="002060"/>
                </a:solidFill>
                <a:latin typeface="Constantia" pitchFamily="18" charset="0"/>
              </a:rPr>
              <a:t>Хімічні властивості металів зумовлені металічним зв</a:t>
            </a:r>
            <a:r>
              <a:rPr lang="en-JM" sz="2400">
                <a:solidFill>
                  <a:srgbClr val="002060"/>
                </a:solidFill>
                <a:latin typeface="Constantia" pitchFamily="18" charset="0"/>
              </a:rPr>
              <a:t>”</a:t>
            </a:r>
            <a:r>
              <a:rPr lang="uk-UA" sz="2400">
                <a:solidFill>
                  <a:srgbClr val="002060"/>
                </a:solidFill>
                <a:latin typeface="Constantia" pitchFamily="18" charset="0"/>
              </a:rPr>
              <a:t>язком . </a:t>
            </a:r>
            <a:r>
              <a:rPr lang="uk-UA" sz="2400" b="1">
                <a:solidFill>
                  <a:srgbClr val="C00000"/>
                </a:solidFill>
                <a:latin typeface="Constantia" pitchFamily="18" charset="0"/>
              </a:rPr>
              <a:t>Метали – відновники. </a:t>
            </a:r>
          </a:p>
          <a:p>
            <a:pPr>
              <a:buFont typeface="Arial" charset="0"/>
              <a:buChar char="•"/>
            </a:pPr>
            <a:r>
              <a:rPr lang="uk-UA" sz="2400">
                <a:solidFill>
                  <a:srgbClr val="002060"/>
                </a:solidFill>
                <a:latin typeface="Constantia" pitchFamily="18" charset="0"/>
              </a:rPr>
              <a:t>Метали взаємодіють з неметалами: киснем, галогенами, сіркою, фосфором, азотом.</a:t>
            </a:r>
          </a:p>
          <a:p>
            <a:pPr>
              <a:buFont typeface="Arial" charset="0"/>
              <a:buChar char="•"/>
            </a:pPr>
            <a:r>
              <a:rPr lang="uk-UA" sz="2400">
                <a:solidFill>
                  <a:srgbClr val="002060"/>
                </a:solidFill>
                <a:latin typeface="Constantia" pitchFamily="18" charset="0"/>
              </a:rPr>
              <a:t>Метали взаємодіють з водою: найактивніші утворюють луги та водень, менш активні – оксид і водень.</a:t>
            </a:r>
          </a:p>
          <a:p>
            <a:pPr>
              <a:buFont typeface="Arial" charset="0"/>
              <a:buChar char="•"/>
            </a:pPr>
            <a:r>
              <a:rPr lang="uk-UA" sz="2400" b="1">
                <a:solidFill>
                  <a:srgbClr val="C00000"/>
                </a:solidFill>
                <a:latin typeface="Constantia" pitchFamily="18" charset="0"/>
              </a:rPr>
              <a:t>Метали реагують  або не реагують з кислотами в залежності від активності металу і концентрації кислоти.</a:t>
            </a:r>
          </a:p>
          <a:p>
            <a:pPr>
              <a:buFont typeface="Arial" charset="0"/>
              <a:buChar char="•"/>
            </a:pPr>
            <a:r>
              <a:rPr lang="uk-UA" sz="2400">
                <a:solidFill>
                  <a:srgbClr val="002060"/>
                </a:solidFill>
                <a:latin typeface="Constantia" pitchFamily="18" charset="0"/>
              </a:rPr>
              <a:t>Метали реагують з солями, якщо в солях метал менш хімічно активний.</a:t>
            </a:r>
          </a:p>
          <a:p>
            <a:pPr>
              <a:buFont typeface="Arial" charset="0"/>
              <a:buChar char="•"/>
            </a:pPr>
            <a:r>
              <a:rPr lang="uk-UA" sz="2400">
                <a:solidFill>
                  <a:srgbClr val="002060"/>
                </a:solidFill>
                <a:latin typeface="Constantia" pitchFamily="18" charset="0"/>
              </a:rPr>
              <a:t>Метали відіграють важливу роль в житті людини.</a:t>
            </a:r>
            <a:endParaRPr lang="ru-RU" sz="240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Box 1"/>
          <p:cNvSpPr txBox="1">
            <a:spLocks noChangeArrowheads="1"/>
          </p:cNvSpPr>
          <p:nvPr/>
        </p:nvSpPr>
        <p:spPr bwMode="auto">
          <a:xfrm>
            <a:off x="428625" y="1357313"/>
            <a:ext cx="757237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>
                <a:solidFill>
                  <a:srgbClr val="C00000"/>
                </a:solidFill>
                <a:latin typeface="Constantia" pitchFamily="18" charset="0"/>
              </a:rPr>
              <a:t>Домашнє завдання:</a:t>
            </a:r>
          </a:p>
          <a:p>
            <a:r>
              <a:rPr lang="uk-UA">
                <a:latin typeface="Constantia" pitchFamily="18" charset="0"/>
              </a:rPr>
              <a:t> </a:t>
            </a:r>
          </a:p>
          <a:p>
            <a:r>
              <a:rPr lang="en-JM">
                <a:latin typeface="Constantia" pitchFamily="18" charset="0"/>
              </a:rPr>
              <a:t>§</a:t>
            </a:r>
            <a:r>
              <a:rPr lang="uk-UA">
                <a:latin typeface="Constantia" pitchFamily="18" charset="0"/>
              </a:rPr>
              <a:t>   </a:t>
            </a:r>
            <a:r>
              <a:rPr lang="uk-UA" sz="3600">
                <a:latin typeface="Constantia" pitchFamily="18" charset="0"/>
              </a:rPr>
              <a:t>1</a:t>
            </a:r>
            <a:r>
              <a:rPr lang="uk-UA" sz="2400">
                <a:latin typeface="Constantia" pitchFamily="18" charset="0"/>
              </a:rPr>
              <a:t>8 – до корозії, вправ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а 168, 169 (достатній рівень),  </a:t>
            </a:r>
          </a:p>
          <a:p>
            <a:r>
              <a:rPr lang="uk-UA" sz="2400">
                <a:latin typeface="Times New Roman" pitchFamily="18" charset="0"/>
                <a:cs typeface="Times New Roman" pitchFamily="18" charset="0"/>
              </a:rPr>
              <a:t>                                              170,  177</a:t>
            </a:r>
            <a:r>
              <a:rPr lang="en-JM" sz="240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високий рівень</a:t>
            </a:r>
            <a:r>
              <a:rPr lang="en-JM" sz="2400">
                <a:latin typeface="Times New Roman" pitchFamily="18" charset="0"/>
                <a:cs typeface="Times New Roman" pitchFamily="18" charset="0"/>
              </a:rPr>
              <a:t>)</a:t>
            </a: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71546"/>
            <a:ext cx="7643866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БАЖАЮ УСПІХІВ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У ВИВЧЕННІ ХІМІЇ !</a:t>
            </a:r>
            <a:endParaRPr lang="ru-RU" sz="7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11266" name="Picture 2" descr="C:\Documents and Settings\Himik\Рабочий стол\Супер-картинки\Химия\хімія анім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43313" y="3487738"/>
            <a:ext cx="1857375" cy="12858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786182" y="1285860"/>
          <a:ext cx="4976826" cy="3603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Documents and Settings\Himik\Рабочий стол\осмий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-71470" y="2428868"/>
            <a:ext cx="4071965" cy="321471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Рамка 6"/>
          <p:cNvSpPr/>
          <p:nvPr/>
        </p:nvSpPr>
        <p:spPr>
          <a:xfrm>
            <a:off x="2643188" y="5715000"/>
            <a:ext cx="857250" cy="84296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3857625" y="5715000"/>
            <a:ext cx="857250" cy="84296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5072063" y="5715000"/>
            <a:ext cx="928687" cy="85725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0" name="Рамка 9"/>
          <p:cNvSpPr/>
          <p:nvPr/>
        </p:nvSpPr>
        <p:spPr>
          <a:xfrm>
            <a:off x="6286500" y="5715000"/>
            <a:ext cx="857250" cy="84296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7500938" y="5715000"/>
            <a:ext cx="857250" cy="84296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2776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3571868" y="1428736"/>
            <a:ext cx="5252448" cy="3429024"/>
            <a:chOff x="1952922" y="3029237"/>
            <a:chExt cx="4323754" cy="2594252"/>
          </a:xfr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grpSpPr>
        <p:sp>
          <p:nvSpPr>
            <p:cNvPr id="6" name="Прямоугольник 5"/>
            <p:cNvSpPr/>
            <p:nvPr/>
          </p:nvSpPr>
          <p:spPr>
            <a:xfrm>
              <a:off x="1952922" y="3029237"/>
              <a:ext cx="4323754" cy="259425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5400" b="1" dirty="0">
                  <a:solidFill>
                    <a:schemeClr val="tx2">
                      <a:lumMod val="75000"/>
                    </a:schemeClr>
                  </a:solidFill>
                </a:rPr>
                <a:t>Єдиний напівпровідник серед металів</a:t>
              </a:r>
              <a:endParaRPr lang="ru-RU" sz="5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952922" y="3029237"/>
              <a:ext cx="4323754" cy="25942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47650" tIns="247650" rIns="247650" bIns="247650" spcCol="1270" anchor="ctr"/>
            <a:lstStyle/>
            <a:p>
              <a:pPr algn="ctr" defTabSz="2889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5400" b="1" dirty="0">
                  <a:solidFill>
                    <a:schemeClr val="tx2">
                      <a:lumMod val="75000"/>
                    </a:schemeClr>
                  </a:solidFill>
                </a:rPr>
                <a:t>Єдиний метал – напівпровідник</a:t>
              </a:r>
              <a:endParaRPr lang="ru-RU" sz="5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357166"/>
          <a:ext cx="1400156" cy="1500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C:\Documents and Settings\Himik\Рабочий стол\Germaniu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-107559" y="2107768"/>
            <a:ext cx="4071966" cy="328540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9" name="Рамка 8"/>
          <p:cNvSpPr/>
          <p:nvPr/>
        </p:nvSpPr>
        <p:spPr>
          <a:xfrm>
            <a:off x="2643188" y="5643563"/>
            <a:ext cx="785812" cy="78581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0" name="Рамка 9"/>
          <p:cNvSpPr/>
          <p:nvPr/>
        </p:nvSpPr>
        <p:spPr>
          <a:xfrm>
            <a:off x="3714750" y="5643563"/>
            <a:ext cx="785813" cy="7715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4786313" y="5643563"/>
            <a:ext cx="785812" cy="7715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5857875" y="5643563"/>
            <a:ext cx="785813" cy="78581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6" name="Рамка 15"/>
          <p:cNvSpPr/>
          <p:nvPr/>
        </p:nvSpPr>
        <p:spPr>
          <a:xfrm>
            <a:off x="1571625" y="5643563"/>
            <a:ext cx="785813" cy="7715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7" name="Рамка 16"/>
          <p:cNvSpPr/>
          <p:nvPr/>
        </p:nvSpPr>
        <p:spPr>
          <a:xfrm>
            <a:off x="500063" y="5643563"/>
            <a:ext cx="785812" cy="7715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8" name="Рамка 17"/>
          <p:cNvSpPr/>
          <p:nvPr/>
        </p:nvSpPr>
        <p:spPr>
          <a:xfrm>
            <a:off x="6858000" y="5643563"/>
            <a:ext cx="785813" cy="7715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9" name="Рамка 18"/>
          <p:cNvSpPr/>
          <p:nvPr/>
        </p:nvSpPr>
        <p:spPr>
          <a:xfrm>
            <a:off x="7858125" y="5643563"/>
            <a:ext cx="857250" cy="7715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357554" y="1214422"/>
          <a:ext cx="5524496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C:\Documents and Settings\Himik\Рабочий стол\літій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7" y="2143116"/>
            <a:ext cx="2965061" cy="37147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Рамка 6"/>
          <p:cNvSpPr/>
          <p:nvPr/>
        </p:nvSpPr>
        <p:spPr>
          <a:xfrm>
            <a:off x="2714625" y="5500688"/>
            <a:ext cx="857250" cy="84296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3929063" y="5500688"/>
            <a:ext cx="857250" cy="84296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5143500" y="5500688"/>
            <a:ext cx="857250" cy="84296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0" name="Рамка 9"/>
          <p:cNvSpPr/>
          <p:nvPr/>
        </p:nvSpPr>
        <p:spPr>
          <a:xfrm>
            <a:off x="6357938" y="5500688"/>
            <a:ext cx="857250" cy="84296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7572375" y="5500688"/>
            <a:ext cx="857250" cy="84296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4824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714375"/>
          <a:ext cx="1471594" cy="1071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3714744" y="1285860"/>
          <a:ext cx="5119702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146" name="Picture 2" descr="C:\Documents and Settings\Himik\Рабочий стол\лампочка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20" y="2214554"/>
            <a:ext cx="3343433" cy="378621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Рамка 6"/>
          <p:cNvSpPr/>
          <p:nvPr/>
        </p:nvSpPr>
        <p:spPr>
          <a:xfrm>
            <a:off x="1785938" y="5786438"/>
            <a:ext cx="785812" cy="78581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2786063" y="5786438"/>
            <a:ext cx="785812" cy="7715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3786188" y="5786438"/>
            <a:ext cx="785812" cy="7715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0" name="Рамка 9"/>
          <p:cNvSpPr/>
          <p:nvPr/>
        </p:nvSpPr>
        <p:spPr>
          <a:xfrm>
            <a:off x="4786313" y="5786438"/>
            <a:ext cx="785812" cy="7715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5786438" y="5786438"/>
            <a:ext cx="785812" cy="7715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2" name="Рамка 11"/>
          <p:cNvSpPr/>
          <p:nvPr/>
        </p:nvSpPr>
        <p:spPr>
          <a:xfrm>
            <a:off x="6786563" y="5786438"/>
            <a:ext cx="785812" cy="7715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7786688" y="5786438"/>
            <a:ext cx="785812" cy="7715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4" name="Рамка 13"/>
          <p:cNvSpPr/>
          <p:nvPr/>
        </p:nvSpPr>
        <p:spPr>
          <a:xfrm>
            <a:off x="714375" y="5786438"/>
            <a:ext cx="842963" cy="7715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292</TotalTime>
  <Words>1437</Words>
  <Application>Microsoft Office PowerPoint</Application>
  <PresentationFormat>Экран (4:3)</PresentationFormat>
  <Paragraphs>289</Paragraphs>
  <Slides>56</Slides>
  <Notes>2</Notes>
  <HiddenSlides>0</HiddenSlides>
  <MMClips>3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56</vt:i4>
      </vt:variant>
    </vt:vector>
  </HeadingPairs>
  <TitlesOfParts>
    <vt:vector size="58" baseType="lpstr">
      <vt:lpstr>Поток</vt:lpstr>
      <vt:lpstr>Литейная</vt:lpstr>
      <vt:lpstr>Місце елементів-металів у Періодичній системі  Д.І. Менделєєва, будова їх атомів</vt:lpstr>
      <vt:lpstr>Слайд 2</vt:lpstr>
      <vt:lpstr>МЕТАЛИ – РЕКОРДСМЕНИ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Фізичні властивості металів зумовлені</vt:lpstr>
      <vt:lpstr>    Тема уроку:  Хімічні властивості металів. Роль металів у житті людини </vt:lpstr>
      <vt:lpstr>Мета  уроку:</vt:lpstr>
      <vt:lpstr>План уроку:</vt:lpstr>
      <vt:lpstr>1. Поясніть особливості будови атомів металів?</vt:lpstr>
      <vt:lpstr>    РЯД АКТИВНОСТІ МЕТАЛІВ / ЕЛЕКТРОХІМІЧНИЙ РЯД НАПРУГ    </vt:lpstr>
      <vt:lpstr>Хімічні властивості металів </vt:lpstr>
      <vt:lpstr>Каталітична реакція взаємодії алюмінію з йодом</vt:lpstr>
      <vt:lpstr>Горіння магнію</vt:lpstr>
      <vt:lpstr> Реакція горіння кальцію в повітрі (реакція протікає бурхливо)</vt:lpstr>
      <vt:lpstr>Мe+   НОН</vt:lpstr>
      <vt:lpstr>Взаємодія лужноземельного металу з водою</vt:lpstr>
      <vt:lpstr> Взаємодія з кислотами:  Me     + HCl          МеCl + Н₂ ( Me до H ₂ ) </vt:lpstr>
      <vt:lpstr>Слайд 26</vt:lpstr>
      <vt:lpstr>Слайд 27</vt:lpstr>
      <vt:lpstr>                      Залізо</vt:lpstr>
      <vt:lpstr>                         Залізо</vt:lpstr>
      <vt:lpstr>Слайд 30</vt:lpstr>
      <vt:lpstr>Слайд 31</vt:lpstr>
      <vt:lpstr>                     Мідь</vt:lpstr>
      <vt:lpstr>                         Мідь</vt:lpstr>
      <vt:lpstr>Слайд 34</vt:lpstr>
      <vt:lpstr>Слайд 35</vt:lpstr>
      <vt:lpstr>Слайд 36</vt:lpstr>
      <vt:lpstr>                   Срібло</vt:lpstr>
      <vt:lpstr>Золото</vt:lpstr>
      <vt:lpstr>Слайд 39</vt:lpstr>
      <vt:lpstr>           Латунь  Допомагає в навчанні, сприяє гармонійному спілкуванню між людьми. Надіньте латунне кільце на іспит або відповідальну зустріч!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Фізичні властивості металів зумовлені</dc:title>
  <dc:creator>www</dc:creator>
  <cp:lastModifiedBy>РМК</cp:lastModifiedBy>
  <cp:revision>39</cp:revision>
  <dcterms:created xsi:type="dcterms:W3CDTF">2013-12-01T13:02:16Z</dcterms:created>
  <dcterms:modified xsi:type="dcterms:W3CDTF">2014-12-10T08:13:04Z</dcterms:modified>
</cp:coreProperties>
</file>