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7"/>
  </p:notesMasterIdLst>
  <p:sldIdLst>
    <p:sldId id="256" r:id="rId2"/>
    <p:sldId id="302" r:id="rId3"/>
    <p:sldId id="262" r:id="rId4"/>
    <p:sldId id="265" r:id="rId5"/>
    <p:sldId id="315" r:id="rId6"/>
    <p:sldId id="317" r:id="rId7"/>
    <p:sldId id="318" r:id="rId8"/>
    <p:sldId id="266" r:id="rId9"/>
    <p:sldId id="308" r:id="rId10"/>
    <p:sldId id="311" r:id="rId11"/>
    <p:sldId id="312" r:id="rId12"/>
    <p:sldId id="313" r:id="rId13"/>
    <p:sldId id="310" r:id="rId14"/>
    <p:sldId id="309" r:id="rId15"/>
    <p:sldId id="314" r:id="rId16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Book" panose="020B0503020102020204" pitchFamily="34" charset="0"/>
      <p:regular r:id="rId23"/>
      <p:italic r:id="rId24"/>
    </p:embeddedFont>
    <p:embeddedFont>
      <p:font typeface="Wingdings 2" panose="05020102010507070707" pitchFamily="18" charset="2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2D05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4660"/>
  </p:normalViewPr>
  <p:slideViewPr>
    <p:cSldViewPr>
      <p:cViewPr varScale="1">
        <p:scale>
          <a:sx n="71" d="100"/>
          <a:sy n="71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923B-E560-4E9C-A5C0-550CFF0579C6}" type="datetimeFigureOut">
              <a:rPr lang="uk-UA" smtClean="0"/>
              <a:pPr/>
              <a:t>29.01.2019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3434A-D0FC-45E4-877C-452BD1589D6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3434A-D0FC-45E4-877C-452BD1589D6D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573208-985F-44B8-9657-CCD175BD392A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E4C043-4835-45CB-A95F-2EC4A83055D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0"/>
            <a:ext cx="6887688" cy="3871332"/>
          </a:xfrm>
        </p:spPr>
        <p:txBody>
          <a:bodyPr>
            <a:noAutofit/>
          </a:bodyPr>
          <a:lstStyle/>
          <a:p>
            <a:pPr algn="ctr"/>
            <a:r>
              <a:rPr lang="uk-UA" cap="none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uk-UA" cap="none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4000" b="1" cap="none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Поліфункціональність</a:t>
            </a:r>
            <a:r>
              <a:rPr lang="uk-UA" sz="4000" b="1" cap="none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uk-UA" sz="4000" b="1" cap="none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текстоцентричної</a:t>
            </a:r>
            <a:r>
              <a:rPr lang="uk-UA" sz="4000" b="1" cap="none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технології у формуванні успішної  мовної  особистості школяра</a:t>
            </a:r>
            <a:endParaRPr lang="ru-RU" sz="4000" b="1" cap="none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54946"/>
            <a:ext cx="7358114" cy="45719"/>
          </a:xfrm>
          <a:effectLst>
            <a:outerShdw blurRad="50800" dist="38100" dir="2700000" algn="tl" rotWithShape="0">
              <a:srgbClr val="00B05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1076325" indent="-1076325" algn="just">
              <a:spcBef>
                <a:spcPts val="0"/>
              </a:spcBef>
            </a:pPr>
            <a:endParaRPr lang="ru-RU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62"/>
            <a:ext cx="46339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087" y="6215062"/>
            <a:ext cx="46339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39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6339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725229"/>
            <a:ext cx="542928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Уважно послухайте уривки із поезії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Симоненка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Лебеді материнства»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Виростеш ти, сину, вирушиш в дорогу,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Виростуть з тобою приспані тривоги…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Вкажіть речення із дієприкметником.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 в дієприкметнику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приспані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ознаки дієслова, прикметника та синтаксичну роль у реченні.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714744" y="5357826"/>
            <a:ext cx="52149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Важливо створити настрій, який би поміг зрозуміти текст. </a:t>
            </a:r>
            <a:r>
              <a:rPr lang="ru-RU" i="1" dirty="0" smtClean="0"/>
              <a:t>Робота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поетичним</a:t>
            </a:r>
            <a:r>
              <a:rPr lang="ru-RU" i="1" dirty="0" smtClean="0"/>
              <a:t> текстом 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особливу</a:t>
            </a:r>
            <a:r>
              <a:rPr lang="ru-RU" i="1" dirty="0" smtClean="0"/>
              <a:t> силу </a:t>
            </a:r>
            <a:r>
              <a:rPr lang="ru-RU" i="1" dirty="0" err="1" smtClean="0"/>
              <a:t>впливу</a:t>
            </a:r>
            <a:r>
              <a:rPr lang="ru-RU" i="1" dirty="0" smtClean="0"/>
              <a:t> на душу, </a:t>
            </a:r>
            <a:r>
              <a:rPr lang="ru-RU" i="1" dirty="0" err="1" smtClean="0"/>
              <a:t>сприймається</a:t>
            </a:r>
            <a:r>
              <a:rPr lang="ru-RU" i="1" dirty="0" smtClean="0"/>
              <a:t>  </a:t>
            </a:r>
            <a:r>
              <a:rPr lang="ru-RU" i="1" dirty="0" err="1" smtClean="0"/>
              <a:t>і</a:t>
            </a:r>
            <a:r>
              <a:rPr lang="ru-RU" i="1" dirty="0" smtClean="0"/>
              <a:t>  </a:t>
            </a:r>
            <a:r>
              <a:rPr lang="ru-RU" i="1" dirty="0" err="1" smtClean="0"/>
              <a:t>розумом</a:t>
            </a:r>
            <a:r>
              <a:rPr lang="ru-RU" i="1" dirty="0" smtClean="0"/>
              <a:t>,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серцем</a:t>
            </a:r>
            <a:r>
              <a:rPr lang="ru-RU" i="1" dirty="0" smtClean="0"/>
              <a:t>.</a:t>
            </a:r>
            <a:endParaRPr lang="uk-UA" i="1" dirty="0"/>
          </a:p>
        </p:txBody>
      </p:sp>
      <p:pic>
        <p:nvPicPr>
          <p:cNvPr id="6" name="Picture 7" descr="http://i059.radikal.ru/0909/f6/d80cddc9b70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221457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888444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Мама!  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Найпрекрасніше ,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найдорожче 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  на  землі.  Перше  слово  вимовлене  й  усвідомлене  дитиною. Усіма  мовами  світу  ніжно  звучить  воно  сповнене  теплом  і  ласкою.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 мами  звернені  наші  думки  в  радості  і  розпуці. Це  вона  одним  дотиком  руки  натрудженої  в  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цілоденній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праці  може  зняти  біль  і  гіркоту  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невдач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Її  наповнене  безмежною  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серце  скрашує  буття.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Всі  ми  йдемо  в  життя  зігріті  дорогим  материнським  теплом.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З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журналу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мою думку , учителю варто подбати про візуальні матеріали, 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аудіоматеріали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мультимедійні засоби. Це сприяє  створенню зорових,слухових образів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071538" y="181830"/>
            <a:ext cx="3857652" cy="707886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Звучить мелодія   пісні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«Рідна мати моя…»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Picture 10" descr="http://5fan.info/files/7/12e8aaf5d81e4ee2d705f6381ad4c7d3.html_files/rId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071834" cy="10715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99673"/>
            <a:ext cx="842968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 для учнів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текст, добираючи потрібний тон і темп читання.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 тему, основну думку тексту, обґрунтуйте своє твердження. До якого стилю  мовлення </a:t>
            </a:r>
            <a:r>
              <a:rPr kumimoji="0" lang="uk-UA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належить текст?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Поясніть правопис підкреслених слів</a:t>
            </a:r>
            <a:r>
              <a:rPr kumimoji="0" lang="uk-UA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найпрекрасніше ,  найдорожче,любов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ю,в цілоденній) </a:t>
            </a:r>
            <a:endParaRPr kumimoji="0" lang="uk-UA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Поясніть лексичне значення слів </a:t>
            </a:r>
            <a:r>
              <a:rPr kumimoji="0" lang="uk-UA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розпука, скрашує </a:t>
            </a:r>
            <a:r>
              <a:rPr kumimoji="0" lang="uk-UA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із тлумачним словником)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Підкресліть ключові  слова, тематичні речення 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Випишіть з тексту дієприкметники, 2 дієприкметникових звороти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Поясніть  розділові знаки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3836733"/>
            <a:ext cx="8358246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Методична цінність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/>
              <a:t>У роботі виділяла декілька </a:t>
            </a:r>
            <a:r>
              <a:rPr lang="uk-UA" sz="1200" b="1" dirty="0" smtClean="0"/>
              <a:t>рівнів(фонетичний,лексичний, морфологічний синтаксичний,    стилістичний 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Текст допоміг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повторити лінгвістичні знання з теми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(учні порівнювали, зіставляли, міркували);</a:t>
            </a:r>
            <a:endParaRPr lang="en-US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удосконалити  важливі практичні вміння й навички, розвивати   вміння швидко і якісно працювати з мовним матеріалом;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збагатити мовлення учнів комунікативно-значущою лексикою;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 змогу не лише перевірити рівень засвоєння учнями навчального матеріалу, а й  сприяв вихованню у школярів почуття національної гідності,любові та поваги до матері. Крім того, вдосконалювався їх досвід роботи в парах,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групах.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3750471"/>
            <a:ext cx="835824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///І бажають нам добра і щастя.//// Матері. Все життя дивляться вони нам услід, вирядивши в люди. Так і стоять на початку всіх наших доріг, навіть коли їх не стає. Стоять і дивляться./// А ще сподіваються від своїх дітей найвищих духовних злетів, бо й в останню хвилину думають про те, щоб діти їхні, зігріті неньчиною ласкою,  жили гідно серед людей і творили добро на землі.///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143108" y="1285860"/>
            <a:ext cx="364333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з текстом в групах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 Пелюстки ”</a:t>
            </a:r>
          </a:p>
          <a:p>
            <a:pPr lvl="0"/>
            <a:r>
              <a:rPr lang="uk-UA" dirty="0" smtClean="0"/>
              <a:t>Поєднайте частини тексту. Поясніть їх змістову єдність, вкажіть засоби зв’язку.</a:t>
            </a:r>
          </a:p>
        </p:txBody>
      </p:sp>
      <p:pic>
        <p:nvPicPr>
          <p:cNvPr id="27651" name="Picture 3" descr="http://i056.radikal.ru/1107/f2/e55c202fa7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6"/>
            <a:ext cx="2290789" cy="2857520"/>
          </a:xfrm>
          <a:prstGeom prst="rect">
            <a:avLst/>
          </a:prstGeom>
          <a:noFill/>
        </p:spPr>
      </p:pic>
      <p:pic>
        <p:nvPicPr>
          <p:cNvPr id="5" name="Picture 2" descr="1989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2588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3643338" cy="857256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uk-UA" sz="22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2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з текстом в групах</a:t>
            </a:r>
            <a:br>
              <a:rPr lang="uk-UA" sz="2200" b="1" i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200" b="1" i="1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“ Пелюстки ”</a:t>
            </a:r>
            <a:r>
              <a:rPr lang="uk-UA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2505812"/>
            <a:ext cx="471490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Методична цінність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Відновлення  деформованого тексту  потребує умінь визначити структуру  тексту.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Розвиваємо розуміння логіки його будови,вміння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грунтовно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добирати мовні засоби.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1tv.com.ua/uploads/news/2013/01/25/a920b540c4d177eb269714b5adc00e8a4ac06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857760"/>
            <a:ext cx="5500726" cy="18573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3074" name="Picture 2" descr="http://10dc.klasna.com/uploads/editor/5378/427893/sitepage_13/images/risunok1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00240"/>
            <a:ext cx="2043104" cy="20717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https://encrypted-tbn1.gstatic.com/images?q=tbn:ANd9GcQCOhAgF8OAIuJg9hkMzQYk1XOzylx3Gkb-dMtOSdHzwE-XQKTu"/>
          <p:cNvPicPr>
            <a:picLocks noChangeAspect="1" noChangeArrowheads="1"/>
          </p:cNvPicPr>
          <p:nvPr/>
        </p:nvPicPr>
        <p:blipFill>
          <a:blip r:embed="rId2" cstate="print"/>
          <a:srcRect l="2747" t="10976" r="10713"/>
          <a:stretch>
            <a:fillRect/>
          </a:stretch>
        </p:blipFill>
        <p:spPr bwMode="auto">
          <a:xfrm>
            <a:off x="6429388" y="3786190"/>
            <a:ext cx="2714612" cy="207167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44" y="229690"/>
            <a:ext cx="635798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ексти можуть</a:t>
            </a:r>
            <a:r>
              <a:rPr kumimoji="0" lang="uk-UA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слугувати початком </a:t>
            </a:r>
            <a:r>
              <a:rPr kumimoji="0" lang="uk-UA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підготовці до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написання контрольного твору на тему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,,Любить людей мене навчила мати…”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У ході уроку учитель з учнями  працював:</a:t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над тематичним словом,вживаючи його в переносному значенні, підбираючи до нього різноманітні синоніми, метафори;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над утворенням словосполучень, які потім стануть основою для написання нових речень;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  доповнювали речення звертаннями, однорідними членами.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чином , даний текст </a:t>
            </a: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став мотиваційним фактором творчості школярів,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основою для створення нового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Домашнє завдання передбачає складання нового варіанту тексту або складання окремих речень.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://cs304104.vk.me/v304104149/1da6/Qhd3QRYUe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18"/>
            <a:ext cx="2214578" cy="27146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38" y="285728"/>
            <a:ext cx="442912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Текстоцентрична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технологія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786063" y="1785938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 dirty="0">
                <a:solidFill>
                  <a:srgbClr val="C00000"/>
                </a:solidFill>
                <a:cs typeface="Arial" charset="0"/>
              </a:rPr>
              <a:t>Слово - епіцентр уроку</a:t>
            </a:r>
            <a:endParaRPr lang="uk-UA" sz="2000" i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2357422" y="1785926"/>
            <a:ext cx="4572000" cy="928695"/>
          </a:xfrm>
          <a:prstGeom prst="plaqu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57422" y="3214686"/>
            <a:ext cx="450059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Сприяє розвитку творчої, національно свідомої, духовно багатої особистості</a:t>
            </a:r>
            <a:endParaRPr lang="uk-UA" sz="2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4714884"/>
            <a:ext cx="457203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Володіє вміннями і навичками комунікативно виправдано користуватися мовними засобами в усіх сферах суспільної діяльності</a:t>
            </a:r>
            <a:endParaRPr lang="uk-UA" sz="2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Стрілка вниз 7"/>
          <p:cNvSpPr/>
          <p:nvPr/>
        </p:nvSpPr>
        <p:spPr>
          <a:xfrm>
            <a:off x="4429124" y="1285860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4572000" y="278605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 flipH="1">
            <a:off x="4572000" y="435769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357422" y="285728"/>
            <a:ext cx="442912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Текстоцентрична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технологія</a:t>
            </a:r>
          </a:p>
        </p:txBody>
      </p:sp>
      <p:pic>
        <p:nvPicPr>
          <p:cNvPr id="12" name="Picture 2" descr="1989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2588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428604"/>
            <a:ext cx="7929618" cy="461665"/>
          </a:xfrm>
          <a:prstGeom prst="rect">
            <a:avLst/>
          </a:prstGeom>
          <a:noFill/>
          <a:effectLst>
            <a:outerShdw blurRad="50800" dist="38100" dir="2700000" algn="ctr" rotWithShape="0">
              <a:srgbClr val="7030A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Переваги </a:t>
            </a:r>
            <a:r>
              <a:rPr lang="uk-UA" sz="2400" i="1" dirty="0" err="1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текстоцентричної</a:t>
            </a:r>
            <a:r>
              <a:rPr lang="uk-UA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 технології</a:t>
            </a:r>
            <a:endParaRPr lang="ru-RU" sz="2400" i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71612"/>
            <a:ext cx="7715304" cy="40011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розвиток комунікативних навичок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7715304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духовної компетенції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000372"/>
            <a:ext cx="7715304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підвищення пізнавального інтересу школярів до предмета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714752"/>
            <a:ext cx="7715304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креативність мислення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500570"/>
            <a:ext cx="7358114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підвищення якості знань учнів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7715304" cy="4001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F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комфортність навчання</a:t>
            </a:r>
            <a:endParaRPr lang="ru-RU" sz="20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data:image/jpeg;base64,/9j/4AAQSkZJRgABAQAAAQABAAD/2wCEAAkGBhQSERUUEhQVFRQVFRsYGRcWFxoWGBcWFhgaFRkWHB4XGyYeGBsjGRQYHzEgJCgpLCwsGB8xNTAqNSYrLCkBCQoKDgwOGg8PGikkHyQsKSwsLCosLCwsLCksLCwsLCwsLCwsLCksLCwsLCwsLCwsLCwsKSksLCwsKSwpLCksLP/AABEIAM0A9gMBIgACEQEDEQH/xAAcAAEAAgMBAQEAAAAAAAAAAAAABQYDBAcCAQj/xABMEAACAQIEAwUEBQcICQQDAAABAhEAAwQSITEFQVEGImFxgRMykaEHQlKxwRRicoKS0fAVIzODorLC8RdDU5OjtMPS4RZUs+IIJJT/xAAZAQEAAwEBAAAAAAAAAAAAAAAAAgMEAQX/xAAqEQADAAIBBAIABAcAAAAAAAAAAQIDESEEEjFBE1EUImGBIzJxkaGx8P/aAAwDAQACEQMRAD8A7jSlKAUpSgFKUoBSlKAUpSgFKUoBSlKAUpSgFKUoBSlKAUpSgFKUoBSlKAV8Jr7VG7XYm7jr54fYY27OWcVeBhsn+wSdywPeOwmOoqNUpW2dS2bg+kJLz3VwVi5iha0N1Wt27BbmguO3eYD7KkePOprgXHlxSMQr22RsrJcyhlMA/VYggzowMGDVU4pi7WDsLZsAJbtiAB8yepO5J3rU+iu9fv3sRfJIw8BEB+vcnMW/VWB+v4GsODqqy5GtcF94lM79l9bg1gkk2bRJ1/o13PpXytlMOoZmAAZozHmcug+E18r0DOZaUpQClKUApSlAKUpQClKUApSlAKUpQClKUApSlAKUpQClKUApSlAKUrR4zxH2FpnAzPsiTGe4R3UnlJ58hJ5VxtJbY8kT2n486uuFwsflN0TmIzLYtTBusJ3MEKObeANQd7A/yehOHcu2XvLfOfOQNw/vI3jqJ5VJYHCDDI924c1+82e4/U7BR0VVAVRyA86ofaXjD37osWdXc/srzY142Tq7vJ+R6SNkYVrk1OJXHxltWzSz3MvsubNmCBGI0XvsJO2Uk8tey8B4QuFw9uyuyLBP2mOrN6sSfWuU/Rlw1b+PY2lnDYQAG5v7XEcmg8h3mBH2UM6gHs1enhmddyWtme2/5W/ApSlXlYpSlAKUpQClKUApSlAKUpQClKUApSlAKUpQClKUApXya8Xb6qJYgDxMUBkpWgvHLR+tHmrD7xX3CcatXGKq0MDEMCs+K5h3h5VBXL42S7X9G9SlKmRFQmJuBn9ox7ie4Op5t+A8PM16v483XZFlbaGHb7TDdV8BsTzMjlrWO1naFbaGDAAryOt6ju/hR+5pw4/bIjtl2mjRdWJhQOZOwqBwXAbzn8ksn/8AaxK5r90hiuHskEwSoOUtBUf+azcA4e924uIuLmuXGCWLZBOp/wBY0ahQJZjyANdV7L9m1wdthm9pduOXu3SuVrjEnLIkwFUhQAYAHia50mDue34X+WXZcnatLyZuznZuxgbAs4dcqAyZJJZiACxJ5nKNoHQCpSlK9gwClKUApSlAKUqHxfaZEvGyEu3HUAtkTurIkAsxCgwQYnmK42lyzqTfgmKVHWuIu29vL5tJ9YEbRsa9XSziJK/omDp41X8s+iXYzfpUc+FlYLMR5nWRHKJrV/km2pkAgjYhmkfOuPLr0FGybpUQ1xxs59QD94msVzFXgZDLA5FRr5xHyNR/ET7JfEycpVfPaR0P85akTup1A8m/fUjgONWruiOM32To3wO/pVk5ZrwyLil5Rv0pSrCApStXG8RS0JY68l5ny/fXG0uWdS2bVY2vdNT4VFLj2ub90dAfvNb1u4AJMAAb7CKo+ZPwTcNeT25Y+HlUfkDSd9Y130862GxWcfzUkBiCRA26ZtDrz1rDcwJgd9hqS2WBmJ8YmBtpFU5NslD0RmJxKhwgUlvCNNY+6f2T0rWxFoHp/H8GpAcKtpqBr1JJ8ajcVw6wPq2xz5LtrOh03+dYaWmbopMnODcXz/zb++BoftAfj/n1rZ4hjiCLaA52EzyVdpPjvA8KqWXKVS2Srg92CZkee+1S+IxPsLUO5Zo3YyddYq2usc4+32Z7wLv4NTjXElsW8i7AVzhT+V3Wu3TlwtnvMx2Yjl4gVn4xjXxl/wBhbOm7t9lf3mpfg/Y/8vCIJt8Ostupg4p0aGAjUWwQRm3J26jNgw1b17/0XVShFk+jvAm4pxtxChuDLYUn3cL3WBgaBnZcxOugTaKuteLVsKAqgAAQABAAGwAG1e692IUSpR59U6e2KUpUyIpSlAKUpQGrxJbRtML+UW9M2c5V3ESSRziq72Wx4vYe3cAAzL8CNCPKR8IrZ7TYtva2bXcNpgxuqcpIjKbbQdYzI/w8Kz+yCsCNJ0/d91YOpvb7TTiWls9X7jahTERrpudt+X3zXu1jwxAUMQeeUhd43Ne/ZCZgT1jWvD3lnIdZUk9ANtfOaqhnWjzb4i7QVsuVMalkG/gTNfbmIu5o9jIncOu2nI+tek4gkEgiBpr3fhmjp8q1U4+rMYgInvk6nXYAKTrqJ6bVf6IfsYl4qW2tOTGuUqwGvUGDprpX3+UFglldIEnMhEfCQfSd6zjiVmQquupMAdRvsP8AOtQ8WT2hXMoUA95miSCB3eokxPwrPSLUYMVi0kDU5toEjXTltrUFxbCcxod9OvWp3iN6yR38pBG+XMI23A21j1qHxWHASVzIDoA2w100PWqy2TSwPb6/he7cHtrY6k5wPA8/Wa6FwTtBZxdr2thsyzBnQqQJIPQwRXHeMWnE5ojqon5cvnVM4kzITlZgrbgEgHpIG9asWalwyOTCq5R27jf0m21Y28LFxhobn+rB8Pt+e3iahcBj2dszsWY7k7muc8JxOlWfhcyYYgwO9uYIM7+OvhVOXJVPktjFMLg6Dg+IjMEHebmB9Uby3QffUrgkliLrZmKjuwQgAM6TuZI18tKreBxgTKAJLED5RJPp51O4EMwJYssrHIEE7xExEbkmkMqyTwbWPxpDrbQkHmFEkAgwfDUD48qzYi3dYkArbWdx3mI066A79eVZsHh1QQojx3J8zua2GFadbRk8Mim4auubM8iDmM6EkxA0+sR5VGHgdsSSqt5qIE+HXxqw3FqPxdoucg57novP47fGs7xunpF85O1bZU7XCHW+2KQKbNsaWwxtkx7zKSSpJJMAgA9ar/F+1NzFh/YIZDBYOhBJiCDqCJ1HrUx2z7QzGGw+22nM9fKoLBcAbOjoe4jA3DP9IyGe6PDVZ9OVasuLGseq9FOO7d7Xs2j2Xe1h7FpXg4nE27d9x7+S4YMHlPu+tdawOAS1aW1bXJbRQqqJ0UCAJ39d65R2m4/+R37Fx5Nr2ivHgrhjHUgQQPCutYTFLcRXtsGR1DKw1DKwkEeBBqvolqXv7LOofKMwpSlbjMKUpQClKUBhxd4qhZVzEAkCQJIBOpOw0idd9qpR7f384PsE9nlMrnctmnQ5skARyyz41c+IYn2dq48TkRmjrlUn8Khsfj7Ysl0CmUzL4hhI++sPV5rxacsuxSq4aIQ4p75N64qq7CFCgghFYsisSe8cxXUAaXtqnsM2eyI6fx+/1qCw1/2iBlOjAEHpMR8M1v8A3RqT4Ff95dhuB0BEx6AgelY6p09su1pEkveXzHlWpheEqhzZmJ84GgjYfHWdSa2bWhI8Z+Ne2qUnWebWAtiP5tNOqgn4nWtxVEbVENgXgRddmnmcqgdYQa8tCa2rXCLeRVYFonViSTOhnXntHTStUMqpHziF4CB3iWOipuRzPWBPKtX8rtswRVzfqwFXae8NtI06VvJwy0plUUGImOW0fCtc8KtAyLag9QIPT10qNo7LRo4qzadspQMVE+77sajXkddKi+IYO2IObLlGUQ20+BnUjTyqXfhFse6GX9F2HOeuupqKxHCQhLJmLEQCcpCnry1M7/5VmZfLKvxXAuPrzyJOhP4TP8CqXxmzI0B9f419K6HxDBNoz99vDuqojkOfqaqPGVBlY3+1p8K7L5Ll4Ktwy/lMdKtWDxpBXLJJBgeOmp6ATVQvrkuVYeFX9vL937qna9ifovPATmJd9TMLOygdB5zrVzwV2qLwrEbVYsDic1xYHuk6zyiCI6TGp5gVWmcpFmxGP9mo0kkwOnSfnX23jLhZsqFthqcqjYzPOQx2nao5LIIz3zmge6oOXrtux059K3sDxJritkEwdM3dVQDliRoToTpPLrWqKMVzo93llZuXSMhOb2ZyiYBAPPSR5z6VUO0faN8JZysgU3dmDFjrsjTqDWfH8be3ctnKbtsksxzZFUTpdI5yZCg75TtoKofa3ijXrTYl/czhbKn67zJuH80BTHU61mXUNZF2+CxYe5aZlt3Fs9+8TnfUxqVXoOhM+gms2I7aoBlQQoEAdB0qiX8fdvMSxJJM1t4PgVy5yNXZb+R8+DRixLGv1LW+Lt4/DNZuQShlfn+8ird9D/ECiX8EzEmwwe3P+xuawOZhw3lmFc7tdnLtoZxI5H1qV7BcSuJxWxmOXPnsvrAYFWdJ6nOojzrmGu219FWeONndaUpXpmAUpSgFKUoDXx+F9pae3MZ0ZZ3jMCs+O9ch7RYq5gLCWruY+yJsozDL7VBrbcanTKY35V2aoHtZwCziER7tvO1lsyfmloUmNiANf1aoz4lknn0WY7cs572Ex7PYZLoKlGO+/s3DMD6K179latOGulboJ3Oh85J/v+1H6oqEu4f2GJVo0uKVI6le8o9YK/r1JudOsc+sfv8AZn/f+NeRvfJql75LHdaGU+h/j+N6yFq1rL57fUxv1rJaeQDVksM9HGopAJ1JjQE69NBW3YvBpgzBg+fSo9MOQYBIABgzMEzqAen416wWAC6e0cwIjMOYGpAG+kzWiGV0iUisTrWt/JNuNcx/SuOevVvGsAweHJyKoM945SSNO7JIOh8PDwq2vBBHrG3wglp10AAkk9AOdamIFZb/AAa0NYIgb5mEAaxvoNKjcPgzAb2rFY0AYsPMl9W1/wA+VZaRfJqY63VS4thwZkVZcdg7iywuAwPrAgbc8hj5VCcQmCWXLv4z+MxyqBfJzvjWDIOm38c698IxFSfFbQYH+DVdwrZXjxq5fmnR3wzoHDcXAk8qtODxyoRAl21yrGY+PoDzqgYK4WAAIE8+g/iKuHBVVdRudydzz/HaqmdZbeHYTvMWYkMIK8tQAZ+1zHQDlUrjcYtu0SROmUKN2J0CjzqJwN6pQ3XgZApM7sdAIOum+sVZL2tGbIiicU4BjMX3VUW7bGXd+6G2AVV0OUCFExoPE14vdg/aBVu37mIYRlRFi2g2LCAFEAR8K6BhcEWAN0lpBYg6LmMaZZ2EH4mtlLC2gTzPWBJ5DkKnGGZXBW8zKngvo/sIgle95DStn+RLdsd1RUpb4oXByoWOkZZjKTuWMLMawPKtW5ZvakxJOxYQBPRRvH8bVVaLYtvyReJwgKlYqucV4RAW8nduKw1gaXUIZW+IU1Zbvthuts9QrEHw3EGtTE2M2ZTpnGk8mG3xE/Cs1J648l1rcl9wOKF22lxdnUMJEaMJ25b1nqv9iMdnwqr9a2SjDyMj5EfPpVgr3MV98Kvs8trTFKUqw4KUpQCsOLw4uIyNMOpUwYMMIMHkdazUoDm+Lv8A5Tg0vJ7wAceDodR+0pr7hb+YKV5xl8+7lH/L/BqkLPCrli5ibb5fZ3LrXbRGgyXDLJHIq3p3x10geGjKXtkxkYieimSD6C45/qhXhXPZkcmvE98Fm4HdEFRsNv0TBX+yy1vWdCw8Z9DUNgbmW4CRGbcdD70f2mX+qqZuNDK3pSeC5mV7gAk/5+A8aw4TC3AZLgScxAWSSQdJPITpA5VsV7U1okqZ4fhpec124QTMd0Ab6Du7a14XgoEqGcISGPe1Zp220UQNPLkIpjuJi2CFIzxtvGk6gVjxGPuQAoZj7zZV5T3U6axqeQ8xN60V8i/wUEQbl2OhYGYM6yNdTzrWxODeAFusIEaqrT4nQctKy4a/dGZri3SMxAUKNiYzctIWf1vKdb8tuSxe1dE6BcoKqNTMgyx0Ex1Ec6qtFk7IzGYdy2pzke6MpRQepMmfn5CoLGpcUEspZid5BEeAGqj0PLflY8RxCBDqc7CVUBteUSRA+O1RONxUDK0G5zVTt0n4jWqGaJKZj7GeSRHxDfx51UuIWcjyOtdD4rhgQZHpVO4xg9OdWQ+SdLaM/B8TtVz4ViNq5xwnEQYq6cKxG1ctaC5RfeH36ncPiABJMAak9AKpmF4hBCgZmPLbpMnloan8BaLa3IY7RHdGs+p13qMvRC5JPA4q5cWEGhkl2mAGn3RuY+Vb9nhi7uTcaZl9QCfsjZf/ABXmw9bqNWuDDa0eWWta+lbhrDdWuZJEPTIPFW6isXakSNwZHmKsGLt1E30rDSN8vZr9lcR7PFsswl5JA/OGvxjMNqvIrm2KLI2ZPfttnU76c58J++uiYXEC4iuuzKCPUTW7oq4cfv8A3MOee2jLSlK3lApSlAeUcEAgggiQRqCDzr1SKUBXO1eFbNYvIGYI7W3CxAt3gJcjfuvbt7bAknQaVHFxbxYJ924pBHisn4lM6/rV0Lj9h3wt9bQm41m4qCQJdkIUSdBqRvXMeIY43sNaxC+9C3P1l94ftAivN62NNWXY2WG5oJOpGpjqMxJ9ct/9talkbNb8R+FQ2Fv5kVl1kAr4+7lB88tkf1prd4NfEFAZymAeqxKn1WD61i3ya5+iVttIBrIDWrhdJHjNfcRhsxXn3hPgF7xjzMA+FXplbRu243015/jNMPdGbKneBBJYHNrIHePU/hWkLOVCHcBAABAAiI3mc0kbR8a2LeFt3NwSVbWZUzAgkCOREVohlVI2795V94geZA8OfjUc/ELZEkhRyLFRMbka7VsX7dr2iqbasxG+VTlUbEzykQK84q3aABItjkCQsCdYE/GKlaEkNi/ZGe8uvPProdpnQTyqLxmDtZSCq5ecwdf3zFSmMw1rKRmSRMt3CZGrT8fSRUYuGt5JUDUgzIzHmrEjblWSjVJXMVaVTofeJAAMgHVvjr86r/FMPINWni6BDIYgneAGnkJnXly/CoDHzvEg9ND8DXEXIpJGS551aOGYgkaGD1qA4ra1kcjW5wbE7VfXK2RXD0dC4OQo0+PM1aMFeqk8KxG1WnA3qz+zrRacLcqQtPVeXHrbWWIAHU1UeO/SWSSmFGY7Zvqjy+193nV8XozVjdeDo/EONWrK5rjqo8TFU3iX0pICRZUv47D5/uqkJwjE4ls90kk825eQ5VN4HsSB7zUvI34JRhifJ8v9t8Rc+yo8Nawji90mS01PWezFpRWR+A2vtAetZ6TZpm4Xo+cNwvtkDZjI3GhkHSOoqW7EcWgthnOqksn6P1l9CZ9T0rU4VhBaJGYEVA9rEa1eW7b94MHWDHeQggSNgYg+BNTx18dKjLnXd4Os0qP4DxdcVh7d9NriAxM5W+sh8VaVPiKkK9kwClKUArHYsKihUUKoEBVAAA6ADQVkpQCuYcYwAtXcTZW0bdlXDWoUqjLctobmTkQLpaQNBmjSun1Te32Bum5hriKWtr7W3dCgkqtxVZbhgQFU2YJO2YVRnjvholL5Kz2VxM2jbmGtsVnoD7p9M6n+pqYwN7LeU7BxEdNnA9FYJ/VnpVQ4ZifZYsq2i3FIPmsz6+za58qs2Jc7/WU5j+kpYt8xiPgteI+Gb45RZ30YHrp+I/GtgVq5s9oMOkjzrUxnHBbt5yrQB0NaJItbJK7bJiIlWnUSDoR+M+lehhJMl38QDlBIM8teQETsPOqFju31w6WkAn7Rj5CT86icT2nxLf6yB0UfiZqatIl8FM6ndwNnUkJmOoLEtDAaHU7CfhWNjh0VUPs4XaQu/M68zXGsRxG4T3rrknq5+6a1jYcnRHbyB+81Z8v6Hfw+vLOt4m9h80zb2iAqxrufGRA9PGo7FXbDSvcMmYganr4nWuaHg95jAt6+MfPpURxrsletj2hAA55TrUOK8lk4+dbOm4nBWdwAPUj+N/nUNxDDNJIeZ5EAgeURHzqi8Ks3wwVXdZ/OIE8udTZw2NUe8r+ev3Qai5SfktvHUPTRq8TwR1J3+NRHD7mVoqWv459RdtlfEaj99Qt8w4Iq2fGip/ZeOFYjap29x1LCZmMR/EeJ8Ko+D4jlXx8N9a2MPYa43tLveg90alV8BHvN5SflVTk62SjXL+OMsTbs8l5t4nr5bVO8P4bZsjYEj1NQQ4vplUEn1H9lAzn1ArUu4nOdYJ6RMenfI88q+NdUNlbyL0W652ktr7sH9GW/uyB8a07napmMLPxWfgCSD6VWfayY94jloxHpF0qf1VBr4+L5EjyJ5eTvt4eykVLt0Q7tk9d42595o8//ALm3p6GKw3eIvGrNHmR5ahUX1zkGoRsUV6qPVB8T7FfWDNeFuk6gadQNPHVUA9PaU0CWXiDfVY+YM/d7T4bivtzHO3ddmI/On8UWPxqLF3NzB9Q33s/xrKtox3RBOg0KjXrFpQB66U1tEWXv6HeLnPicISCFIvJvIzkrcHSMwVvNzvXT6oPZzsxZwosvbfMyS7vp/Os65WJ/Ng6Dlp51fVM1s6fKrXb9GXJOns+0pStJWKUpQCojtcSMBiis5hhrsRvPs2iPWpelAfn7iuLn2WIA17tyPEe+p9QRVrwmJlQR3tNPzoAj9rIv/wDRUV27shMVibZXIA63Uk++l9QXcSdZvi76zWHshii1oLPeRsg8wVCn4tYP9Wa8XPj03+huw0X7s1fm0UmchIB6j6p9RB9az8Sw2dCPCoDC8UTDn2jHKjAAb8gCo01J9myD9U1pYz6RVJK21Zj4CPkAz/FR5iuY9tFlcPZGN2duM7ACNdCdvhW9a7KKoJuPmaD3dhO2gFROJ7YXmMSlsnkSob4MzN/wx61o4niNw/0lx48SyD/iNaU+ifGrFjZJ5WW0YXCYcahQRzbKCfGWNYn7SWBohDfoqz/3FMVULTA+7J/Rzf8ARsgf2vWvN+59oftjT43r3+GprGVu2WW72mUGQh13lQn95hUTxPjwdCOoO72vweaiPyxRsU9Gt/4LJ++lzHkqe8dvtP8A4bFd+JBWyWtdoMOVEqJKiY6xr86jv5XOkG2fMyf+YB+VQb8PcWgQGzEye5fJEnYymXSa27uJIEZturuB/wAWwaLCjZ1XV/Kp16N18azaFFPkLv4MwrXxPDbbzKlJ6N+FwKT8a01uqTvb/aw5++2pr7xHG+zSF0LdIG/PuOVPXbl41Jwp8GD5GZ8ItpEEd99idMo8pPeOmwHLY19xGNJ0Y8tmmI8FaNPK3pUFwzEFCVMwfPf0I++pV7UCdlPP3QfgEWfVpolpnO5syHE8j8Gj7nPzFqsyudAfRTA+CuD8Ba1rQt4xAcqtmJMBbYZpJ5QmRTPQlqk8Bw3GXZXD4K80DXMCgg7SFyg+pJqZHZ6YHZvQHaPBXG3lbEV8dSBqSo8yo+ZQbc8pqZ4b9GfFL8ZsuHQtBGiEeOVBJ+NTGC+gJi038UCsfUUlp/WMRvXeyn6I96RQDjrSH31B/M1P/DVfhmr0MYTDJYuv0bJuOuYh29Qa7X2f+iTBYYS6e3cEHNc2EGRCgx0mZmKudu0FAVQAAIAAgADQAAbCprBvyceX6OBYTsjxW9OXCZIj+mdlmZ2zvB21gdNK3OMdkb+Bto+INqCwUvCQWILZQNwIU613SsGKwVu6ALiI4BkB1DAHaYI31PxrtdOnOkyKytPbOTcM7TFgqWwzltggZ5PhE9D5V0Xsfhb1vDBL6hWDMVGbMQjNmAMaCMxEa6AeQmLNhUUKoCqBAAEADoANBXuo4OlWFuk/J3JldrWhSlK1lIpSvF5CykBipIIDCJUkRIzAiRvqCKA90r4o0619oCldsuA2sViBhrrEflNjMo0GVsI4Mg7yVxJkdEqn/wDopuH349pms3V57qVlSZ59x3P6oq4/SLYe22ExttGY4S8WukMAFwro3tyQSAdFXqdNKg+2faIGU0JRgRrup5eRUx615PWbm1r2a8O2v6EF2xxX82iGJLZmBAgRm5sQPfe4sQdEGlVkbQfd6fV/tZLXwVvWvePxxdi5dFc89CflH31Xb2MYN37jH85Ofw1ruPSWkTp87J1sTlHvQOkuB+ygtJ8zWk3Fba7ED9EKs+qKzH9uor2tufdY+JE/eafla8k+YFWbf0Q2zfu8dB+qzfpZm/8AkuH7q1/5ab6tsDyCD7kn51jt3mYhUtgsSAADJJOgAA1JJ5VKYXsnj7rhEwtwE7ZrbqNBO7gKNBzNdXd9HGRp4vePX9u5/wB1eTjLx6fFj97Vef8AQpxL/aYYeTN+KV9/0H8Q53bPo5H+CpduQjtfZQ3xt3nk9Qf318XH3hzj9Zx9zVff9BOM53EP9cR/063eHf8A4/u39PdRdRoC9yRz17oB9DUlFf8AI7tfZztOMXV1Jn+sbX4k1gv3s75uR2rveH+hHhiqAbLMQNWNx5J6wDA9BUXxj6BcM8nD3HtkkQrd5VXmO7DH1NSeJkVaOTLYUrJgedb/AGc7AYniT/zMLaQhTduAkakaAcyAZjp0kV0Tgv0FolwnEXc9tSICAgvsTJYnKJkQNdJkbV0zhfCreHtLasqFRRAA+ZJ5knUk71zFhae2Kta4ILsV2Bs8PshQBcukhnusoksNsv2VHID76s9faVqS0UClKV0ClKUApSlAKUpQClKUApSlAKUpQHxlBEHUHkaqGO+ijh9669y7aclyDAuuiqAqqFVbZAA7s+ZPpcKVxpPydTa8FI/0McL/APbt/v73/fUphvo64cihRgsOQoiWth2PiWaWY+JNWOlNIbZA/wDoPh//ALLDf7lP3VLWOH20UIltFVQAFVQAANAAANBWxSmhsxjDr9lfgKyUpXTgpSlAKUpQClKUApSlAKUpQClKUApSlAfAdfD+P/Ffa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68" name="AutoShape 4" descr="data:image/jpeg;base64,/9j/4AAQSkZJRgABAQAAAQABAAD/2wCEAAkGBhQSERUUEhQVFRQVFRsYGRcWFxoWGBcWFhgaFRkWHB4XGyYeGBsjGRQYHzEgJCgpLCwsGB8xNTAqNSYrLCkBCQoKDgwOGg8PGikkHyQsKSwsLCosLCwsLCksLCwsLCwsLCwsLCksLCwsLCwsLCwsLCwsKSksLCwsKSwpLCksLP/AABEIAM0A9gMBIgACEQEDEQH/xAAcAAEAAgMBAQEAAAAAAAAAAAAABQYDBAcCAQj/xABMEAACAQIEAwUEBQcICQQDAAABAhEAAwQSITEFQVEGImFxgRMykaEHQlKxwRRicoKS0fAVIzODorLC8RdDU5OjtMPS4RZUs+IIJJT/xAAZAQEAAwEBAAAAAAAAAAAAAAAAAgMEAQX/xAAqEQADAAIBBAIABAcAAAAAAAAAAQIDESEEEjFBE1EUImGBIzJxkaGx8P/aAAwDAQACEQMRAD8A7jSlKAUpSgFKUoBSlKAUpSgFKUoBSlKAUpSgFKUoBSlKAUpSgFKUoBSlKAV8Jr7VG7XYm7jr54fYY27OWcVeBhsn+wSdywPeOwmOoqNUpW2dS2bg+kJLz3VwVi5iha0N1Wt27BbmguO3eYD7KkePOprgXHlxSMQr22RsrJcyhlMA/VYggzowMGDVU4pi7WDsLZsAJbtiAB8yepO5J3rU+iu9fv3sRfJIw8BEB+vcnMW/VWB+v4GsODqqy5GtcF94lM79l9bg1gkk2bRJ1/o13PpXytlMOoZmAAZozHmcug+E18r0DOZaUpQClKUApSlAKUpQClKUApSlAKUpQClKUApSlAKUpQClKUApSlAKUrR4zxH2FpnAzPsiTGe4R3UnlJ58hJ5VxtJbY8kT2n486uuFwsflN0TmIzLYtTBusJ3MEKObeANQd7A/yehOHcu2XvLfOfOQNw/vI3jqJ5VJYHCDDI924c1+82e4/U7BR0VVAVRyA86ofaXjD37osWdXc/srzY142Tq7vJ+R6SNkYVrk1OJXHxltWzSz3MvsubNmCBGI0XvsJO2Uk8tey8B4QuFw9uyuyLBP2mOrN6sSfWuU/Rlw1b+PY2lnDYQAG5v7XEcmg8h3mBH2UM6gHs1enhmddyWtme2/5W/ApSlXlYpSlAKUpQClKUApSlAKUpQClKUApSlAKUpQClKUApXya8Xb6qJYgDxMUBkpWgvHLR+tHmrD7xX3CcatXGKq0MDEMCs+K5h3h5VBXL42S7X9G9SlKmRFQmJuBn9ox7ie4Op5t+A8PM16v483XZFlbaGHb7TDdV8BsTzMjlrWO1naFbaGDAAryOt6ju/hR+5pw4/bIjtl2mjRdWJhQOZOwqBwXAbzn8ksn/8AaxK5r90hiuHskEwSoOUtBUf+azcA4e924uIuLmuXGCWLZBOp/wBY0ahQJZjyANdV7L9m1wdthm9pduOXu3SuVrjEnLIkwFUhQAYAHia50mDue34X+WXZcnatLyZuznZuxgbAs4dcqAyZJJZiACxJ5nKNoHQCpSlK9gwClKUApSlAKUqHxfaZEvGyEu3HUAtkTurIkAsxCgwQYnmK42lyzqTfgmKVHWuIu29vL5tJ9YEbRsa9XSziJK/omDp41X8s+iXYzfpUc+FlYLMR5nWRHKJrV/km2pkAgjYhmkfOuPLr0FGybpUQ1xxs59QD94msVzFXgZDLA5FRr5xHyNR/ET7JfEycpVfPaR0P85akTup1A8m/fUjgONWruiOM32To3wO/pVk5ZrwyLil5Rv0pSrCApStXG8RS0JY68l5ny/fXG0uWdS2bVY2vdNT4VFLj2ub90dAfvNb1u4AJMAAb7CKo+ZPwTcNeT25Y+HlUfkDSd9Y130862GxWcfzUkBiCRA26ZtDrz1rDcwJgd9hqS2WBmJ8YmBtpFU5NslD0RmJxKhwgUlvCNNY+6f2T0rWxFoHp/H8GpAcKtpqBr1JJ8ajcVw6wPq2xz5LtrOh03+dYaWmbopMnODcXz/zb++BoftAfj/n1rZ4hjiCLaA52EzyVdpPjvA8KqWXKVS2Srg92CZkee+1S+IxPsLUO5Zo3YyddYq2usc4+32Z7wLv4NTjXElsW8i7AVzhT+V3Wu3TlwtnvMx2Yjl4gVn4xjXxl/wBhbOm7t9lf3mpfg/Y/8vCIJt8Ostupg4p0aGAjUWwQRm3J26jNgw1b17/0XVShFk+jvAm4pxtxChuDLYUn3cL3WBgaBnZcxOugTaKuteLVsKAqgAAQABAAGwAG1e692IUSpR59U6e2KUpUyIpSlAKUpQGrxJbRtML+UW9M2c5V3ESSRziq72Wx4vYe3cAAzL8CNCPKR8IrZ7TYtva2bXcNpgxuqcpIjKbbQdYzI/w8Kz+yCsCNJ0/d91YOpvb7TTiWls9X7jahTERrpudt+X3zXu1jwxAUMQeeUhd43Ne/ZCZgT1jWvD3lnIdZUk9ANtfOaqhnWjzb4i7QVsuVMalkG/gTNfbmIu5o9jIncOu2nI+tek4gkEgiBpr3fhmjp8q1U4+rMYgInvk6nXYAKTrqJ6bVf6IfsYl4qW2tOTGuUqwGvUGDprpX3+UFglldIEnMhEfCQfSd6zjiVmQquupMAdRvsP8AOtQ8WT2hXMoUA95miSCB3eokxPwrPSLUYMVi0kDU5toEjXTltrUFxbCcxod9OvWp3iN6yR38pBG+XMI23A21j1qHxWHASVzIDoA2w100PWqy2TSwPb6/he7cHtrY6k5wPA8/Wa6FwTtBZxdr2thsyzBnQqQJIPQwRXHeMWnE5ojqon5cvnVM4kzITlZgrbgEgHpIG9asWalwyOTCq5R27jf0m21Y28LFxhobn+rB8Pt+e3iahcBj2dszsWY7k7muc8JxOlWfhcyYYgwO9uYIM7+OvhVOXJVPktjFMLg6Dg+IjMEHebmB9Uby3QffUrgkliLrZmKjuwQgAM6TuZI18tKreBxgTKAJLED5RJPp51O4EMwJYssrHIEE7xExEbkmkMqyTwbWPxpDrbQkHmFEkAgwfDUD48qzYi3dYkArbWdx3mI066A79eVZsHh1QQojx3J8zua2GFadbRk8Mim4auubM8iDmM6EkxA0+sR5VGHgdsSSqt5qIE+HXxqw3FqPxdoucg57novP47fGs7xunpF85O1bZU7XCHW+2KQKbNsaWwxtkx7zKSSpJJMAgA9ar/F+1NzFh/YIZDBYOhBJiCDqCJ1HrUx2z7QzGGw+22nM9fKoLBcAbOjoe4jA3DP9IyGe6PDVZ9OVasuLGseq9FOO7d7Xs2j2Xe1h7FpXg4nE27d9x7+S4YMHlPu+tdawOAS1aW1bXJbRQqqJ0UCAJ39d65R2m4/+R37Fx5Nr2ivHgrhjHUgQQPCutYTFLcRXtsGR1DKw1DKwkEeBBqvolqXv7LOofKMwpSlbjMKUpQClKUBhxd4qhZVzEAkCQJIBOpOw0idd9qpR7f384PsE9nlMrnctmnQ5skARyyz41c+IYn2dq48TkRmjrlUn8Khsfj7Ysl0CmUzL4hhI++sPV5rxacsuxSq4aIQ4p75N64qq7CFCgghFYsisSe8cxXUAaXtqnsM2eyI6fx+/1qCw1/2iBlOjAEHpMR8M1v8A3RqT4Ff95dhuB0BEx6AgelY6p09su1pEkveXzHlWpheEqhzZmJ84GgjYfHWdSa2bWhI8Z+Ne2qUnWebWAtiP5tNOqgn4nWtxVEbVENgXgRddmnmcqgdYQa8tCa2rXCLeRVYFonViSTOhnXntHTStUMqpHziF4CB3iWOipuRzPWBPKtX8rtswRVzfqwFXae8NtI06VvJwy0plUUGImOW0fCtc8KtAyLag9QIPT10qNo7LRo4qzadspQMVE+77sajXkddKi+IYO2IObLlGUQ20+BnUjTyqXfhFse6GX9F2HOeuupqKxHCQhLJmLEQCcpCnry1M7/5VmZfLKvxXAuPrzyJOhP4TP8CqXxmzI0B9f419K6HxDBNoz99vDuqojkOfqaqPGVBlY3+1p8K7L5Ll4Ktwy/lMdKtWDxpBXLJJBgeOmp6ATVQvrkuVYeFX9vL937qna9ifovPATmJd9TMLOygdB5zrVzwV2qLwrEbVYsDic1xYHuk6zyiCI6TGp5gVWmcpFmxGP9mo0kkwOnSfnX23jLhZsqFthqcqjYzPOQx2nao5LIIz3zmge6oOXrtux059K3sDxJritkEwdM3dVQDliRoToTpPLrWqKMVzo93llZuXSMhOb2ZyiYBAPPSR5z6VUO0faN8JZysgU3dmDFjrsjTqDWfH8be3ctnKbtsksxzZFUTpdI5yZCg75TtoKofa3ijXrTYl/czhbKn67zJuH80BTHU61mXUNZF2+CxYe5aZlt3Fs9+8TnfUxqVXoOhM+gms2I7aoBlQQoEAdB0qiX8fdvMSxJJM1t4PgVy5yNXZb+R8+DRixLGv1LW+Lt4/DNZuQShlfn+8ird9D/ECiX8EzEmwwe3P+xuawOZhw3lmFc7tdnLtoZxI5H1qV7BcSuJxWxmOXPnsvrAYFWdJ6nOojzrmGu219FWeONndaUpXpmAUpSgFKUoDXx+F9pae3MZ0ZZ3jMCs+O9ch7RYq5gLCWruY+yJsozDL7VBrbcanTKY35V2aoHtZwCziER7tvO1lsyfmloUmNiANf1aoz4lknn0WY7cs572Ex7PYZLoKlGO+/s3DMD6K179latOGulboJ3Oh85J/v+1H6oqEu4f2GJVo0uKVI6le8o9YK/r1JudOsc+sfv8AZn/f+NeRvfJql75LHdaGU+h/j+N6yFq1rL57fUxv1rJaeQDVksM9HGopAJ1JjQE69NBW3YvBpgzBg+fSo9MOQYBIABgzMEzqAen416wWAC6e0cwIjMOYGpAG+kzWiGV0iUisTrWt/JNuNcx/SuOevVvGsAweHJyKoM945SSNO7JIOh8PDwq2vBBHrG3wglp10AAkk9AOdamIFZb/AAa0NYIgb5mEAaxvoNKjcPgzAb2rFY0AYsPMl9W1/wA+VZaRfJqY63VS4thwZkVZcdg7iywuAwPrAgbc8hj5VCcQmCWXLv4z+MxyqBfJzvjWDIOm38c698IxFSfFbQYH+DVdwrZXjxq5fmnR3wzoHDcXAk8qtODxyoRAl21yrGY+PoDzqgYK4WAAIE8+g/iKuHBVVdRudydzz/HaqmdZbeHYTvMWYkMIK8tQAZ+1zHQDlUrjcYtu0SROmUKN2J0CjzqJwN6pQ3XgZApM7sdAIOum+sVZL2tGbIiicU4BjMX3VUW7bGXd+6G2AVV0OUCFExoPE14vdg/aBVu37mIYRlRFi2g2LCAFEAR8K6BhcEWAN0lpBYg6LmMaZZ2EH4mtlLC2gTzPWBJ5DkKnGGZXBW8zKngvo/sIgle95DStn+RLdsd1RUpb4oXByoWOkZZjKTuWMLMawPKtW5ZvakxJOxYQBPRRvH8bVVaLYtvyReJwgKlYqucV4RAW8nduKw1gaXUIZW+IU1Zbvthuts9QrEHw3EGtTE2M2ZTpnGk8mG3xE/Cs1J648l1rcl9wOKF22lxdnUMJEaMJ25b1nqv9iMdnwqr9a2SjDyMj5EfPpVgr3MV98Kvs8trTFKUqw4KUpQCsOLw4uIyNMOpUwYMMIMHkdazUoDm+Lv8A5Tg0vJ7wAceDodR+0pr7hb+YKV5xl8+7lH/L/BqkLPCrli5ibb5fZ3LrXbRGgyXDLJHIq3p3x10geGjKXtkxkYieimSD6C45/qhXhXPZkcmvE98Fm4HdEFRsNv0TBX+yy1vWdCw8Z9DUNgbmW4CRGbcdD70f2mX+qqZuNDK3pSeC5mV7gAk/5+A8aw4TC3AZLgScxAWSSQdJPITpA5VsV7U1okqZ4fhpec124QTMd0Ab6Du7a14XgoEqGcISGPe1Zp220UQNPLkIpjuJi2CFIzxtvGk6gVjxGPuQAoZj7zZV5T3U6axqeQ8xN60V8i/wUEQbl2OhYGYM6yNdTzrWxODeAFusIEaqrT4nQctKy4a/dGZri3SMxAUKNiYzctIWf1vKdb8tuSxe1dE6BcoKqNTMgyx0Ex1Ec6qtFk7IzGYdy2pzke6MpRQepMmfn5CoLGpcUEspZid5BEeAGqj0PLflY8RxCBDqc7CVUBteUSRA+O1RONxUDK0G5zVTt0n4jWqGaJKZj7GeSRHxDfx51UuIWcjyOtdD4rhgQZHpVO4xg9OdWQ+SdLaM/B8TtVz4ViNq5xwnEQYq6cKxG1ctaC5RfeH36ncPiABJMAak9AKpmF4hBCgZmPLbpMnloan8BaLa3IY7RHdGs+p13qMvRC5JPA4q5cWEGhkl2mAGn3RuY+Vb9nhi7uTcaZl9QCfsjZf/ABXmw9bqNWuDDa0eWWta+lbhrDdWuZJEPTIPFW6isXakSNwZHmKsGLt1E30rDSN8vZr9lcR7PFsswl5JA/OGvxjMNqvIrm2KLI2ZPfttnU76c58J++uiYXEC4iuuzKCPUTW7oq4cfv8A3MOee2jLSlK3lApSlAeUcEAgggiQRqCDzr1SKUBXO1eFbNYvIGYI7W3CxAt3gJcjfuvbt7bAknQaVHFxbxYJ924pBHisn4lM6/rV0Lj9h3wt9bQm41m4qCQJdkIUSdBqRvXMeIY43sNaxC+9C3P1l94ftAivN62NNWXY2WG5oJOpGpjqMxJ9ct/9talkbNb8R+FQ2Fv5kVl1kAr4+7lB88tkf1prd4NfEFAZymAeqxKn1WD61i3ya5+iVttIBrIDWrhdJHjNfcRhsxXn3hPgF7xjzMA+FXplbRu243015/jNMPdGbKneBBJYHNrIHePU/hWkLOVCHcBAABAAiI3mc0kbR8a2LeFt3NwSVbWZUzAgkCOREVohlVI2795V94geZA8OfjUc/ELZEkhRyLFRMbka7VsX7dr2iqbasxG+VTlUbEzykQK84q3aABItjkCQsCdYE/GKlaEkNi/ZGe8uvPProdpnQTyqLxmDtZSCq5ecwdf3zFSmMw1rKRmSRMt3CZGrT8fSRUYuGt5JUDUgzIzHmrEjblWSjVJXMVaVTofeJAAMgHVvjr86r/FMPINWni6BDIYgneAGnkJnXly/CoDHzvEg9ND8DXEXIpJGS551aOGYgkaGD1qA4ra1kcjW5wbE7VfXK2RXD0dC4OQo0+PM1aMFeqk8KxG1WnA3qz+zrRacLcqQtPVeXHrbWWIAHU1UeO/SWSSmFGY7Zvqjy+193nV8XozVjdeDo/EONWrK5rjqo8TFU3iX0pICRZUv47D5/uqkJwjE4ls90kk825eQ5VN4HsSB7zUvI34JRhifJ8v9t8Rc+yo8Nawji90mS01PWezFpRWR+A2vtAetZ6TZpm4Xo+cNwvtkDZjI3GhkHSOoqW7EcWgthnOqksn6P1l9CZ9T0rU4VhBaJGYEVA9rEa1eW7b94MHWDHeQggSNgYg+BNTx18dKjLnXd4Os0qP4DxdcVh7d9NriAxM5W+sh8VaVPiKkK9kwClKUArHYsKihUUKoEBVAAA6ADQVkpQCuYcYwAtXcTZW0bdlXDWoUqjLctobmTkQLpaQNBmjSun1Te32Bum5hriKWtr7W3dCgkqtxVZbhgQFU2YJO2YVRnjvholL5Kz2VxM2jbmGtsVnoD7p9M6n+pqYwN7LeU7BxEdNnA9FYJ/VnpVQ4ZifZYsq2i3FIPmsz6+za58qs2Jc7/WU5j+kpYt8xiPgteI+Gb45RZ30YHrp+I/GtgVq5s9oMOkjzrUxnHBbt5yrQB0NaJItbJK7bJiIlWnUSDoR+M+lehhJMl38QDlBIM8teQETsPOqFju31w6WkAn7Rj5CT86icT2nxLf6yB0UfiZqatIl8FM6ndwNnUkJmOoLEtDAaHU7CfhWNjh0VUPs4XaQu/M68zXGsRxG4T3rrknq5+6a1jYcnRHbyB+81Z8v6Hfw+vLOt4m9h80zb2iAqxrufGRA9PGo7FXbDSvcMmYganr4nWuaHg95jAt6+MfPpURxrsletj2hAA55TrUOK8lk4+dbOm4nBWdwAPUj+N/nUNxDDNJIeZ5EAgeURHzqi8Ks3wwVXdZ/OIE8udTZw2NUe8r+ev3Qai5SfktvHUPTRq8TwR1J3+NRHD7mVoqWv459RdtlfEaj99Qt8w4Iq2fGip/ZeOFYjap29x1LCZmMR/EeJ8Ko+D4jlXx8N9a2MPYa43tLveg90alV8BHvN5SflVTk62SjXL+OMsTbs8l5t4nr5bVO8P4bZsjYEj1NQQ4vplUEn1H9lAzn1ArUu4nOdYJ6RMenfI88q+NdUNlbyL0W652ktr7sH9GW/uyB8a07napmMLPxWfgCSD6VWfayY94jloxHpF0qf1VBr4+L5EjyJ5eTvt4eykVLt0Q7tk9d42595o8//ALm3p6GKw3eIvGrNHmR5ahUX1zkGoRsUV6qPVB8T7FfWDNeFuk6gadQNPHVUA9PaU0CWXiDfVY+YM/d7T4bivtzHO3ddmI/On8UWPxqLF3NzB9Q33s/xrKtox3RBOg0KjXrFpQB66U1tEWXv6HeLnPicISCFIvJvIzkrcHSMwVvNzvXT6oPZzsxZwosvbfMyS7vp/Os65WJ/Ng6Dlp51fVM1s6fKrXb9GXJOns+0pStJWKUpQCojtcSMBiis5hhrsRvPs2iPWpelAfn7iuLn2WIA17tyPEe+p9QRVrwmJlQR3tNPzoAj9rIv/wDRUV27shMVibZXIA63Uk++l9QXcSdZvi76zWHshii1oLPeRsg8wVCn4tYP9Wa8XPj03+huw0X7s1fm0UmchIB6j6p9RB9az8Sw2dCPCoDC8UTDn2jHKjAAb8gCo01J9myD9U1pYz6RVJK21Zj4CPkAz/FR5iuY9tFlcPZGN2duM7ACNdCdvhW9a7KKoJuPmaD3dhO2gFROJ7YXmMSlsnkSob4MzN/wx61o4niNw/0lx48SyD/iNaU+ifGrFjZJ5WW0YXCYcahQRzbKCfGWNYn7SWBohDfoqz/3FMVULTA+7J/Rzf8ARsgf2vWvN+59oftjT43r3+GprGVu2WW72mUGQh13lQn95hUTxPjwdCOoO72vweaiPyxRsU9Gt/4LJ++lzHkqe8dvtP8A4bFd+JBWyWtdoMOVEqJKiY6xr86jv5XOkG2fMyf+YB+VQb8PcWgQGzEye5fJEnYymXSa27uJIEZturuB/wAWwaLCjZ1XV/Kp16N18azaFFPkLv4MwrXxPDbbzKlJ6N+FwKT8a01uqTvb/aw5++2pr7xHG+zSF0LdIG/PuOVPXbl41Jwp8GD5GZ8ItpEEd99idMo8pPeOmwHLY19xGNJ0Y8tmmI8FaNPK3pUFwzEFCVMwfPf0I++pV7UCdlPP3QfgEWfVpolpnO5syHE8j8Gj7nPzFqsyudAfRTA+CuD8Ba1rQt4xAcqtmJMBbYZpJ5QmRTPQlqk8Bw3GXZXD4K80DXMCgg7SFyg+pJqZHZ6YHZvQHaPBXG3lbEV8dSBqSo8yo+ZQbc8pqZ4b9GfFL8ZsuHQtBGiEeOVBJ+NTGC+gJi038UCsfUUlp/WMRvXeyn6I96RQDjrSH31B/M1P/DVfhmr0MYTDJYuv0bJuOuYh29Qa7X2f+iTBYYS6e3cEHNc2EGRCgx0mZmKudu0FAVQAAIAAgADQAAbCprBvyceX6OBYTsjxW9OXCZIj+mdlmZ2zvB21gdNK3OMdkb+Bto+INqCwUvCQWILZQNwIU613SsGKwVu6ALiI4BkB1DAHaYI31PxrtdOnOkyKytPbOTcM7TFgqWwzltggZ5PhE9D5V0Xsfhb1vDBL6hWDMVGbMQjNmAMaCMxEa6AeQmLNhUUKoCqBAAEADoANBXuo4OlWFuk/J3JldrWhSlK1lIpSvF5CykBipIIDCJUkRIzAiRvqCKA90r4o0619oCldsuA2sViBhrrEflNjMo0GVsI4Mg7yVxJkdEqn/wDopuH349pms3V57qVlSZ59x3P6oq4/SLYe22ExttGY4S8WukMAFwro3tyQSAdFXqdNKg+2faIGU0JRgRrup5eRUx615PWbm1r2a8O2v6EF2xxX82iGJLZmBAgRm5sQPfe4sQdEGlVkbQfd6fV/tZLXwVvWvePxxdi5dFc89CflH31Xb2MYN37jH85Ofw1ruPSWkTp87J1sTlHvQOkuB+ygtJ8zWk3Fba7ED9EKs+qKzH9uor2tufdY+JE/eafla8k+YFWbf0Q2zfu8dB+qzfpZm/8AkuH7q1/5ab6tsDyCD7kn51jt3mYhUtgsSAADJJOgAA1JJ5VKYXsnj7rhEwtwE7ZrbqNBO7gKNBzNdXd9HGRp4vePX9u5/wB1eTjLx6fFj97Vef8AQpxL/aYYeTN+KV9/0H8Q53bPo5H+CpduQjtfZQ3xt3nk9Qf318XH3hzj9Zx9zVff9BOM53EP9cR/063eHf8A4/u39PdRdRoC9yRz17oB9DUlFf8AI7tfZztOMXV1Jn+sbX4k1gv3s75uR2rveH+hHhiqAbLMQNWNx5J6wDA9BUXxj6BcM8nD3HtkkQrd5VXmO7DH1NSeJkVaOTLYUrJgedb/AGc7AYniT/zMLaQhTduAkakaAcyAZjp0kV0Tgv0FolwnEXc9tSICAgvsTJYnKJkQNdJkbV0zhfCreHtLasqFRRAA+ZJ5knUk71zFhae2Kta4ILsV2Bs8PshQBcukhnusoksNsv2VHID76s9faVqS0UClKV0ClKUApSlAKUpQClKUApSlAKUpQHxlBEHUHkaqGO+ijh9669y7aclyDAuuiqAqqFVbZAA7s+ZPpcKVxpPydTa8FI/0McL/APbt/v73/fUphvo64cihRgsOQoiWth2PiWaWY+JNWOlNIbZA/wDoPh//ALLDf7lP3VLWOH20UIltFVQAFVQAANAAANBWxSmhsxjDr9lfgKyUpXTgpSlAKUpQClKUApSlAKUpQClKUApSlAfAdfD+P/Ffa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70" name="AutoShape 6" descr="data:image/jpeg;base64,/9j/4AAQSkZJRgABAQAAAQABAAD/2wCEAAkGBhQSERUUEhQVFRQVFRsYGRcWFxoWGBcWFhgaFRkWHB4XGyYeGBsjGRQYHzEgJCgpLCwsGB8xNTAqNSYrLCkBCQoKDgwOGg8PGikkHyQsKSwsLCosLCwsLCksLCwsLCwsLCwsLCksLCwsLCwsLCwsLCwsKSksLCwsKSwpLCksLP/AABEIAM0A9gMBIgACEQEDEQH/xAAcAAEAAgMBAQEAAAAAAAAAAAAABQYDBAcCAQj/xABMEAACAQIEAwUEBQcICQQDAAABAhEAAwQSITEFQVEGImFxgRMykaEHQlKxwRRicoKS0fAVIzODorLC8RdDU5OjtMPS4RZUs+IIJJT/xAAZAQEAAwEBAAAAAAAAAAAAAAAAAgMEAQX/xAAqEQADAAIBBAIABAcAAAAAAAAAAQIDESEEEjFBE1EUImGBIzJxkaGx8P/aAAwDAQACEQMRAD8A7jSlKAUpSgFKUoBSlKAUpSgFKUoBSlKAUpSgFKUoBSlKAUpSgFKUoBSlKAV8Jr7VG7XYm7jr54fYY27OWcVeBhsn+wSdywPeOwmOoqNUpW2dS2bg+kJLz3VwVi5iha0N1Wt27BbmguO3eYD7KkePOprgXHlxSMQr22RsrJcyhlMA/VYggzowMGDVU4pi7WDsLZsAJbtiAB8yepO5J3rU+iu9fv3sRfJIw8BEB+vcnMW/VWB+v4GsODqqy5GtcF94lM79l9bg1gkk2bRJ1/o13PpXytlMOoZmAAZozHmcug+E18r0DOZaUpQClKUApSlAKUpQClKUApSlAKUpQClKUApSlAKUpQClKUApSlAKUrR4zxH2FpnAzPsiTGe4R3UnlJ58hJ5VxtJbY8kT2n486uuFwsflN0TmIzLYtTBusJ3MEKObeANQd7A/yehOHcu2XvLfOfOQNw/vI3jqJ5VJYHCDDI924c1+82e4/U7BR0VVAVRyA86ofaXjD37osWdXc/srzY142Tq7vJ+R6SNkYVrk1OJXHxltWzSz3MvsubNmCBGI0XvsJO2Uk8tey8B4QuFw9uyuyLBP2mOrN6sSfWuU/Rlw1b+PY2lnDYQAG5v7XEcmg8h3mBH2UM6gHs1enhmddyWtme2/5W/ApSlXlYpSlAKUpQClKUApSlAKUpQClKUApSlAKUpQClKUApXya8Xb6qJYgDxMUBkpWgvHLR+tHmrD7xX3CcatXGKq0MDEMCs+K5h3h5VBXL42S7X9G9SlKmRFQmJuBn9ox7ie4Op5t+A8PM16v483XZFlbaGHb7TDdV8BsTzMjlrWO1naFbaGDAAryOt6ju/hR+5pw4/bIjtl2mjRdWJhQOZOwqBwXAbzn8ksn/8AaxK5r90hiuHskEwSoOUtBUf+azcA4e924uIuLmuXGCWLZBOp/wBY0ahQJZjyANdV7L9m1wdthm9pduOXu3SuVrjEnLIkwFUhQAYAHia50mDue34X+WXZcnatLyZuznZuxgbAs4dcqAyZJJZiACxJ5nKNoHQCpSlK9gwClKUApSlAKUqHxfaZEvGyEu3HUAtkTurIkAsxCgwQYnmK42lyzqTfgmKVHWuIu29vL5tJ9YEbRsa9XSziJK/omDp41X8s+iXYzfpUc+FlYLMR5nWRHKJrV/km2pkAgjYhmkfOuPLr0FGybpUQ1xxs59QD94msVzFXgZDLA5FRr5xHyNR/ET7JfEycpVfPaR0P85akTup1A8m/fUjgONWruiOM32To3wO/pVk5ZrwyLil5Rv0pSrCApStXG8RS0JY68l5ny/fXG0uWdS2bVY2vdNT4VFLj2ub90dAfvNb1u4AJMAAb7CKo+ZPwTcNeT25Y+HlUfkDSd9Y130862GxWcfzUkBiCRA26ZtDrz1rDcwJgd9hqS2WBmJ8YmBtpFU5NslD0RmJxKhwgUlvCNNY+6f2T0rWxFoHp/H8GpAcKtpqBr1JJ8ajcVw6wPq2xz5LtrOh03+dYaWmbopMnODcXz/zb++BoftAfj/n1rZ4hjiCLaA52EzyVdpPjvA8KqWXKVS2Srg92CZkee+1S+IxPsLUO5Zo3YyddYq2usc4+32Z7wLv4NTjXElsW8i7AVzhT+V3Wu3TlwtnvMx2Yjl4gVn4xjXxl/wBhbOm7t9lf3mpfg/Y/8vCIJt8Ostupg4p0aGAjUWwQRm3J26jNgw1b17/0XVShFk+jvAm4pxtxChuDLYUn3cL3WBgaBnZcxOugTaKuteLVsKAqgAAQABAAGwAG1e692IUSpR59U6e2KUpUyIpSlAKUpQGrxJbRtML+UW9M2c5V3ESSRziq72Wx4vYe3cAAzL8CNCPKR8IrZ7TYtva2bXcNpgxuqcpIjKbbQdYzI/w8Kz+yCsCNJ0/d91YOpvb7TTiWls9X7jahTERrpudt+X3zXu1jwxAUMQeeUhd43Ne/ZCZgT1jWvD3lnIdZUk9ANtfOaqhnWjzb4i7QVsuVMalkG/gTNfbmIu5o9jIncOu2nI+tek4gkEgiBpr3fhmjp8q1U4+rMYgInvk6nXYAKTrqJ6bVf6IfsYl4qW2tOTGuUqwGvUGDprpX3+UFglldIEnMhEfCQfSd6zjiVmQquupMAdRvsP8AOtQ8WT2hXMoUA95miSCB3eokxPwrPSLUYMVi0kDU5toEjXTltrUFxbCcxod9OvWp3iN6yR38pBG+XMI23A21j1qHxWHASVzIDoA2w100PWqy2TSwPb6/he7cHtrY6k5wPA8/Wa6FwTtBZxdr2thsyzBnQqQJIPQwRXHeMWnE5ojqon5cvnVM4kzITlZgrbgEgHpIG9asWalwyOTCq5R27jf0m21Y28LFxhobn+rB8Pt+e3iahcBj2dszsWY7k7muc8JxOlWfhcyYYgwO9uYIM7+OvhVOXJVPktjFMLg6Dg+IjMEHebmB9Uby3QffUrgkliLrZmKjuwQgAM6TuZI18tKreBxgTKAJLED5RJPp51O4EMwJYssrHIEE7xExEbkmkMqyTwbWPxpDrbQkHmFEkAgwfDUD48qzYi3dYkArbWdx3mI066A79eVZsHh1QQojx3J8zua2GFadbRk8Mim4auubM8iDmM6EkxA0+sR5VGHgdsSSqt5qIE+HXxqw3FqPxdoucg57novP47fGs7xunpF85O1bZU7XCHW+2KQKbNsaWwxtkx7zKSSpJJMAgA9ar/F+1NzFh/YIZDBYOhBJiCDqCJ1HrUx2z7QzGGw+22nM9fKoLBcAbOjoe4jA3DP9IyGe6PDVZ9OVasuLGseq9FOO7d7Xs2j2Xe1h7FpXg4nE27d9x7+S4YMHlPu+tdawOAS1aW1bXJbRQqqJ0UCAJ39d65R2m4/+R37Fx5Nr2ivHgrhjHUgQQPCutYTFLcRXtsGR1DKw1DKwkEeBBqvolqXv7LOofKMwpSlbjMKUpQClKUBhxd4qhZVzEAkCQJIBOpOw0idd9qpR7f384PsE9nlMrnctmnQ5skARyyz41c+IYn2dq48TkRmjrlUn8Khsfj7Ysl0CmUzL4hhI++sPV5rxacsuxSq4aIQ4p75N64qq7CFCgghFYsisSe8cxXUAaXtqnsM2eyI6fx+/1qCw1/2iBlOjAEHpMR8M1v8A3RqT4Ff95dhuB0BEx6AgelY6p09su1pEkveXzHlWpheEqhzZmJ84GgjYfHWdSa2bWhI8Z+Ne2qUnWebWAtiP5tNOqgn4nWtxVEbVENgXgRddmnmcqgdYQa8tCa2rXCLeRVYFonViSTOhnXntHTStUMqpHziF4CB3iWOipuRzPWBPKtX8rtswRVzfqwFXae8NtI06VvJwy0plUUGImOW0fCtc8KtAyLag9QIPT10qNo7LRo4qzadspQMVE+77sajXkddKi+IYO2IObLlGUQ20+BnUjTyqXfhFse6GX9F2HOeuupqKxHCQhLJmLEQCcpCnry1M7/5VmZfLKvxXAuPrzyJOhP4TP8CqXxmzI0B9f419K6HxDBNoz99vDuqojkOfqaqPGVBlY3+1p8K7L5Ll4Ktwy/lMdKtWDxpBXLJJBgeOmp6ATVQvrkuVYeFX9vL937qna9ifovPATmJd9TMLOygdB5zrVzwV2qLwrEbVYsDic1xYHuk6zyiCI6TGp5gVWmcpFmxGP9mo0kkwOnSfnX23jLhZsqFthqcqjYzPOQx2nao5LIIz3zmge6oOXrtux059K3sDxJritkEwdM3dVQDliRoToTpPLrWqKMVzo93llZuXSMhOb2ZyiYBAPPSR5z6VUO0faN8JZysgU3dmDFjrsjTqDWfH8be3ctnKbtsksxzZFUTpdI5yZCg75TtoKofa3ijXrTYl/czhbKn67zJuH80BTHU61mXUNZF2+CxYe5aZlt3Fs9+8TnfUxqVXoOhM+gms2I7aoBlQQoEAdB0qiX8fdvMSxJJM1t4PgVy5yNXZb+R8+DRixLGv1LW+Lt4/DNZuQShlfn+8ird9D/ECiX8EzEmwwe3P+xuawOZhw3lmFc7tdnLtoZxI5H1qV7BcSuJxWxmOXPnsvrAYFWdJ6nOojzrmGu219FWeONndaUpXpmAUpSgFKUoDXx+F9pae3MZ0ZZ3jMCs+O9ch7RYq5gLCWruY+yJsozDL7VBrbcanTKY35V2aoHtZwCziER7tvO1lsyfmloUmNiANf1aoz4lknn0WY7cs572Ex7PYZLoKlGO+/s3DMD6K179latOGulboJ3Oh85J/v+1H6oqEu4f2GJVo0uKVI6le8o9YK/r1JudOsc+sfv8AZn/f+NeRvfJql75LHdaGU+h/j+N6yFq1rL57fUxv1rJaeQDVksM9HGopAJ1JjQE69NBW3YvBpgzBg+fSo9MOQYBIABgzMEzqAen416wWAC6e0cwIjMOYGpAG+kzWiGV0iUisTrWt/JNuNcx/SuOevVvGsAweHJyKoM945SSNO7JIOh8PDwq2vBBHrG3wglp10AAkk9AOdamIFZb/AAa0NYIgb5mEAaxvoNKjcPgzAb2rFY0AYsPMl9W1/wA+VZaRfJqY63VS4thwZkVZcdg7iywuAwPrAgbc8hj5VCcQmCWXLv4z+MxyqBfJzvjWDIOm38c698IxFSfFbQYH+DVdwrZXjxq5fmnR3wzoHDcXAk8qtODxyoRAl21yrGY+PoDzqgYK4WAAIE8+g/iKuHBVVdRudydzz/HaqmdZbeHYTvMWYkMIK8tQAZ+1zHQDlUrjcYtu0SROmUKN2J0CjzqJwN6pQ3XgZApM7sdAIOum+sVZL2tGbIiicU4BjMX3VUW7bGXd+6G2AVV0OUCFExoPE14vdg/aBVu37mIYRlRFi2g2LCAFEAR8K6BhcEWAN0lpBYg6LmMaZZ2EH4mtlLC2gTzPWBJ5DkKnGGZXBW8zKngvo/sIgle95DStn+RLdsd1RUpb4oXByoWOkZZjKTuWMLMawPKtW5ZvakxJOxYQBPRRvH8bVVaLYtvyReJwgKlYqucV4RAW8nduKw1gaXUIZW+IU1Zbvthuts9QrEHw3EGtTE2M2ZTpnGk8mG3xE/Cs1J648l1rcl9wOKF22lxdnUMJEaMJ25b1nqv9iMdnwqr9a2SjDyMj5EfPpVgr3MV98Kvs8trTFKUqw4KUpQCsOLw4uIyNMOpUwYMMIMHkdazUoDm+Lv8A5Tg0vJ7wAceDodR+0pr7hb+YKV5xl8+7lH/L/BqkLPCrli5ibb5fZ3LrXbRGgyXDLJHIq3p3x10geGjKXtkxkYieimSD6C45/qhXhXPZkcmvE98Fm4HdEFRsNv0TBX+yy1vWdCw8Z9DUNgbmW4CRGbcdD70f2mX+qqZuNDK3pSeC5mV7gAk/5+A8aw4TC3AZLgScxAWSSQdJPITpA5VsV7U1okqZ4fhpec124QTMd0Ab6Du7a14XgoEqGcISGPe1Zp220UQNPLkIpjuJi2CFIzxtvGk6gVjxGPuQAoZj7zZV5T3U6axqeQ8xN60V8i/wUEQbl2OhYGYM6yNdTzrWxODeAFusIEaqrT4nQctKy4a/dGZri3SMxAUKNiYzctIWf1vKdb8tuSxe1dE6BcoKqNTMgyx0Ex1Ec6qtFk7IzGYdy2pzke6MpRQepMmfn5CoLGpcUEspZid5BEeAGqj0PLflY8RxCBDqc7CVUBteUSRA+O1RONxUDK0G5zVTt0n4jWqGaJKZj7GeSRHxDfx51UuIWcjyOtdD4rhgQZHpVO4xg9OdWQ+SdLaM/B8TtVz4ViNq5xwnEQYq6cKxG1ctaC5RfeH36ncPiABJMAak9AKpmF4hBCgZmPLbpMnloan8BaLa3IY7RHdGs+p13qMvRC5JPA4q5cWEGhkl2mAGn3RuY+Vb9nhi7uTcaZl9QCfsjZf/ABXmw9bqNWuDDa0eWWta+lbhrDdWuZJEPTIPFW6isXakSNwZHmKsGLt1E30rDSN8vZr9lcR7PFsswl5JA/OGvxjMNqvIrm2KLI2ZPfttnU76c58J++uiYXEC4iuuzKCPUTW7oq4cfv8A3MOee2jLSlK3lApSlAeUcEAgggiQRqCDzr1SKUBXO1eFbNYvIGYI7W3CxAt3gJcjfuvbt7bAknQaVHFxbxYJ924pBHisn4lM6/rV0Lj9h3wt9bQm41m4qCQJdkIUSdBqRvXMeIY43sNaxC+9C3P1l94ftAivN62NNWXY2WG5oJOpGpjqMxJ9ct/9talkbNb8R+FQ2Fv5kVl1kAr4+7lB88tkf1prd4NfEFAZymAeqxKn1WD61i3ya5+iVttIBrIDWrhdJHjNfcRhsxXn3hPgF7xjzMA+FXplbRu243015/jNMPdGbKneBBJYHNrIHePU/hWkLOVCHcBAABAAiI3mc0kbR8a2LeFt3NwSVbWZUzAgkCOREVohlVI2795V94geZA8OfjUc/ELZEkhRyLFRMbka7VsX7dr2iqbasxG+VTlUbEzykQK84q3aABItjkCQsCdYE/GKlaEkNi/ZGe8uvPProdpnQTyqLxmDtZSCq5ecwdf3zFSmMw1rKRmSRMt3CZGrT8fSRUYuGt5JUDUgzIzHmrEjblWSjVJXMVaVTofeJAAMgHVvjr86r/FMPINWni6BDIYgneAGnkJnXly/CoDHzvEg9ND8DXEXIpJGS551aOGYgkaGD1qA4ra1kcjW5wbE7VfXK2RXD0dC4OQo0+PM1aMFeqk8KxG1WnA3qz+zrRacLcqQtPVeXHrbWWIAHU1UeO/SWSSmFGY7Zvqjy+193nV8XozVjdeDo/EONWrK5rjqo8TFU3iX0pICRZUv47D5/uqkJwjE4ls90kk825eQ5VN4HsSB7zUvI34JRhifJ8v9t8Rc+yo8Nawji90mS01PWezFpRWR+A2vtAetZ6TZpm4Xo+cNwvtkDZjI3GhkHSOoqW7EcWgthnOqksn6P1l9CZ9T0rU4VhBaJGYEVA9rEa1eW7b94MHWDHeQggSNgYg+BNTx18dKjLnXd4Os0qP4DxdcVh7d9NriAxM5W+sh8VaVPiKkK9kwClKUArHYsKihUUKoEBVAAA6ADQVkpQCuYcYwAtXcTZW0bdlXDWoUqjLctobmTkQLpaQNBmjSun1Te32Bum5hriKWtr7W3dCgkqtxVZbhgQFU2YJO2YVRnjvholL5Kz2VxM2jbmGtsVnoD7p9M6n+pqYwN7LeU7BxEdNnA9FYJ/VnpVQ4ZifZYsq2i3FIPmsz6+za58qs2Jc7/WU5j+kpYt8xiPgteI+Gb45RZ30YHrp+I/GtgVq5s9oMOkjzrUxnHBbt5yrQB0NaJItbJK7bJiIlWnUSDoR+M+lehhJMl38QDlBIM8teQETsPOqFju31w6WkAn7Rj5CT86icT2nxLf6yB0UfiZqatIl8FM6ndwNnUkJmOoLEtDAaHU7CfhWNjh0VUPs4XaQu/M68zXGsRxG4T3rrknq5+6a1jYcnRHbyB+81Z8v6Hfw+vLOt4m9h80zb2iAqxrufGRA9PGo7FXbDSvcMmYganr4nWuaHg95jAt6+MfPpURxrsletj2hAA55TrUOK8lk4+dbOm4nBWdwAPUj+N/nUNxDDNJIeZ5EAgeURHzqi8Ks3wwVXdZ/OIE8udTZw2NUe8r+ev3Qai5SfktvHUPTRq8TwR1J3+NRHD7mVoqWv459RdtlfEaj99Qt8w4Iq2fGip/ZeOFYjap29x1LCZmMR/EeJ8Ko+D4jlXx8N9a2MPYa43tLveg90alV8BHvN5SflVTk62SjXL+OMsTbs8l5t4nr5bVO8P4bZsjYEj1NQQ4vplUEn1H9lAzn1ArUu4nOdYJ6RMenfI88q+NdUNlbyL0W652ktr7sH9GW/uyB8a07napmMLPxWfgCSD6VWfayY94jloxHpF0qf1VBr4+L5EjyJ5eTvt4eykVLt0Q7tk9d42595o8//ALm3p6GKw3eIvGrNHmR5ahUX1zkGoRsUV6qPVB8T7FfWDNeFuk6gadQNPHVUA9PaU0CWXiDfVY+YM/d7T4bivtzHO3ddmI/On8UWPxqLF3NzB9Q33s/xrKtox3RBOg0KjXrFpQB66U1tEWXv6HeLnPicISCFIvJvIzkrcHSMwVvNzvXT6oPZzsxZwosvbfMyS7vp/Os65WJ/Ng6Dlp51fVM1s6fKrXb9GXJOns+0pStJWKUpQCojtcSMBiis5hhrsRvPs2iPWpelAfn7iuLn2WIA17tyPEe+p9QRVrwmJlQR3tNPzoAj9rIv/wDRUV27shMVibZXIA63Uk++l9QXcSdZvi76zWHshii1oLPeRsg8wVCn4tYP9Wa8XPj03+huw0X7s1fm0UmchIB6j6p9RB9az8Sw2dCPCoDC8UTDn2jHKjAAb8gCo01J9myD9U1pYz6RVJK21Zj4CPkAz/FR5iuY9tFlcPZGN2duM7ACNdCdvhW9a7KKoJuPmaD3dhO2gFROJ7YXmMSlsnkSob4MzN/wx61o4niNw/0lx48SyD/iNaU+ifGrFjZJ5WW0YXCYcahQRzbKCfGWNYn7SWBohDfoqz/3FMVULTA+7J/Rzf8ARsgf2vWvN+59oftjT43r3+GprGVu2WW72mUGQh13lQn95hUTxPjwdCOoO72vweaiPyxRsU9Gt/4LJ++lzHkqe8dvtP8A4bFd+JBWyWtdoMOVEqJKiY6xr86jv5XOkG2fMyf+YB+VQb8PcWgQGzEye5fJEnYymXSa27uJIEZturuB/wAWwaLCjZ1XV/Kp16N18azaFFPkLv4MwrXxPDbbzKlJ6N+FwKT8a01uqTvb/aw5++2pr7xHG+zSF0LdIG/PuOVPXbl41Jwp8GD5GZ8ItpEEd99idMo8pPeOmwHLY19xGNJ0Y8tmmI8FaNPK3pUFwzEFCVMwfPf0I++pV7UCdlPP3QfgEWfVpolpnO5syHE8j8Gj7nPzFqsyudAfRTA+CuD8Ba1rQt4xAcqtmJMBbYZpJ5QmRTPQlqk8Bw3GXZXD4K80DXMCgg7SFyg+pJqZHZ6YHZvQHaPBXG3lbEV8dSBqSo8yo+ZQbc8pqZ4b9GfFL8ZsuHQtBGiEeOVBJ+NTGC+gJi038UCsfUUlp/WMRvXeyn6I96RQDjrSH31B/M1P/DVfhmr0MYTDJYuv0bJuOuYh29Qa7X2f+iTBYYS6e3cEHNc2EGRCgx0mZmKudu0FAVQAAIAAgADQAAbCprBvyceX6OBYTsjxW9OXCZIj+mdlmZ2zvB21gdNK3OMdkb+Bto+INqCwUvCQWILZQNwIU613SsGKwVu6ALiI4BkB1DAHaYI31PxrtdOnOkyKytPbOTcM7TFgqWwzltggZ5PhE9D5V0Xsfhb1vDBL6hWDMVGbMQjNmAMaCMxEa6AeQmLNhUUKoCqBAAEADoANBXuo4OlWFuk/J3JldrWhSlK1lIpSvF5CykBipIIDCJUkRIzAiRvqCKA90r4o0619oCldsuA2sViBhrrEflNjMo0GVsI4Mg7yVxJkdEqn/wDopuH349pms3V57qVlSZ59x3P6oq4/SLYe22ExttGY4S8WukMAFwro3tyQSAdFXqdNKg+2faIGU0JRgRrup5eRUx615PWbm1r2a8O2v6EF2xxX82iGJLZmBAgRm5sQPfe4sQdEGlVkbQfd6fV/tZLXwVvWvePxxdi5dFc89CflH31Xb2MYN37jH85Ofw1ruPSWkTp87J1sTlHvQOkuB+ygtJ8zWk3Fba7ED9EKs+qKzH9uor2tufdY+JE/eafla8k+YFWbf0Q2zfu8dB+qzfpZm/8AkuH7q1/5ab6tsDyCD7kn51jt3mYhUtgsSAADJJOgAA1JJ5VKYXsnj7rhEwtwE7ZrbqNBO7gKNBzNdXd9HGRp4vePX9u5/wB1eTjLx6fFj97Vef8AQpxL/aYYeTN+KV9/0H8Q53bPo5H+CpduQjtfZQ3xt3nk9Qf318XH3hzj9Zx9zVff9BOM53EP9cR/063eHf8A4/u39PdRdRoC9yRz17oB9DUlFf8AI7tfZztOMXV1Jn+sbX4k1gv3s75uR2rveH+hHhiqAbLMQNWNx5J6wDA9BUXxj6BcM8nD3HtkkQrd5VXmO7DH1NSeJkVaOTLYUrJgedb/AGc7AYniT/zMLaQhTduAkakaAcyAZjp0kV0Tgv0FolwnEXc9tSICAgvsTJYnKJkQNdJkbV0zhfCreHtLasqFRRAA+ZJ5knUk71zFhae2Kta4ILsV2Bs8PshQBcukhnusoksNsv2VHID76s9faVqS0UClKV0ClKUApSlAKUpQClKUApSlAKUpQHxlBEHUHkaqGO+ijh9669y7aclyDAuuiqAqqFVbZAA7s+ZPpcKVxpPydTa8FI/0McL/APbt/v73/fUphvo64cihRgsOQoiWth2PiWaWY+JNWOlNIbZA/wDoPh//ALLDf7lP3VLWOH20UIltFVQAFVQAANAAANBWxSmhsxjDr9lfgKyUpXTgpSlAKUpQClKUApSlAKUpQClKUApSlAfAdfD+P/Ffa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Picture 8" descr="http://deezy.ru/uploads/posts/2009-10/1256247045_vector-old-book-paper-fea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929198"/>
            <a:ext cx="2820282" cy="17859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929618" cy="830997"/>
          </a:xfrm>
          <a:prstGeom prst="rect">
            <a:avLst/>
          </a:prstGeom>
          <a:noFill/>
          <a:effectLst>
            <a:outerShdw blurRad="50800" dist="38100" dir="2700000" algn="ctr" rotWithShape="0">
              <a:srgbClr val="7030A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Робота з текстом </a:t>
            </a:r>
            <a:r>
              <a:rPr lang="en-US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сприяє розвитку мовних, мовленнєвих, комунікативних умінь</a:t>
            </a:r>
            <a:r>
              <a:rPr lang="en-US" sz="24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2400" i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571612"/>
            <a:ext cx="7715304" cy="707886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Сприймання тексту</a:t>
            </a: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/зорове чи на слух/ - розвиток умінь </a:t>
            </a: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аудіювання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читання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7715304" cy="707886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Аналіз тексту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/змісту, мовних явищ/ - формування мовних вмінь, знання про систему мови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000372"/>
            <a:ext cx="7715304" cy="707886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Словниково-семантична робота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збагачення мовлення учнів комунікативно-значущою лексикою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714752"/>
            <a:ext cx="7715304" cy="40011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Конструктивні та ситуативні вправи</a:t>
            </a: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429132"/>
            <a:ext cx="7715304" cy="707886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B0F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Побудова власних висловлювань </a:t>
            </a:r>
            <a:r>
              <a:rPr lang="uk-UA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 тексту як продукту мовленнєвої діяльності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78413"/>
              </p:ext>
            </p:extLst>
          </p:nvPr>
        </p:nvGraphicFramePr>
        <p:xfrm>
          <a:off x="719137" y="1693069"/>
          <a:ext cx="7858125" cy="4248150"/>
        </p:xfrm>
        <a:graphic>
          <a:graphicData uri="http://schemas.openxmlformats.org/drawingml/2006/table">
            <a:tbl>
              <a:tblPr/>
              <a:tblGrid>
                <a:gridCol w="2619375">
                  <a:extLst>
                    <a:ext uri="{9D8B030D-6E8A-4147-A177-3AD203B41FA5}">
                      <a16:colId xmlns:a16="http://schemas.microsoft.com/office/drawing/2014/main" val="48235239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3962878889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167596490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Функції тексту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Змістові</a:t>
                      </a:r>
                      <a:r>
                        <a:rPr lang="uk-UA" sz="2000" b="1" i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лінії компонента </a:t>
                      </a:r>
                      <a:endParaRPr lang="uk-UA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10066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мовного</a:t>
                      </a:r>
                      <a:endParaRPr lang="uk-UA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1" i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літературного</a:t>
                      </a:r>
                      <a:endParaRPr lang="uk-UA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0819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Ціннісно-культурологічна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Соціокультурна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Аксіологічна</a:t>
                      </a:r>
                      <a:endParaRPr lang="uk-UA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Культурологічна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15867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Комунікативна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Мовленнєва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73815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Функціонально-мотиваційна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Діяльнісна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Літературознавча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81199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Інформаційно-пізнавальна</a:t>
                      </a:r>
                      <a:endParaRPr lang="uk-UA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Мовна</a:t>
                      </a:r>
                      <a:endParaRPr lang="uk-UA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92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261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9138" y="1693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2286000" y="620688"/>
            <a:ext cx="4734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err="1">
                <a:solidFill>
                  <a:srgbClr val="935409"/>
                </a:solidFill>
                <a:latin typeface="Arial" panose="020B0604020202020204" pitchFamily="34" charset="0"/>
              </a:rPr>
              <a:t>Поліфункціональність</a:t>
            </a:r>
            <a:r>
              <a:rPr lang="uk-UA" sz="3200" i="1" dirty="0">
                <a:solidFill>
                  <a:srgbClr val="935409"/>
                </a:solidFill>
                <a:latin typeface="Arial" panose="020B0604020202020204" pitchFamily="34" charset="0"/>
              </a:rPr>
              <a:t> тексту</a:t>
            </a:r>
            <a:endParaRPr lang="uk-UA" sz="3200" dirty="0"/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68411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СТРУКТУРА </a:t>
            </a:r>
            <a:r>
              <a:rPr lang="ru-RU" dirty="0">
                <a:effectLst/>
              </a:rPr>
              <a:t>УРОКІВ ПРИ ЗАСТОСУВАННІ ТЕКСТОЦЕНТРИЧНОЇ ТЕХНОЛОГІЇ</a:t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45065"/>
              </p:ext>
            </p:extLst>
          </p:nvPr>
        </p:nvGraphicFramePr>
        <p:xfrm>
          <a:off x="301752" y="1412777"/>
          <a:ext cx="8518720" cy="5256584"/>
        </p:xfrm>
        <a:graphic>
          <a:graphicData uri="http://schemas.openxmlformats.org/drawingml/2006/table">
            <a:tbl>
              <a:tblPr/>
              <a:tblGrid>
                <a:gridCol w="4259360">
                  <a:extLst>
                    <a:ext uri="{9D8B030D-6E8A-4147-A177-3AD203B41FA5}">
                      <a16:colId xmlns:a16="http://schemas.microsoft.com/office/drawing/2014/main" val="2506148607"/>
                    </a:ext>
                  </a:extLst>
                </a:gridCol>
                <a:gridCol w="4259360">
                  <a:extLst>
                    <a:ext uri="{9D8B030D-6E8A-4147-A177-3AD203B41FA5}">
                      <a16:colId xmlns:a16="http://schemas.microsoft.com/office/drawing/2014/main" val="1987899897"/>
                    </a:ext>
                  </a:extLst>
                </a:gridCol>
              </a:tblGrid>
              <a:tr h="169388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Створення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умов для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сприйняття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тексту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Учні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читають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текст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або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сприймають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його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на слух 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Важливо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створити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настрій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який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би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поміг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зрозуміти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текст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64970"/>
                  </a:ext>
                </a:extLst>
              </a:tr>
              <a:tr h="9724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Повторення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матеріалу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основі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вивчених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граматичних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явищ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Аналіз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тексту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роботі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виділяють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декілька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рівнів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фонетичний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лексичний,морфологічний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ін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.)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257313"/>
                  </a:ext>
                </a:extLst>
              </a:tr>
              <a:tr h="8089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3. Вивчення нового граматичного матеріалу</a:t>
                      </a:r>
                      <a:endParaRPr lang="ru-RU" sz="160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Матеріал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аналізуємо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на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основі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тексту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469129"/>
                  </a:ext>
                </a:extLst>
              </a:tr>
              <a:tr h="97241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 Вивчення тексту(фрагменту) напам’ять. Підготовка до письма з пам’яті.</a:t>
                      </a:r>
                      <a:endParaRPr lang="ru-RU" sz="160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C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Цей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етап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сприяє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збагаченню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словникового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запасу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учнів,розвитку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орфографічної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грамотності</a:t>
                      </a:r>
                      <a:endParaRPr lang="ru-RU" sz="1600" dirty="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16090"/>
                  </a:ext>
                </a:extLst>
              </a:tr>
              <a:tr h="8089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5. Творча робота</a:t>
                      </a:r>
                      <a:endParaRPr lang="uk-UA" sz="1600">
                        <a:effectLst/>
                      </a:endParaRP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effectLst/>
                        </a:rPr>
                        <a:t> </a:t>
                      </a:r>
                    </a:p>
                  </a:txBody>
                  <a:tcPr marL="82410" marR="82410" marT="41205" marB="41205">
                    <a:lnL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7BC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1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3716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ОРІЄНТОВНІ </a:t>
            </a:r>
            <a:r>
              <a:rPr lang="ru-RU" dirty="0">
                <a:effectLst/>
              </a:rPr>
              <a:t>ЗАПИТАННЯ ДЛЯ АНАЛІЗУ ТЕКСТУ</a:t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41837"/>
              </p:ext>
            </p:extLst>
          </p:nvPr>
        </p:nvGraphicFramePr>
        <p:xfrm>
          <a:off x="539552" y="1554162"/>
          <a:ext cx="8449000" cy="5295579"/>
        </p:xfrm>
        <a:graphic>
          <a:graphicData uri="http://schemas.openxmlformats.org/drawingml/2006/table">
            <a:tbl>
              <a:tblPr/>
              <a:tblGrid>
                <a:gridCol w="8449000">
                  <a:extLst>
                    <a:ext uri="{9D8B030D-6E8A-4147-A177-3AD203B41FA5}">
                      <a16:colId xmlns:a16="http://schemas.microsoft.com/office/drawing/2014/main" val="1414794859"/>
                    </a:ext>
                  </a:extLst>
                </a:gridCol>
              </a:tblGrid>
              <a:tr h="53310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Прочитайте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висловлювання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з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відповідною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інтонацією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.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Назвіть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ознаки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публіцистичного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художнього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…)стилю.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532"/>
                  </a:ext>
                </a:extLst>
              </a:tr>
              <a:tr h="4498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Які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аргументи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на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підтвердження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основної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думки наводить автор?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02229"/>
                  </a:ext>
                </a:extLst>
              </a:tr>
              <a:tr h="49145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Яка тема </a:t>
                      </a:r>
                      <a:r>
                        <a:rPr lang="ru-RU" sz="18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тексту?Сформулюйте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основну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 думку?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24033"/>
                  </a:ext>
                </a:extLst>
              </a:tr>
              <a:tr h="38316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Скільки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в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тексті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мікротем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?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Який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заголовок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можна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підібрати</a:t>
                      </a:r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</a:rPr>
                        <a:t>?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92371"/>
                  </a:ext>
                </a:extLst>
              </a:tr>
              <a:tr h="8029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Що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виражає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заголовок:тему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чи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основну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думку?Доведіть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своє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твердження</a:t>
                      </a: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fontAlgn="t"/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40450"/>
                  </a:ext>
                </a:extLst>
              </a:tr>
              <a:tr h="80298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err="1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Який</a:t>
                      </a:r>
                      <a:r>
                        <a:rPr lang="ru-RU" sz="1800" b="0" i="0" u="none" strike="noStrike" dirty="0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 стиль </a:t>
                      </a:r>
                      <a:r>
                        <a:rPr lang="ru-RU" sz="1800" b="0" i="0" u="none" strike="noStrike" dirty="0" err="1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мовлення</a:t>
                      </a:r>
                      <a:r>
                        <a:rPr lang="ru-RU" sz="1800" b="0" i="0" u="none" strike="noStrike" dirty="0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 тексту? З*</a:t>
                      </a:r>
                      <a:r>
                        <a:rPr lang="ru-RU" sz="1800" b="0" i="0" u="none" strike="noStrike" dirty="0" err="1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ясуйте</a:t>
                      </a:r>
                      <a:r>
                        <a:rPr lang="ru-RU" sz="1800" b="0" i="0" u="none" strike="noStrike" dirty="0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 тип </a:t>
                      </a:r>
                      <a:r>
                        <a:rPr lang="ru-RU" sz="1800" b="0" i="0" u="none" strike="noStrike" dirty="0" err="1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мовлення</a:t>
                      </a:r>
                      <a:r>
                        <a:rPr lang="ru-RU" sz="1800" b="0" i="0" u="none" strike="noStrike" dirty="0">
                          <a:solidFill>
                            <a:srgbClr val="7B354D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fontAlgn="t"/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38253"/>
                  </a:ext>
                </a:extLst>
              </a:tr>
              <a:tr h="46646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З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якого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твору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цей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уривок?Хто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його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автор?Пригадайте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імена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героїв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твору</a:t>
                      </a:r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17022"/>
                  </a:ext>
                </a:extLst>
              </a:tr>
              <a:tr h="4581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Яке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враження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справив на вас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текст,які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почуття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викликав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?</a:t>
                      </a:r>
                      <a:endParaRPr lang="ru-RU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05070"/>
                  </a:ext>
                </a:extLst>
              </a:tr>
              <a:tr h="5830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0" i="0" u="none" strike="noStrike" dirty="0">
                          <a:solidFill>
                            <a:srgbClr val="935409"/>
                          </a:solidFill>
                          <a:effectLst/>
                          <a:latin typeface="Trebuchet MS" panose="020B0603020202020204" pitchFamily="34" charset="0"/>
                        </a:rPr>
                        <a:t>Продовжте  текст, доповнюючи його інформацією, відомою вам з уроків української літератури.</a:t>
                      </a:r>
                      <a:endParaRPr lang="uk-UA" sz="1800" dirty="0">
                        <a:effectLst/>
                      </a:endParaRPr>
                    </a:p>
                  </a:txBody>
                  <a:tcPr marL="75837" marR="75837" marT="37919" marB="37919">
                    <a:lnL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3A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33276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962" y="1554162"/>
            <a:ext cx="12676362" cy="5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95675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14290"/>
            <a:ext cx="8143932" cy="892552"/>
          </a:xfrm>
          <a:prstGeom prst="rect">
            <a:avLst/>
          </a:prstGeom>
          <a:noFill/>
          <a:effectLst>
            <a:outerShdw blurRad="50800" dist="38100" dir="2700000" algn="ctr" rotWithShape="0">
              <a:srgbClr val="7030A0">
                <a:alpha val="51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Урок мови</a:t>
            </a:r>
          </a:p>
          <a:p>
            <a:pPr algn="ctr"/>
            <a:r>
              <a:rPr lang="uk-UA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Повторення та узагальнення вивченого про дієприкметник</a:t>
            </a:r>
          </a:p>
          <a:p>
            <a:pPr algn="r"/>
            <a:r>
              <a:rPr lang="uk-UA" sz="1600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7 клас</a:t>
            </a:r>
          </a:p>
        </p:txBody>
      </p:sp>
      <p:grpSp>
        <p:nvGrpSpPr>
          <p:cNvPr id="9" name="Группа 8"/>
          <p:cNvGrpSpPr/>
          <p:nvPr/>
        </p:nvGrpSpPr>
        <p:grpSpPr>
          <a:xfrm rot="21339585">
            <a:off x="1778890" y="1304556"/>
            <a:ext cx="3012875" cy="1649176"/>
            <a:chOff x="1857728" y="2648480"/>
            <a:chExt cx="3905590" cy="2146739"/>
          </a:xfrm>
        </p:grpSpPr>
        <p:sp>
          <p:nvSpPr>
            <p:cNvPr id="7" name="32-конечная звезда 6"/>
            <p:cNvSpPr/>
            <p:nvPr/>
          </p:nvSpPr>
          <p:spPr>
            <a:xfrm>
              <a:off x="1857728" y="2648480"/>
              <a:ext cx="3905590" cy="2146739"/>
            </a:xfrm>
            <a:prstGeom prst="star32">
              <a:avLst>
                <a:gd name="adj" fmla="val 4327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 rot="260415">
              <a:off x="2575591" y="3106128"/>
              <a:ext cx="2897023" cy="14022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16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Використання </a:t>
              </a:r>
              <a:r>
                <a:rPr lang="uk-UA" sz="1600" i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текстоцентричної</a:t>
              </a:r>
              <a:r>
                <a:rPr lang="uk-UA" sz="16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технології і потенціалу тексту</a:t>
              </a:r>
              <a:endParaRPr lang="ru-RU" sz="16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14942" y="31432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25717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7342" y="27241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228599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5696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400" b="1" i="1" dirty="0">
              <a:solidFill>
                <a:srgbClr val="0056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3143248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виховував любов і </a:t>
            </a:r>
            <a:r>
              <a:rPr lang="uk-UA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шану</a:t>
            </a: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до матері</a:t>
            </a:r>
            <a:endParaRPr lang="ru-RU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357187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єкт</a:t>
            </a: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навчання таких видів мовленнєвої діяльності: читання, говоріння, </a:t>
            </a:r>
            <a:r>
              <a:rPr lang="uk-UA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аудіювання</a:t>
            </a: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письма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435769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допоміг повторити лінгвістичні знання з теми (учні порівнювали, зіставляли, міркували)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514351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став мотиваційним фактором творчості школярів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571501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розвивав мислення, </a:t>
            </a:r>
            <a:r>
              <a:rPr lang="uk-UA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пам</a:t>
            </a:r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ять ,</a:t>
            </a:r>
            <a:r>
              <a:rPr lang="ru-RU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увагу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14364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збагачував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активний</a:t>
            </a: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словник</a:t>
            </a:r>
            <a:endParaRPr lang="en-US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1989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2588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2/11/14/4056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38475" cy="39052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http://www.saintjosaphat.org/uploads/pics/images__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1828800" cy="249555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500694" y="3709246"/>
            <a:ext cx="3357586" cy="19082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Епіграф уроку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 до матері   –    молитва ,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Таємне дійство на вустах…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І.Горбатий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cs418817.vk.me/v418817719/15bc/h1gx-pxUf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480"/>
            <a:ext cx="3786177" cy="25003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ія_Cкурська Г.М. PowerPoint_2007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Презентація_Cкурська Г.М. PowerPoint_2007</Template>
  <TotalTime>763</TotalTime>
  <Words>892</Words>
  <Application>Microsoft Office PowerPoint</Application>
  <PresentationFormat>Екран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Monotype Corsiva</vt:lpstr>
      <vt:lpstr>Calibri</vt:lpstr>
      <vt:lpstr>Wingdings</vt:lpstr>
      <vt:lpstr>Franklin Gothic Book</vt:lpstr>
      <vt:lpstr>Arial</vt:lpstr>
      <vt:lpstr>Times New Roman</vt:lpstr>
      <vt:lpstr>Wingdings 2</vt:lpstr>
      <vt:lpstr>Trebuchet MS</vt:lpstr>
      <vt:lpstr>Презентація_Cкурська Г.М. PowerPoint_2007</vt:lpstr>
      <vt:lpstr> Поліфункціональність  текстоцентричної    технології у формуванні успішної  мовної  особистості школяра</vt:lpstr>
      <vt:lpstr>Презентація PowerPoint</vt:lpstr>
      <vt:lpstr>Презентація PowerPoint</vt:lpstr>
      <vt:lpstr>Презентація PowerPoint</vt:lpstr>
      <vt:lpstr>Презентація PowerPoint</vt:lpstr>
      <vt:lpstr>  СТРУКТУРА УРОКІВ ПРИ ЗАСТОСУВАННІ ТЕКСТОЦЕНТРИЧНОЇ ТЕХНОЛОГІЇ  </vt:lpstr>
      <vt:lpstr>  ОРІЄНТОВНІ ЗАПИТАННЯ ДЛЯ АНАЛІЗУ ТЕКСТУ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Робота з текстом в групах   “ Пелюстки ”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вчителя Тернопільської ЗОШ №8 Скурської Галини Михайлівни</dc:title>
  <dc:creator>admin</dc:creator>
  <cp:lastModifiedBy>Олег Скурський</cp:lastModifiedBy>
  <cp:revision>103</cp:revision>
  <dcterms:created xsi:type="dcterms:W3CDTF">2014-03-13T06:14:51Z</dcterms:created>
  <dcterms:modified xsi:type="dcterms:W3CDTF">2019-01-29T21:20:43Z</dcterms:modified>
</cp:coreProperties>
</file>