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6" r:id="rId2"/>
    <p:sldId id="259" r:id="rId3"/>
    <p:sldId id="260" r:id="rId4"/>
    <p:sldId id="261" r:id="rId5"/>
    <p:sldId id="264" r:id="rId6"/>
    <p:sldId id="265" r:id="rId7"/>
    <p:sldId id="266" r:id="rId8"/>
    <p:sldId id="274" r:id="rId9"/>
    <p:sldId id="271" r:id="rId10"/>
    <p:sldId id="284" r:id="rId11"/>
    <p:sldId id="285" r:id="rId12"/>
    <p:sldId id="287" r:id="rId13"/>
    <p:sldId id="288" r:id="rId14"/>
    <p:sldId id="293" r:id="rId15"/>
    <p:sldId id="29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360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 smtClean="0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D33D2FCF-AA5D-4E50-9CC8-DEEF15415C7E}" type="datetimeFigureOut">
              <a:rPr lang="ru-RU" smtClean="0"/>
              <a:pPr/>
              <a:t>26.01.2019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11A40-0F6F-4B09-8878-55BA41034484}" type="slidenum">
              <a:rPr lang="ru-RU" smtClean="0"/>
              <a:pPr/>
              <a:t>‹№›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908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D2FCF-AA5D-4E50-9CC8-DEEF15415C7E}" type="datetimeFigureOut">
              <a:rPr lang="ru-RU" smtClean="0"/>
              <a:pPr/>
              <a:t>26.01.2019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11A40-0F6F-4B09-8878-55BA41034484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3772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D2FCF-AA5D-4E50-9CC8-DEEF15415C7E}" type="datetimeFigureOut">
              <a:rPr lang="ru-RU" smtClean="0"/>
              <a:pPr/>
              <a:t>26.01.2019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11A40-0F6F-4B09-8878-55BA41034484}" type="slidenum">
              <a:rPr lang="ru-RU" smtClean="0"/>
              <a:pPr/>
              <a:t>‹№›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9336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D2FCF-AA5D-4E50-9CC8-DEEF15415C7E}" type="datetimeFigureOut">
              <a:rPr lang="ru-RU" smtClean="0"/>
              <a:pPr/>
              <a:t>26.01.2019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11A40-0F6F-4B09-8878-55BA41034484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5938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D2FCF-AA5D-4E50-9CC8-DEEF15415C7E}" type="datetimeFigureOut">
              <a:rPr lang="ru-RU" smtClean="0"/>
              <a:pPr/>
              <a:t>26.01.2019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11A40-0F6F-4B09-8878-55BA41034484}" type="slidenum">
              <a:rPr lang="ru-RU" smtClean="0"/>
              <a:pPr/>
              <a:t>‹№›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9306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D2FCF-AA5D-4E50-9CC8-DEEF15415C7E}" type="datetimeFigureOut">
              <a:rPr lang="ru-RU" smtClean="0"/>
              <a:pPr/>
              <a:t>26.01.2019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11A40-0F6F-4B09-8878-55BA41034484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324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uk-UA" smtClean="0"/>
              <a:t>Редагувати стиль зразка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D2FCF-AA5D-4E50-9CC8-DEEF15415C7E}" type="datetimeFigureOut">
              <a:rPr lang="ru-RU" smtClean="0"/>
              <a:pPr/>
              <a:t>26.01.2019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11A40-0F6F-4B09-8878-55BA41034484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128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D2FCF-AA5D-4E50-9CC8-DEEF15415C7E}" type="datetimeFigureOut">
              <a:rPr lang="ru-RU" smtClean="0"/>
              <a:pPr/>
              <a:t>26.01.2019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11A40-0F6F-4B09-8878-55BA41034484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0159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D2FCF-AA5D-4E50-9CC8-DEEF15415C7E}" type="datetimeFigureOut">
              <a:rPr lang="ru-RU" smtClean="0"/>
              <a:pPr/>
              <a:t>26.01.2019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11A40-0F6F-4B09-8878-55BA41034484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345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D2FCF-AA5D-4E50-9CC8-DEEF15415C7E}" type="datetimeFigureOut">
              <a:rPr lang="ru-RU" smtClean="0"/>
              <a:pPr/>
              <a:t>26.01.2019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11A40-0F6F-4B09-8878-55BA41034484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3843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D2FCF-AA5D-4E50-9CC8-DEEF15415C7E}" type="datetimeFigureOut">
              <a:rPr lang="ru-RU" smtClean="0"/>
              <a:pPr/>
              <a:t>26.01.2019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11A40-0F6F-4B09-8878-55BA41034484}" type="slidenum">
              <a:rPr lang="ru-RU" smtClean="0"/>
              <a:pPr/>
              <a:t>‹№›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8022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33D2FCF-AA5D-4E50-9CC8-DEEF15415C7E}" type="datetimeFigureOut">
              <a:rPr lang="ru-RU" smtClean="0"/>
              <a:pPr/>
              <a:t>26.01.2019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9111A40-0F6F-4B09-8878-55BA41034484}" type="slidenum">
              <a:rPr lang="ru-RU" smtClean="0"/>
              <a:pPr/>
              <a:t>‹№›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2234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te.zavantag.com/tw_files2/urls_7/16/d-15206/15206_html_mc91c740.g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89956" y="-1096648"/>
            <a:ext cx="6964085" cy="9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187624" y="2492896"/>
            <a:ext cx="684076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i="1" dirty="0" err="1" smtClean="0">
                <a:solidFill>
                  <a:srgbClr val="FF0000"/>
                </a:solidFill>
              </a:rPr>
              <a:t>Ліна</a:t>
            </a:r>
            <a:r>
              <a:rPr lang="ru-RU" sz="6600" b="1" i="1" dirty="0" smtClean="0">
                <a:solidFill>
                  <a:srgbClr val="FF0000"/>
                </a:solidFill>
              </a:rPr>
              <a:t>  Костенко </a:t>
            </a:r>
            <a:endParaRPr lang="ru-RU" sz="6600" b="1" i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79712" y="3933056"/>
            <a:ext cx="52565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i="1" dirty="0" smtClean="0">
                <a:solidFill>
                  <a:srgbClr val="0070C0"/>
                </a:solidFill>
              </a:rPr>
              <a:t>«Маруся </a:t>
            </a:r>
            <a:r>
              <a:rPr lang="ru-RU" sz="5400" b="1" i="1" dirty="0" err="1" smtClean="0">
                <a:solidFill>
                  <a:srgbClr val="0070C0"/>
                </a:solidFill>
              </a:rPr>
              <a:t>Чурай</a:t>
            </a:r>
            <a:r>
              <a:rPr lang="ru-RU" sz="5400" b="1" i="1" dirty="0" smtClean="0">
                <a:solidFill>
                  <a:srgbClr val="0070C0"/>
                </a:solidFill>
              </a:rPr>
              <a:t>» </a:t>
            </a:r>
            <a:endParaRPr lang="ru-RU" sz="5400" b="1" i="1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47864" y="4896288"/>
            <a:ext cx="17281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rgbClr val="0070C0"/>
                </a:solidFill>
              </a:rPr>
              <a:t>(1979)</a:t>
            </a:r>
            <a:endParaRPr lang="ru-RU" sz="36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8387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://propowerpoint.ru/wp-content/uploads/2013/01/OrangSlaidMini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72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971600" y="116632"/>
            <a:ext cx="792088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>
                <a:solidFill>
                  <a:srgbClr val="0070C0"/>
                </a:solidFill>
              </a:rPr>
              <a:t>План </a:t>
            </a:r>
            <a:r>
              <a:rPr lang="ru-RU" sz="4400" b="1" i="1" dirty="0" smtClean="0">
                <a:solidFill>
                  <a:srgbClr val="0070C0"/>
                </a:solidFill>
              </a:rPr>
              <a:t>характеристики    </a:t>
            </a:r>
            <a:r>
              <a:rPr lang="ru-RU" sz="4400" b="1" i="1" dirty="0" err="1" smtClean="0">
                <a:solidFill>
                  <a:srgbClr val="0070C0"/>
                </a:solidFill>
              </a:rPr>
              <a:t>Марусі</a:t>
            </a:r>
            <a:r>
              <a:rPr lang="ru-RU" sz="4400" b="1" i="1" dirty="0" smtClean="0">
                <a:solidFill>
                  <a:srgbClr val="0070C0"/>
                </a:solidFill>
              </a:rPr>
              <a:t> </a:t>
            </a:r>
            <a:r>
              <a:rPr lang="ru-RU" sz="4400" b="1" i="1" dirty="0" err="1">
                <a:solidFill>
                  <a:srgbClr val="0070C0"/>
                </a:solidFill>
              </a:rPr>
              <a:t>Чурай</a:t>
            </a:r>
            <a:r>
              <a:rPr lang="ru-RU" sz="4400" b="1" i="1" dirty="0">
                <a:solidFill>
                  <a:srgbClr val="0070C0"/>
                </a:solidFill>
              </a:rPr>
              <a:t>:</a:t>
            </a:r>
            <a:r>
              <a:rPr lang="ru-RU" sz="4000" b="1" i="1" dirty="0">
                <a:solidFill>
                  <a:srgbClr val="0070C0"/>
                </a:solidFill>
              </a:rPr>
              <a:t/>
            </a:r>
            <a:br>
              <a:rPr lang="ru-RU" sz="4000" b="1" i="1" dirty="0">
                <a:solidFill>
                  <a:srgbClr val="0070C0"/>
                </a:solidFill>
              </a:rPr>
            </a:br>
            <a:endParaRPr lang="ru-RU" sz="4000" b="1" i="1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91580" y="1628800"/>
            <a:ext cx="81009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000" b="1" i="1" dirty="0">
                <a:solidFill>
                  <a:srgbClr val="000000"/>
                </a:solidFill>
                <a:latin typeface="Arial"/>
              </a:rPr>
              <a:t>1. Портрет </a:t>
            </a:r>
            <a:r>
              <a:rPr lang="ru-RU" sz="4000" b="1" i="1" dirty="0" err="1">
                <a:solidFill>
                  <a:srgbClr val="000000"/>
                </a:solidFill>
                <a:latin typeface="Arial"/>
              </a:rPr>
              <a:t>героїні</a:t>
            </a:r>
            <a:r>
              <a:rPr lang="ru-RU" sz="4000" b="1" i="1" dirty="0">
                <a:solidFill>
                  <a:srgbClr val="000000"/>
                </a:solidFill>
                <a:latin typeface="Arial"/>
              </a:rPr>
              <a:t>.</a:t>
            </a:r>
          </a:p>
          <a:p>
            <a:pPr lvl="0"/>
            <a:r>
              <a:rPr lang="ru-RU" sz="4000" b="1" i="1" dirty="0">
                <a:solidFill>
                  <a:srgbClr val="000000"/>
                </a:solidFill>
                <a:latin typeface="Arial"/>
              </a:rPr>
              <a:t>2. </a:t>
            </a:r>
            <a:r>
              <a:rPr lang="ru-RU" sz="4000" b="1" i="1" dirty="0" err="1">
                <a:solidFill>
                  <a:srgbClr val="000000"/>
                </a:solidFill>
                <a:latin typeface="Arial"/>
              </a:rPr>
              <a:t>Спадкове</a:t>
            </a:r>
            <a:r>
              <a:rPr lang="ru-RU" sz="4000" b="1" i="1" dirty="0">
                <a:solidFill>
                  <a:srgbClr val="000000"/>
                </a:solidFill>
                <a:latin typeface="Arial"/>
              </a:rPr>
              <a:t> у </a:t>
            </a:r>
            <a:r>
              <a:rPr lang="ru-RU" sz="4000" b="1" i="1" dirty="0" err="1">
                <a:solidFill>
                  <a:srgbClr val="000000"/>
                </a:solidFill>
                <a:latin typeface="Arial"/>
              </a:rPr>
              <a:t>характері</a:t>
            </a:r>
            <a:r>
              <a:rPr lang="ru-RU" sz="4000" b="1" i="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4000" b="1" i="1" dirty="0" smtClean="0">
                <a:solidFill>
                  <a:srgbClr val="000000"/>
                </a:solidFill>
                <a:latin typeface="Arial"/>
              </a:rPr>
              <a:t>  </a:t>
            </a:r>
            <a:r>
              <a:rPr lang="ru-RU" sz="4000" b="1" i="1" dirty="0" err="1">
                <a:solidFill>
                  <a:srgbClr val="000000"/>
                </a:solidFill>
                <a:latin typeface="Arial"/>
              </a:rPr>
              <a:t>Марусі</a:t>
            </a:r>
            <a:r>
              <a:rPr lang="ru-RU" sz="4000" b="1" i="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4000" b="1" i="1" dirty="0" err="1">
                <a:solidFill>
                  <a:srgbClr val="000000"/>
                </a:solidFill>
                <a:latin typeface="Arial"/>
              </a:rPr>
              <a:t>Чурай</a:t>
            </a:r>
            <a:r>
              <a:rPr lang="ru-RU" sz="4000" b="1" i="1" dirty="0">
                <a:solidFill>
                  <a:srgbClr val="000000"/>
                </a:solidFill>
                <a:latin typeface="Arial"/>
              </a:rPr>
              <a:t>.</a:t>
            </a:r>
          </a:p>
          <a:p>
            <a:pPr lvl="0"/>
            <a:r>
              <a:rPr lang="ru-RU" sz="4000" b="1" i="1" dirty="0">
                <a:solidFill>
                  <a:srgbClr val="000000"/>
                </a:solidFill>
                <a:latin typeface="Arial"/>
              </a:rPr>
              <a:t>3. Маруся – </a:t>
            </a:r>
            <a:r>
              <a:rPr lang="ru-RU" sz="4000" b="1" i="1" dirty="0" err="1">
                <a:solidFill>
                  <a:srgbClr val="000000"/>
                </a:solidFill>
                <a:latin typeface="Arial"/>
              </a:rPr>
              <a:t>Грицько</a:t>
            </a:r>
            <a:r>
              <a:rPr lang="ru-RU" sz="4000" b="1" i="1" dirty="0">
                <a:solidFill>
                  <a:srgbClr val="000000"/>
                </a:solidFill>
                <a:latin typeface="Arial"/>
              </a:rPr>
              <a:t>.</a:t>
            </a:r>
          </a:p>
          <a:p>
            <a:pPr lvl="0"/>
            <a:r>
              <a:rPr lang="ru-RU" sz="4000" b="1" i="1" dirty="0">
                <a:solidFill>
                  <a:srgbClr val="000000"/>
                </a:solidFill>
                <a:latin typeface="Arial"/>
              </a:rPr>
              <a:t>4. Маруся – </a:t>
            </a:r>
            <a:r>
              <a:rPr lang="ru-RU" sz="4000" b="1" i="1" dirty="0" err="1">
                <a:solidFill>
                  <a:srgbClr val="000000"/>
                </a:solidFill>
                <a:latin typeface="Arial"/>
              </a:rPr>
              <a:t>Іван</a:t>
            </a:r>
            <a:r>
              <a:rPr lang="ru-RU" sz="4000" b="1" i="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4000" b="1" i="1" dirty="0" err="1">
                <a:solidFill>
                  <a:srgbClr val="000000"/>
                </a:solidFill>
                <a:latin typeface="Arial"/>
              </a:rPr>
              <a:t>Іскра</a:t>
            </a:r>
            <a:r>
              <a:rPr lang="ru-RU" sz="4000" b="1" i="1" dirty="0">
                <a:solidFill>
                  <a:srgbClr val="000000"/>
                </a:solidFill>
                <a:latin typeface="Arial"/>
              </a:rPr>
              <a:t>.</a:t>
            </a:r>
          </a:p>
          <a:p>
            <a:pPr lvl="0"/>
            <a:r>
              <a:rPr lang="ru-RU" sz="4000" b="1" i="1" dirty="0">
                <a:solidFill>
                  <a:srgbClr val="000000"/>
                </a:solidFill>
                <a:latin typeface="Arial"/>
              </a:rPr>
              <a:t>5. </a:t>
            </a:r>
            <a:r>
              <a:rPr lang="ru-RU" sz="4000" b="1" i="1" dirty="0" err="1">
                <a:solidFill>
                  <a:srgbClr val="000000"/>
                </a:solidFill>
                <a:latin typeface="Arial"/>
              </a:rPr>
              <a:t>Історія</a:t>
            </a:r>
            <a:r>
              <a:rPr lang="ru-RU" sz="4000" b="1" i="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4000" b="1" i="1" dirty="0" err="1">
                <a:solidFill>
                  <a:srgbClr val="000000"/>
                </a:solidFill>
                <a:latin typeface="Arial"/>
              </a:rPr>
              <a:t>життя</a:t>
            </a:r>
            <a:r>
              <a:rPr lang="ru-RU" sz="4000" b="1" i="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4000" b="1" i="1" dirty="0" err="1">
                <a:solidFill>
                  <a:srgbClr val="000000"/>
                </a:solidFill>
                <a:latin typeface="Arial"/>
              </a:rPr>
              <a:t>Марусі</a:t>
            </a:r>
            <a:r>
              <a:rPr lang="ru-RU" sz="4000" b="1" i="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4000" b="1" i="1" dirty="0" err="1">
                <a:solidFill>
                  <a:srgbClr val="000000"/>
                </a:solidFill>
                <a:latin typeface="Arial"/>
              </a:rPr>
              <a:t>Чурай</a:t>
            </a:r>
            <a:r>
              <a:rPr lang="ru-RU" sz="4000" b="1" i="1" dirty="0">
                <a:solidFill>
                  <a:srgbClr val="000000"/>
                </a:solidFill>
                <a:latin typeface="Arial"/>
              </a:rPr>
              <a:t> у </a:t>
            </a:r>
            <a:r>
              <a:rPr lang="ru-RU" sz="4000" b="1" i="1" dirty="0" err="1">
                <a:solidFill>
                  <a:srgbClr val="000000"/>
                </a:solidFill>
                <a:latin typeface="Arial"/>
              </a:rPr>
              <a:t>її</a:t>
            </a:r>
            <a:r>
              <a:rPr lang="ru-RU" sz="4000" b="1" i="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4000" b="1" i="1" dirty="0" err="1">
                <a:solidFill>
                  <a:srgbClr val="000000"/>
                </a:solidFill>
                <a:latin typeface="Arial"/>
              </a:rPr>
              <a:t>піснях</a:t>
            </a:r>
            <a:r>
              <a:rPr lang="ru-RU" sz="4000" b="1" i="1" dirty="0">
                <a:solidFill>
                  <a:srgbClr val="000000"/>
                </a:solidFill>
                <a:latin typeface="Arial"/>
              </a:rPr>
              <a:t>.</a:t>
            </a:r>
          </a:p>
        </p:txBody>
      </p:sp>
      <p:pic>
        <p:nvPicPr>
          <p:cNvPr id="7" name="Рисунок 6" descr="C:\Documents and Settings\@dmin\Рабочий стол\картинки\маруся.bmp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692696"/>
            <a:ext cx="1519673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386953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://propowerpoint.ru/wp-content/uploads/2013/01/OrangSlaidMini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547664" y="21162"/>
            <a:ext cx="6696744" cy="825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4400" b="1" i="1" dirty="0">
                <a:solidFill>
                  <a:srgbClr val="0070C0"/>
                </a:solidFill>
                <a:ea typeface="Calibri"/>
                <a:cs typeface="Times New Roman"/>
              </a:rPr>
              <a:t>Маруся Чурай:</a:t>
            </a:r>
            <a:endParaRPr lang="ru-RU" sz="4400" b="1" i="1" dirty="0">
              <a:solidFill>
                <a:srgbClr val="0070C0"/>
              </a:solidFill>
              <a:ea typeface="Calibri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980728"/>
            <a:ext cx="813690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err="1">
                <a:solidFill>
                  <a:srgbClr val="7030A0"/>
                </a:solidFill>
              </a:rPr>
              <a:t>Дві</a:t>
            </a:r>
            <a:r>
              <a:rPr lang="ru-RU" sz="3200" b="1" i="1" dirty="0">
                <a:solidFill>
                  <a:srgbClr val="7030A0"/>
                </a:solidFill>
              </a:rPr>
              <a:t> </a:t>
            </a:r>
            <a:r>
              <a:rPr lang="ru-RU" sz="3200" b="1" i="1" dirty="0" err="1">
                <a:solidFill>
                  <a:srgbClr val="7030A0"/>
                </a:solidFill>
              </a:rPr>
              <a:t>площини</a:t>
            </a:r>
            <a:r>
              <a:rPr lang="ru-RU" sz="3200" b="1" i="1" dirty="0">
                <a:solidFill>
                  <a:srgbClr val="7030A0"/>
                </a:solidFill>
              </a:rPr>
              <a:t> в </a:t>
            </a:r>
            <a:r>
              <a:rPr lang="ru-RU" sz="3200" b="1" i="1" dirty="0" err="1">
                <a:solidFill>
                  <a:srgbClr val="7030A0"/>
                </a:solidFill>
              </a:rPr>
              <a:t>розкритті</a:t>
            </a:r>
            <a:r>
              <a:rPr lang="ru-RU" sz="3200" b="1" i="1" dirty="0">
                <a:solidFill>
                  <a:srgbClr val="7030A0"/>
                </a:solidFill>
              </a:rPr>
              <a:t> образу:</a:t>
            </a:r>
          </a:p>
          <a:p>
            <a:r>
              <a:rPr lang="ru-RU" sz="2800" b="1" i="1" dirty="0" err="1">
                <a:solidFill>
                  <a:srgbClr val="FF0000"/>
                </a:solidFill>
              </a:rPr>
              <a:t>Особистісна</a:t>
            </a:r>
            <a:r>
              <a:rPr lang="ru-RU" sz="2800" b="1" i="1" dirty="0">
                <a:solidFill>
                  <a:srgbClr val="FF0000"/>
                </a:solidFill>
              </a:rPr>
              <a:t>: </a:t>
            </a:r>
            <a:r>
              <a:rPr lang="ru-RU" sz="2800" b="1" i="1" dirty="0" err="1"/>
              <a:t>обдарована</a:t>
            </a:r>
            <a:r>
              <a:rPr lang="ru-RU" sz="2800" b="1" i="1" dirty="0"/>
              <a:t>, горда, </a:t>
            </a:r>
            <a:r>
              <a:rPr lang="ru-RU" sz="2800" b="1" i="1" dirty="0" err="1"/>
              <a:t>вразлива</a:t>
            </a:r>
            <a:r>
              <a:rPr lang="ru-RU" sz="2800" b="1" i="1" dirty="0"/>
              <a:t>, романтична, </a:t>
            </a:r>
            <a:r>
              <a:rPr lang="ru-RU" sz="2800" b="1" i="1" dirty="0" err="1"/>
              <a:t>щиро</a:t>
            </a:r>
            <a:r>
              <a:rPr lang="ru-RU" sz="2800" b="1" i="1" dirty="0"/>
              <a:t> </a:t>
            </a:r>
            <a:r>
              <a:rPr lang="ru-RU" sz="2800" b="1" i="1" dirty="0" err="1"/>
              <a:t>кохає</a:t>
            </a:r>
            <a:r>
              <a:rPr lang="ru-RU" sz="2800" b="1" i="1" dirty="0"/>
              <a:t> </a:t>
            </a:r>
            <a:r>
              <a:rPr lang="ru-RU" sz="2800" b="1" i="1" dirty="0" err="1"/>
              <a:t>Гриця</a:t>
            </a:r>
            <a:r>
              <a:rPr lang="ru-RU" sz="2800" b="1" i="1" dirty="0"/>
              <a:t>, </a:t>
            </a:r>
            <a:r>
              <a:rPr lang="ru-RU" sz="2800" b="1" i="1" dirty="0" err="1"/>
              <a:t>незалежна</a:t>
            </a:r>
            <a:r>
              <a:rPr lang="ru-RU" sz="2800" b="1" i="1" dirty="0"/>
              <a:t>.</a:t>
            </a:r>
          </a:p>
          <a:p>
            <a:r>
              <a:rPr lang="ru-RU" sz="2800" b="1" i="1" dirty="0" err="1">
                <a:solidFill>
                  <a:srgbClr val="FF0000"/>
                </a:solidFill>
              </a:rPr>
              <a:t>Суспільна</a:t>
            </a:r>
            <a:r>
              <a:rPr lang="ru-RU" sz="2800" b="1" i="1" dirty="0">
                <a:solidFill>
                  <a:srgbClr val="FF0000"/>
                </a:solidFill>
              </a:rPr>
              <a:t>: </a:t>
            </a:r>
            <a:r>
              <a:rPr lang="ru-RU" sz="2800" b="1" i="1" dirty="0"/>
              <a:t>«дитя </a:t>
            </a:r>
            <a:r>
              <a:rPr lang="ru-RU" sz="2800" b="1" i="1" dirty="0" err="1"/>
              <a:t>кохання</a:t>
            </a:r>
            <a:r>
              <a:rPr lang="ru-RU" sz="2800" b="1" i="1" dirty="0"/>
              <a:t>», </a:t>
            </a:r>
            <a:r>
              <a:rPr lang="ru-RU" sz="2800" b="1" i="1" dirty="0" err="1"/>
              <a:t>любов</a:t>
            </a:r>
            <a:r>
              <a:rPr lang="ru-RU" sz="2800" b="1" i="1" dirty="0"/>
              <a:t> </a:t>
            </a:r>
            <a:r>
              <a:rPr lang="ru-RU" sz="2800" b="1" i="1" dirty="0" err="1"/>
              <a:t>доБатьківщини</a:t>
            </a:r>
            <a:r>
              <a:rPr lang="ru-RU" sz="2800" b="1" i="1" dirty="0"/>
              <a:t>, </a:t>
            </a:r>
            <a:r>
              <a:rPr lang="ru-RU" sz="2800" b="1" i="1" dirty="0" err="1"/>
              <a:t>уособлення</a:t>
            </a:r>
            <a:r>
              <a:rPr lang="ru-RU" sz="2800" b="1" i="1" dirty="0"/>
              <a:t> </a:t>
            </a:r>
            <a:r>
              <a:rPr lang="ru-RU" sz="2800" b="1" i="1" dirty="0" err="1"/>
              <a:t>жіночості</a:t>
            </a:r>
            <a:r>
              <a:rPr lang="ru-RU" sz="2800" b="1" i="1" dirty="0"/>
              <a:t>, не </a:t>
            </a:r>
            <a:r>
              <a:rPr lang="ru-RU" sz="2800" b="1" i="1" dirty="0" err="1"/>
              <a:t>позбавлена</a:t>
            </a:r>
            <a:r>
              <a:rPr lang="ru-RU" sz="2800" b="1" i="1" dirty="0"/>
              <a:t> </a:t>
            </a:r>
            <a:r>
              <a:rPr lang="ru-RU" sz="2800" b="1" i="1" dirty="0" err="1"/>
              <a:t>громадянської</a:t>
            </a:r>
            <a:r>
              <a:rPr lang="ru-RU" sz="2800" b="1" i="1" dirty="0"/>
              <a:t> </a:t>
            </a:r>
            <a:r>
              <a:rPr lang="ru-RU" sz="2800" b="1" i="1" dirty="0" err="1"/>
              <a:t>свідомості,вимагає</a:t>
            </a:r>
            <a:r>
              <a:rPr lang="ru-RU" sz="2800" b="1" i="1" dirty="0"/>
              <a:t> </a:t>
            </a:r>
            <a:r>
              <a:rPr lang="ru-RU" sz="2800" b="1" i="1" dirty="0" err="1"/>
              <a:t>справжності</a:t>
            </a:r>
            <a:r>
              <a:rPr lang="ru-RU" sz="2800" b="1" i="1" dirty="0"/>
              <a:t> й </a:t>
            </a:r>
            <a:r>
              <a:rPr lang="ru-RU" sz="2800" b="1" i="1" dirty="0" err="1"/>
              <a:t>повноти</a:t>
            </a:r>
            <a:r>
              <a:rPr lang="ru-RU" sz="2800" b="1" i="1" dirty="0"/>
              <a:t> в </a:t>
            </a:r>
            <a:r>
              <a:rPr lang="ru-RU" sz="2800" b="1" i="1" dirty="0" err="1"/>
              <a:t>усьому</a:t>
            </a:r>
            <a:r>
              <a:rPr lang="ru-RU" sz="2800" b="1" i="1" dirty="0" smtClean="0"/>
              <a:t>.</a:t>
            </a:r>
          </a:p>
          <a:p>
            <a:r>
              <a:rPr lang="ru-RU" sz="2800" b="1" i="1" dirty="0" err="1" smtClean="0">
                <a:solidFill>
                  <a:srgbClr val="FF0000"/>
                </a:solidFill>
              </a:rPr>
              <a:t>Риси</a:t>
            </a:r>
            <a:r>
              <a:rPr lang="ru-RU" sz="2800" b="1" i="1" dirty="0" smtClean="0">
                <a:solidFill>
                  <a:srgbClr val="FF0000"/>
                </a:solidFill>
              </a:rPr>
              <a:t> </a:t>
            </a:r>
            <a:r>
              <a:rPr lang="ru-RU" sz="2800" b="1" i="1" dirty="0">
                <a:solidFill>
                  <a:srgbClr val="FF0000"/>
                </a:solidFill>
              </a:rPr>
              <a:t>характеру: </a:t>
            </a:r>
            <a:r>
              <a:rPr lang="ru-RU" sz="2800" b="1" i="1" dirty="0" err="1"/>
              <a:t>шляхетна</a:t>
            </a:r>
            <a:r>
              <a:rPr lang="ru-RU" sz="2800" b="1" i="1" dirty="0"/>
              <a:t> (</a:t>
            </a:r>
            <a:r>
              <a:rPr lang="ru-RU" sz="2800" b="1" i="1" dirty="0" err="1"/>
              <a:t>твердість</a:t>
            </a:r>
            <a:r>
              <a:rPr lang="ru-RU" sz="2800" b="1" i="1" dirty="0"/>
              <a:t> </a:t>
            </a:r>
            <a:r>
              <a:rPr lang="ru-RU" sz="2800" b="1" i="1" dirty="0" err="1"/>
              <a:t>духу,доброта</a:t>
            </a:r>
            <a:r>
              <a:rPr lang="ru-RU" sz="2800" b="1" i="1" dirty="0"/>
              <a:t>),</a:t>
            </a:r>
            <a:r>
              <a:rPr lang="ru-RU" sz="2800" b="1" i="1" dirty="0" err="1"/>
              <a:t>поважає</a:t>
            </a:r>
            <a:r>
              <a:rPr lang="ru-RU" sz="2800" b="1" i="1" dirty="0"/>
              <a:t> </a:t>
            </a:r>
            <a:r>
              <a:rPr lang="ru-RU" sz="2800" b="1" i="1" dirty="0" err="1"/>
              <a:t>батьків</a:t>
            </a:r>
            <a:r>
              <a:rPr lang="ru-RU" sz="2800" b="1" i="1" dirty="0"/>
              <a:t>,  </a:t>
            </a:r>
            <a:r>
              <a:rPr lang="ru-RU" sz="2800" b="1" i="1" dirty="0" err="1"/>
              <a:t>працьовита</a:t>
            </a:r>
            <a:r>
              <a:rPr lang="ru-RU" sz="2800" b="1" i="1" dirty="0"/>
              <a:t>, </a:t>
            </a:r>
            <a:r>
              <a:rPr lang="ru-RU" sz="2800" b="1" i="1" dirty="0" err="1"/>
              <a:t>рішуча</a:t>
            </a:r>
            <a:r>
              <a:rPr lang="ru-RU" sz="2800" b="1" i="1" dirty="0"/>
              <a:t>, </a:t>
            </a:r>
            <a:r>
              <a:rPr lang="ru-RU" sz="2800" b="1" i="1" dirty="0" err="1"/>
              <a:t>має</a:t>
            </a:r>
            <a:r>
              <a:rPr lang="ru-RU" sz="2800" b="1" i="1" dirty="0"/>
              <a:t> </a:t>
            </a:r>
            <a:r>
              <a:rPr lang="ru-RU" sz="2800" b="1" i="1" dirty="0" err="1"/>
              <a:t>почуття</a:t>
            </a:r>
            <a:r>
              <a:rPr lang="ru-RU" sz="2800" b="1" i="1" dirty="0"/>
              <a:t> </a:t>
            </a:r>
            <a:r>
              <a:rPr lang="ru-RU" sz="2800" b="1" i="1" dirty="0" err="1"/>
              <a:t>гідності</a:t>
            </a:r>
            <a:r>
              <a:rPr lang="ru-RU" sz="2800" b="1" i="1" dirty="0"/>
              <a:t> та силу </a:t>
            </a:r>
            <a:r>
              <a:rPr lang="ru-RU" sz="2800" b="1" i="1" dirty="0" err="1"/>
              <a:t>волі</a:t>
            </a:r>
            <a:r>
              <a:rPr lang="ru-RU" sz="2800" b="1" i="1" dirty="0"/>
              <a:t>,  любить </a:t>
            </a:r>
            <a:r>
              <a:rPr lang="ru-RU" sz="2800" b="1" i="1" dirty="0" err="1"/>
              <a:t>рідне</a:t>
            </a:r>
            <a:r>
              <a:rPr lang="ru-RU" sz="2800" b="1" i="1" dirty="0"/>
              <a:t> </a:t>
            </a:r>
            <a:r>
              <a:rPr lang="ru-RU" sz="2800" b="1" i="1" dirty="0" err="1"/>
              <a:t>місто</a:t>
            </a:r>
            <a:r>
              <a:rPr lang="ru-RU" sz="2800" b="1" i="1" dirty="0"/>
              <a:t>.</a:t>
            </a:r>
          </a:p>
        </p:txBody>
      </p:sp>
      <p:pic>
        <p:nvPicPr>
          <p:cNvPr id="7" name="Рисунок 6" descr="70516302_1297413376__fa9e3ceb34bc4fd3452e7f0ec2b54b5a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40352" y="-2569"/>
            <a:ext cx="1403648" cy="17753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455846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://backgrounds.ucoz.ru/_ph/36/69338352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465057" y="106833"/>
            <a:ext cx="8859471" cy="6352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3600" b="1" i="1" dirty="0">
                <a:solidFill>
                  <a:srgbClr val="FF0000"/>
                </a:solidFill>
                <a:ea typeface="Calibri"/>
                <a:cs typeface="Times New Roman"/>
              </a:rPr>
              <a:t>Гриць </a:t>
            </a:r>
            <a:r>
              <a:rPr lang="uk-UA" sz="3600" b="1" i="1" dirty="0" err="1">
                <a:solidFill>
                  <a:srgbClr val="FF0000"/>
                </a:solidFill>
                <a:ea typeface="Calibri"/>
                <a:cs typeface="Times New Roman"/>
              </a:rPr>
              <a:t>Бобренко</a:t>
            </a:r>
            <a:r>
              <a:rPr lang="uk-UA" sz="3600" b="1" i="1" dirty="0">
                <a:solidFill>
                  <a:srgbClr val="FF0000"/>
                </a:solidFill>
                <a:ea typeface="Calibri"/>
                <a:cs typeface="Times New Roman"/>
              </a:rPr>
              <a:t>:</a:t>
            </a:r>
            <a:endParaRPr lang="ru-RU" sz="3600" i="1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3200" b="1" i="1" dirty="0">
                <a:ea typeface="Calibri"/>
                <a:cs typeface="Times New Roman"/>
              </a:rPr>
              <a:t>Пересічна людина,приземлена особистість; зовнішність його не відповідає внутрішній сутності; сміливий козак-воїн. У всьому перебуває під впливом матері</a:t>
            </a:r>
            <a:r>
              <a:rPr lang="uk-UA" sz="3600" dirty="0">
                <a:ea typeface="Calibri"/>
                <a:cs typeface="Times New Roman"/>
              </a:rPr>
              <a:t>.</a:t>
            </a:r>
            <a:endParaRPr lang="ru-RU" sz="36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3600" b="1" i="1" dirty="0">
                <a:solidFill>
                  <a:srgbClr val="FF0000"/>
                </a:solidFill>
                <a:ea typeface="Calibri"/>
                <a:cs typeface="Times New Roman"/>
              </a:rPr>
              <a:t>Іван Іскра:</a:t>
            </a:r>
            <a:endParaRPr lang="ru-RU" sz="3600" i="1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3200" b="1" i="1" dirty="0">
                <a:ea typeface="Calibri"/>
                <a:cs typeface="Times New Roman"/>
              </a:rPr>
              <a:t>Реєстровий козак, звиклий до випробувань і битв; має почуття обов’язку; всією душею кохає Марусю. Двічі рятує Марусі життя. Мужній і сміливий.</a:t>
            </a:r>
            <a:endParaRPr lang="ru-RU" sz="3200" b="1" i="1" dirty="0">
              <a:ea typeface="Calibri"/>
              <a:cs typeface="Times New Roman"/>
            </a:endParaRPr>
          </a:p>
        </p:txBody>
      </p:sp>
      <p:pic>
        <p:nvPicPr>
          <p:cNvPr id="6" name="Рисунок 5" descr="http://im6-tub-ua.yandex.net/i?id=519860390-50-72&amp;n=2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215118" y="1245273"/>
            <a:ext cx="2857500" cy="36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im6-tub-ua.yandex.net/i?id=519860390-50-72&amp;n=2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215117" y="4102773"/>
            <a:ext cx="2857500" cy="36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://im6-tub-ua.yandex.net/i?id=519860390-50-72&amp;n=21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182" b="-17297"/>
          <a:stretch/>
        </p:blipFill>
        <p:spPr bwMode="auto">
          <a:xfrm rot="16200000">
            <a:off x="-358978" y="6076616"/>
            <a:ext cx="1223513" cy="424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Documents and Settings\@dmin\Мои документы\Мои рисунки\картинки\казак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2417094"/>
            <a:ext cx="1982341" cy="17319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http://img-kiev.fotki.yandex.ru/get/4912/112573291.b/0_6a817_c0bb023e_XXL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7" r="28519"/>
          <a:stretch/>
        </p:blipFill>
        <p:spPr bwMode="auto">
          <a:xfrm>
            <a:off x="8172400" y="1"/>
            <a:ext cx="861180" cy="10527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334973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backgrounds.ucoz.ru/_ph/36/6933835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1" y="0"/>
            <a:ext cx="925252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im6-tub-ua.yandex.net/i?id=519860390-50-72&amp;n=2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321739" y="1239123"/>
            <a:ext cx="2857500" cy="379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im6-tub-ua.yandex.net/i?id=519860390-50-72&amp;n=2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334690" y="4096180"/>
            <a:ext cx="2857500" cy="405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im6-tub-ua.yandex.net/i?id=519860390-50-72&amp;n=21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438" b="-22555"/>
          <a:stretch/>
        </p:blipFill>
        <p:spPr bwMode="auto">
          <a:xfrm rot="16200000">
            <a:off x="-421219" y="6041243"/>
            <a:ext cx="1130489" cy="50302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310974" y="167373"/>
            <a:ext cx="8496943" cy="53170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2800" b="1" dirty="0">
                <a:ea typeface="Calibri"/>
                <a:cs typeface="Times New Roman"/>
              </a:rPr>
              <a:t>Лесько Черкес:</a:t>
            </a:r>
            <a:endParaRPr lang="ru-RU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2500" b="1" i="1" dirty="0">
                <a:ea typeface="Calibri"/>
                <a:cs typeface="Times New Roman"/>
              </a:rPr>
              <a:t>Справедливий, відчайдушний. Хоробрий і відважний козак; шаблею готовий захистити кохану свого друга Івана Іскри.</a:t>
            </a:r>
            <a:endParaRPr lang="ru-RU" sz="2500" b="1" i="1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2800" b="1" dirty="0">
                <a:ea typeface="Calibri"/>
                <a:cs typeface="Times New Roman"/>
              </a:rPr>
              <a:t>Мартин Пушкар:</a:t>
            </a:r>
            <a:endParaRPr lang="ru-RU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2500" b="1" i="1" dirty="0">
                <a:ea typeface="Calibri"/>
                <a:cs typeface="Times New Roman"/>
              </a:rPr>
              <a:t>Батько полтавського козацтва, загартований у боях</a:t>
            </a:r>
            <a:r>
              <a:rPr lang="uk-UA" sz="2500" b="1" i="1" dirty="0" smtClean="0">
                <a:ea typeface="Calibri"/>
                <a:cs typeface="Times New Roman"/>
              </a:rPr>
              <a:t>, розважливий</a:t>
            </a:r>
            <a:r>
              <a:rPr lang="uk-UA" sz="2500" b="1" i="1" dirty="0">
                <a:ea typeface="Calibri"/>
                <a:cs typeface="Times New Roman"/>
              </a:rPr>
              <a:t>,  </a:t>
            </a:r>
            <a:r>
              <a:rPr lang="uk-UA" sz="2500" b="1" i="1" dirty="0" smtClean="0">
                <a:ea typeface="Calibri"/>
                <a:cs typeface="Times New Roman"/>
              </a:rPr>
              <a:t>гуманний, розсудливий</a:t>
            </a:r>
            <a:r>
              <a:rPr lang="uk-UA" sz="2500" b="1" i="1" dirty="0">
                <a:ea typeface="Calibri"/>
                <a:cs typeface="Times New Roman"/>
              </a:rPr>
              <a:t>.</a:t>
            </a:r>
            <a:endParaRPr lang="ru-RU" sz="2500" b="1" i="1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2800" b="1" dirty="0">
                <a:ea typeface="Calibri"/>
                <a:cs typeface="Times New Roman"/>
              </a:rPr>
              <a:t>Галя </a:t>
            </a:r>
            <a:r>
              <a:rPr lang="uk-UA" sz="2800" b="1" dirty="0" err="1">
                <a:ea typeface="Calibri"/>
                <a:cs typeface="Times New Roman"/>
              </a:rPr>
              <a:t>Вишняківна</a:t>
            </a:r>
            <a:r>
              <a:rPr lang="uk-UA" sz="2800" b="1" dirty="0">
                <a:ea typeface="Calibri"/>
                <a:cs typeface="Times New Roman"/>
              </a:rPr>
              <a:t>:</a:t>
            </a:r>
            <a:endParaRPr lang="ru-RU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2500" b="1" i="1" dirty="0">
                <a:ea typeface="Calibri"/>
                <a:cs typeface="Times New Roman"/>
              </a:rPr>
              <a:t>Найбагатша на всю округу , привітна, хазяйновита, щиро кохає Гриця, дбає лише про матеріальні цінності. </a:t>
            </a:r>
            <a:endParaRPr lang="ru-RU" sz="2500" b="1" i="1" dirty="0">
              <a:ea typeface="Calibri"/>
              <a:cs typeface="Times New Roman"/>
            </a:endParaRPr>
          </a:p>
        </p:txBody>
      </p:sp>
      <p:pic>
        <p:nvPicPr>
          <p:cNvPr id="9" name="Рисунок 8" descr="битва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624531" y="1700808"/>
            <a:ext cx="1319411" cy="1285686"/>
          </a:xfrm>
          <a:prstGeom prst="rect">
            <a:avLst/>
          </a:prstGeom>
        </p:spPr>
      </p:pic>
      <p:pic>
        <p:nvPicPr>
          <p:cNvPr id="10" name="Рисунок 9" descr="https://encrypted-tbn0.gstatic.com/images?q=tbn:ANd9GcQunG5RVREjTI92QHURxjAyz_oFZcHqkw3WSJcU42w4MG8EK_rt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02" r="3469"/>
          <a:stretch/>
        </p:blipFill>
        <p:spPr bwMode="auto">
          <a:xfrm>
            <a:off x="7956375" y="5435553"/>
            <a:ext cx="1187623" cy="14224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65709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://pedsovet.su/_ld/374/20702296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642662" y="548680"/>
            <a:ext cx="8064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sz="3600" b="1" dirty="0">
                <a:solidFill>
                  <a:srgbClr val="CC0000"/>
                </a:solidFill>
                <a:latin typeface="Arial"/>
              </a:rPr>
              <a:t>Пам'ятник Марусі Чурай у Полтаві</a:t>
            </a:r>
            <a:endParaRPr lang="ru-RU" sz="3600" b="1" dirty="0">
              <a:solidFill>
                <a:srgbClr val="CC0000"/>
              </a:solidFill>
              <a:latin typeface="Arial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40768"/>
            <a:ext cx="3489325" cy="489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340767"/>
            <a:ext cx="3727450" cy="489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93468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://propowerpoint.ru/wp-content/uploads/2013/01/OrangSlaidMini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data3.gallery.ru/albums/gallery/55983-58d21-6889052-m750x74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005064"/>
            <a:ext cx="2411760" cy="285293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827584" y="260648"/>
            <a:ext cx="8064896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dirty="0" smtClean="0">
                <a:solidFill>
                  <a:srgbClr val="FF0000"/>
                </a:solidFill>
              </a:rPr>
              <a:t>       </a:t>
            </a:r>
            <a:r>
              <a:rPr lang="ru-RU" sz="4400" b="1" i="1" dirty="0" err="1" smtClean="0">
                <a:solidFill>
                  <a:srgbClr val="FF0000"/>
                </a:solidFill>
              </a:rPr>
              <a:t>Пісні</a:t>
            </a:r>
            <a:r>
              <a:rPr lang="ru-RU" sz="4400" b="1" i="1" dirty="0" smtClean="0">
                <a:solidFill>
                  <a:srgbClr val="FF0000"/>
                </a:solidFill>
              </a:rPr>
              <a:t> </a:t>
            </a:r>
            <a:r>
              <a:rPr lang="ru-RU" sz="4400" b="1" i="1" dirty="0" err="1" smtClean="0">
                <a:solidFill>
                  <a:srgbClr val="FF0000"/>
                </a:solidFill>
              </a:rPr>
              <a:t>Марусі</a:t>
            </a:r>
            <a:r>
              <a:rPr lang="ru-RU" sz="4400" b="1" i="1" dirty="0" smtClean="0">
                <a:solidFill>
                  <a:srgbClr val="FF0000"/>
                </a:solidFill>
              </a:rPr>
              <a:t> </a:t>
            </a:r>
            <a:r>
              <a:rPr lang="ru-RU" sz="4400" b="1" i="1" dirty="0" err="1" smtClean="0">
                <a:solidFill>
                  <a:srgbClr val="FF0000"/>
                </a:solidFill>
              </a:rPr>
              <a:t>Чурай</a:t>
            </a:r>
            <a:r>
              <a:rPr lang="ru-RU" sz="4400" b="1" i="1" dirty="0" smtClean="0">
                <a:solidFill>
                  <a:srgbClr val="FF0000"/>
                </a:solidFill>
              </a:rPr>
              <a:t>:</a:t>
            </a:r>
            <a:endParaRPr lang="ru-RU" sz="4400" b="1" i="1" dirty="0">
              <a:solidFill>
                <a:srgbClr val="FF0000"/>
              </a:solidFill>
            </a:endParaRPr>
          </a:p>
          <a:p>
            <a:r>
              <a:rPr lang="ru-RU" sz="3600" b="1" dirty="0" smtClean="0"/>
              <a:t>*«</a:t>
            </a:r>
            <a:r>
              <a:rPr lang="ru-RU" sz="3600" b="1" dirty="0" err="1"/>
              <a:t>Віють</a:t>
            </a:r>
            <a:r>
              <a:rPr lang="ru-RU" sz="3600" b="1" dirty="0"/>
              <a:t> </a:t>
            </a:r>
            <a:r>
              <a:rPr lang="ru-RU" sz="3600" b="1" dirty="0" err="1"/>
              <a:t>вітри</a:t>
            </a:r>
            <a:r>
              <a:rPr lang="ru-RU" sz="3600" b="1" dirty="0"/>
              <a:t>»</a:t>
            </a:r>
          </a:p>
          <a:p>
            <a:r>
              <a:rPr lang="ru-RU" sz="3600" b="1" dirty="0" smtClean="0"/>
              <a:t>*«</a:t>
            </a:r>
            <a:r>
              <a:rPr lang="ru-RU" sz="3600" b="1" dirty="0"/>
              <a:t>Ой не ходи, </a:t>
            </a:r>
            <a:r>
              <a:rPr lang="ru-RU" sz="3600" b="1" dirty="0" err="1"/>
              <a:t>Грицю</a:t>
            </a:r>
            <a:r>
              <a:rPr lang="ru-RU" sz="3600" b="1" dirty="0"/>
              <a:t>»</a:t>
            </a:r>
          </a:p>
          <a:p>
            <a:r>
              <a:rPr lang="ru-RU" sz="3600" b="1" dirty="0" smtClean="0"/>
              <a:t>*«</a:t>
            </a:r>
            <a:r>
              <a:rPr lang="ru-RU" sz="3600" b="1" dirty="0" err="1"/>
              <a:t>Грицю</a:t>
            </a:r>
            <a:r>
              <a:rPr lang="ru-RU" sz="3600" b="1" dirty="0"/>
              <a:t>, </a:t>
            </a:r>
            <a:r>
              <a:rPr lang="ru-RU" sz="3600" b="1" dirty="0" err="1"/>
              <a:t>Грицю</a:t>
            </a:r>
            <a:r>
              <a:rPr lang="ru-RU" sz="3600" b="1" dirty="0"/>
              <a:t>, до </a:t>
            </a:r>
            <a:r>
              <a:rPr lang="ru-RU" sz="3600" b="1" dirty="0" err="1"/>
              <a:t>роботи</a:t>
            </a:r>
            <a:r>
              <a:rPr lang="ru-RU" sz="3600" b="1" dirty="0"/>
              <a:t>»</a:t>
            </a:r>
          </a:p>
          <a:p>
            <a:r>
              <a:rPr lang="ru-RU" sz="3600" b="1" dirty="0" smtClean="0"/>
              <a:t>*«</a:t>
            </a:r>
            <a:r>
              <a:rPr lang="ru-RU" sz="3600" b="1" dirty="0" err="1"/>
              <a:t>Сидить</a:t>
            </a:r>
            <a:r>
              <a:rPr lang="ru-RU" sz="3600" b="1" dirty="0"/>
              <a:t> голуб на </a:t>
            </a:r>
            <a:r>
              <a:rPr lang="ru-RU" sz="3600" b="1" dirty="0" err="1"/>
              <a:t>березі</a:t>
            </a:r>
            <a:r>
              <a:rPr lang="ru-RU" sz="3600" b="1" dirty="0"/>
              <a:t>»</a:t>
            </a:r>
          </a:p>
          <a:p>
            <a:r>
              <a:rPr lang="ru-RU" sz="3600" b="1" dirty="0" smtClean="0"/>
              <a:t>*«</a:t>
            </a:r>
            <a:r>
              <a:rPr lang="ru-RU" sz="3600" b="1" dirty="0" err="1"/>
              <a:t>Засвіт</a:t>
            </a:r>
            <a:r>
              <a:rPr lang="ru-RU" sz="3600" b="1" dirty="0"/>
              <a:t> встали </a:t>
            </a:r>
            <a:r>
              <a:rPr lang="ru-RU" sz="3600" b="1" dirty="0" err="1"/>
              <a:t>козаченьки</a:t>
            </a:r>
            <a:r>
              <a:rPr lang="ru-RU" sz="3600" b="1" dirty="0"/>
              <a:t>» (</a:t>
            </a:r>
            <a:r>
              <a:rPr lang="ru-RU" sz="3600" b="1" dirty="0" err="1"/>
              <a:t>існує</a:t>
            </a:r>
            <a:r>
              <a:rPr lang="ru-RU" sz="3600" b="1" dirty="0"/>
              <a:t> </a:t>
            </a:r>
            <a:r>
              <a:rPr lang="ru-RU" sz="3600" b="1" dirty="0" err="1"/>
              <a:t>також</a:t>
            </a:r>
            <a:r>
              <a:rPr lang="ru-RU" sz="3600" b="1" dirty="0"/>
              <a:t> </a:t>
            </a:r>
            <a:r>
              <a:rPr lang="ru-RU" sz="3600" b="1" dirty="0" err="1"/>
              <a:t>інша</a:t>
            </a:r>
            <a:r>
              <a:rPr lang="ru-RU" sz="3600" b="1" dirty="0"/>
              <a:t> </a:t>
            </a:r>
            <a:r>
              <a:rPr lang="ru-RU" sz="3600" b="1" dirty="0" err="1"/>
              <a:t>назва</a:t>
            </a:r>
            <a:r>
              <a:rPr lang="ru-RU" sz="3600" b="1" dirty="0"/>
              <a:t> </a:t>
            </a:r>
            <a:r>
              <a:rPr lang="ru-RU" sz="3600" b="1" dirty="0" err="1"/>
              <a:t>пісні</a:t>
            </a:r>
            <a:r>
              <a:rPr lang="ru-RU" sz="3600" b="1" dirty="0"/>
              <a:t> — «Засвистали </a:t>
            </a:r>
            <a:r>
              <a:rPr lang="ru-RU" sz="3600" b="1" dirty="0" err="1"/>
              <a:t>козаченьки</a:t>
            </a:r>
            <a:r>
              <a:rPr lang="ru-RU" sz="3600" b="1" dirty="0"/>
              <a:t>»)</a:t>
            </a:r>
          </a:p>
          <a:p>
            <a:r>
              <a:rPr lang="ru-RU" sz="3600" b="1" dirty="0" smtClean="0"/>
              <a:t>*«</a:t>
            </a:r>
            <a:r>
              <a:rPr lang="ru-RU" sz="3600" b="1" dirty="0" err="1"/>
              <a:t>Котилися</a:t>
            </a:r>
            <a:r>
              <a:rPr lang="ru-RU" sz="3600" b="1" dirty="0"/>
              <a:t> вози з гори»</a:t>
            </a:r>
          </a:p>
          <a:p>
            <a:r>
              <a:rPr lang="ru-RU" sz="3600" b="1" dirty="0" smtClean="0"/>
              <a:t>*«</a:t>
            </a:r>
            <a:r>
              <a:rPr lang="ru-RU" sz="3600" b="1" dirty="0" err="1"/>
              <a:t>Ішов</a:t>
            </a:r>
            <a:r>
              <a:rPr lang="ru-RU" sz="3600" b="1" dirty="0"/>
              <a:t> </a:t>
            </a:r>
            <a:r>
              <a:rPr lang="ru-RU" sz="3600" b="1" dirty="0" err="1"/>
              <a:t>Милий</a:t>
            </a:r>
            <a:r>
              <a:rPr lang="ru-RU" sz="3600" b="1" dirty="0"/>
              <a:t> </a:t>
            </a:r>
            <a:r>
              <a:rPr lang="ru-RU" sz="3600" b="1" dirty="0" err="1"/>
              <a:t>Горонькою</a:t>
            </a:r>
            <a:r>
              <a:rPr lang="ru-RU" sz="3600" b="1" dirty="0" smtClean="0"/>
              <a:t>»</a:t>
            </a:r>
            <a:endParaRPr lang="ru-RU" sz="3600" b="1" dirty="0"/>
          </a:p>
        </p:txBody>
      </p:sp>
      <p:pic>
        <p:nvPicPr>
          <p:cNvPr id="9" name="Рисунок 8" descr="C:\Documents and Settings\@dmin\Мои документы\Мои рисунки\картинки\маруся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116632"/>
            <a:ext cx="1832028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17740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://pedsovet.su/_ld/374/20702296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4211960" y="692696"/>
            <a:ext cx="446449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«Маруся </a:t>
            </a:r>
            <a:r>
              <a:rPr lang="ru-RU" sz="2800" b="1" i="1" dirty="0" err="1" smtClean="0">
                <a:solidFill>
                  <a:srgbClr val="FF0000"/>
                </a:solidFill>
              </a:rPr>
              <a:t>Чурай</a:t>
            </a:r>
            <a:r>
              <a:rPr lang="ru-RU" sz="2800" b="1" i="1" dirty="0" smtClean="0">
                <a:solidFill>
                  <a:srgbClr val="FF0000"/>
                </a:solidFill>
              </a:rPr>
              <a:t>»  </a:t>
            </a:r>
            <a:r>
              <a:rPr lang="ru-RU" sz="2800" b="1" i="1" dirty="0" err="1" smtClean="0"/>
              <a:t>нагадує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класичний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архітектурний</a:t>
            </a:r>
            <a:r>
              <a:rPr lang="ru-RU" sz="2800" b="1" i="1" dirty="0" smtClean="0"/>
              <a:t> ансамбль, </a:t>
            </a:r>
            <a:r>
              <a:rPr lang="ru-RU" sz="2800" b="1" i="1" dirty="0" err="1" smtClean="0"/>
              <a:t>що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втілює</a:t>
            </a:r>
            <a:r>
              <a:rPr lang="ru-RU" sz="2800" b="1" i="1" dirty="0" smtClean="0"/>
              <a:t> великий план, </a:t>
            </a:r>
            <a:r>
              <a:rPr lang="ru-RU" sz="2800" b="1" i="1" dirty="0" err="1" smtClean="0"/>
              <a:t>велику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ідею</a:t>
            </a:r>
            <a:r>
              <a:rPr lang="ru-RU" sz="2800" b="1" i="1" dirty="0" smtClean="0"/>
              <a:t>. </a:t>
            </a:r>
            <a:r>
              <a:rPr lang="ru-RU" sz="2800" b="1" i="1" dirty="0" err="1" smtClean="0"/>
              <a:t>Поетичний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матеріал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розгортається</a:t>
            </a:r>
            <a:r>
              <a:rPr lang="ru-RU" sz="2800" b="1" i="1" dirty="0" smtClean="0"/>
              <a:t> « сам </a:t>
            </a:r>
            <a:r>
              <a:rPr lang="ru-RU" sz="2800" b="1" i="1" dirty="0" err="1" smtClean="0"/>
              <a:t>із</a:t>
            </a:r>
            <a:r>
              <a:rPr lang="ru-RU" sz="2800" b="1" i="1" dirty="0" smtClean="0"/>
              <a:t> себе» за законом </a:t>
            </a:r>
            <a:r>
              <a:rPr lang="ru-RU" sz="2800" b="1" i="1" dirty="0" err="1" smtClean="0"/>
              <a:t>внутрішньої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необхідності</a:t>
            </a:r>
            <a:r>
              <a:rPr lang="ru-RU" sz="2800" b="1" i="1" dirty="0" smtClean="0"/>
              <a:t> й </a:t>
            </a:r>
            <a:r>
              <a:rPr lang="ru-RU" sz="2800" b="1" i="1" dirty="0" err="1" smtClean="0"/>
              <a:t>зовнішньої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доцільності</a:t>
            </a:r>
            <a:r>
              <a:rPr lang="ru-RU" sz="2800" b="1" i="1" dirty="0" smtClean="0"/>
              <a:t>.</a:t>
            </a:r>
          </a:p>
          <a:p>
            <a:r>
              <a:rPr lang="ru-RU" sz="2800" b="1" i="1" dirty="0" smtClean="0"/>
              <a:t>                              І. Дзюба</a:t>
            </a:r>
            <a:endParaRPr lang="ru-RU" sz="2800" b="1" i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804" y="1340768"/>
            <a:ext cx="2808312" cy="2661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6122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://pedsovet.su/_ld/374/20702296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2057734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131840" y="478237"/>
            <a:ext cx="554461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err="1" smtClean="0"/>
              <a:t>Літературознавець</a:t>
            </a:r>
            <a:r>
              <a:rPr lang="ru-RU" sz="4000" b="1" i="1" dirty="0" smtClean="0"/>
              <a:t> </a:t>
            </a:r>
          </a:p>
          <a:p>
            <a:r>
              <a:rPr lang="ru-RU" sz="4000" b="1" i="1" dirty="0" smtClean="0"/>
              <a:t>Г. </a:t>
            </a:r>
            <a:r>
              <a:rPr lang="ru-RU" sz="4000" b="1" i="1" dirty="0" err="1" smtClean="0"/>
              <a:t>Клочек</a:t>
            </a:r>
            <a:r>
              <a:rPr lang="ru-RU" sz="4000" b="1" i="1" dirty="0" smtClean="0"/>
              <a:t> назвав роман </a:t>
            </a:r>
            <a:r>
              <a:rPr lang="ru-RU" sz="4000" b="1" i="1" dirty="0" smtClean="0">
                <a:solidFill>
                  <a:srgbClr val="FF0000"/>
                </a:solidFill>
              </a:rPr>
              <a:t>«Маруся </a:t>
            </a:r>
            <a:r>
              <a:rPr lang="ru-RU" sz="4000" b="1" i="1" dirty="0" err="1" smtClean="0">
                <a:solidFill>
                  <a:srgbClr val="FF0000"/>
                </a:solidFill>
              </a:rPr>
              <a:t>Чурай</a:t>
            </a:r>
            <a:r>
              <a:rPr lang="ru-RU" sz="4000" b="1" i="1" dirty="0" smtClean="0">
                <a:solidFill>
                  <a:srgbClr val="FF0000"/>
                </a:solidFill>
              </a:rPr>
              <a:t>»  </a:t>
            </a:r>
            <a:r>
              <a:rPr lang="ru-RU" sz="4000" b="1" i="1" dirty="0" smtClean="0"/>
              <a:t>«</a:t>
            </a:r>
            <a:r>
              <a:rPr lang="ru-RU" sz="4000" b="1" i="1" dirty="0" err="1" smtClean="0"/>
              <a:t>перлиною</a:t>
            </a:r>
            <a:r>
              <a:rPr lang="ru-RU" sz="4000" b="1" i="1" dirty="0" smtClean="0"/>
              <a:t> </a:t>
            </a:r>
            <a:r>
              <a:rPr lang="ru-RU" sz="4000" b="1" i="1" dirty="0" err="1" smtClean="0"/>
              <a:t>української</a:t>
            </a:r>
            <a:r>
              <a:rPr lang="ru-RU" sz="4000" b="1" i="1" dirty="0" smtClean="0"/>
              <a:t> </a:t>
            </a:r>
            <a:r>
              <a:rPr lang="ru-RU" sz="4000" b="1" i="1" dirty="0" err="1" smtClean="0"/>
              <a:t>літератури</a:t>
            </a:r>
            <a:r>
              <a:rPr lang="ru-RU" sz="4000" b="1" i="1" dirty="0" smtClean="0"/>
              <a:t> </a:t>
            </a:r>
            <a:r>
              <a:rPr lang="en-US" sz="4000" b="1" i="1" dirty="0" smtClean="0"/>
              <a:t>XX </a:t>
            </a:r>
            <a:r>
              <a:rPr lang="ru-RU" sz="4000" b="1" i="1" dirty="0" smtClean="0"/>
              <a:t>ст.», </a:t>
            </a:r>
            <a:r>
              <a:rPr lang="ru-RU" sz="4000" b="1" i="1" dirty="0" err="1" smtClean="0"/>
              <a:t>однією</a:t>
            </a:r>
            <a:r>
              <a:rPr lang="ru-RU" sz="4000" b="1" i="1" dirty="0" smtClean="0"/>
              <a:t> з </a:t>
            </a:r>
            <a:r>
              <a:rPr lang="ru-RU" sz="4000" b="1" i="1" dirty="0" err="1" smtClean="0"/>
              <a:t>найчарівніших</a:t>
            </a:r>
            <a:r>
              <a:rPr lang="ru-RU" sz="4000" b="1" i="1" dirty="0" smtClean="0"/>
              <a:t> прикрас </a:t>
            </a:r>
            <a:r>
              <a:rPr lang="ru-RU" sz="4000" b="1" i="1" dirty="0" err="1" smtClean="0"/>
              <a:t>сучасної</a:t>
            </a:r>
            <a:r>
              <a:rPr lang="ru-RU" sz="4000" b="1" i="1" dirty="0" smtClean="0"/>
              <a:t> </a:t>
            </a:r>
            <a:r>
              <a:rPr lang="ru-RU" sz="4000" b="1" i="1" dirty="0" err="1" smtClean="0"/>
              <a:t>української</a:t>
            </a:r>
            <a:r>
              <a:rPr lang="ru-RU" sz="4000" b="1" i="1" dirty="0" smtClean="0"/>
              <a:t> та </a:t>
            </a:r>
            <a:r>
              <a:rPr lang="ru-RU" sz="4000" b="1" i="1" dirty="0" err="1" smtClean="0"/>
              <a:t>світової</a:t>
            </a:r>
            <a:r>
              <a:rPr lang="ru-RU" sz="4000" b="1" i="1" dirty="0" smtClean="0"/>
              <a:t> </a:t>
            </a:r>
            <a:r>
              <a:rPr lang="ru-RU" sz="4000" b="1" i="1" dirty="0" err="1" smtClean="0"/>
              <a:t>літератури</a:t>
            </a:r>
            <a:r>
              <a:rPr lang="ru-RU" sz="4000" b="1" i="1" dirty="0" smtClean="0"/>
              <a:t>.</a:t>
            </a:r>
            <a:endParaRPr lang="ru-RU" sz="4000" b="1" i="1" dirty="0"/>
          </a:p>
        </p:txBody>
      </p:sp>
    </p:spTree>
    <p:extLst>
      <p:ext uri="{BB962C8B-B14F-4D97-AF65-F5344CB8AC3E}">
        <p14:creationId xmlns:p14="http://schemas.microsoft.com/office/powerpoint/2010/main" val="1994533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8" y="14401"/>
            <a:ext cx="9144608" cy="686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1560" y="116632"/>
            <a:ext cx="83529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i="1" dirty="0">
                <a:solidFill>
                  <a:srgbClr val="FF0000"/>
                </a:solidFill>
                <a:latin typeface="Arial"/>
              </a:rPr>
              <a:t>До образу </a:t>
            </a:r>
            <a:r>
              <a:rPr lang="ru-RU" sz="2800" b="1" i="1" dirty="0" err="1">
                <a:solidFill>
                  <a:srgbClr val="FF0000"/>
                </a:solidFill>
                <a:latin typeface="Arial"/>
              </a:rPr>
              <a:t>Марусі</a:t>
            </a:r>
            <a:r>
              <a:rPr lang="ru-RU" sz="2800" b="1" i="1" dirty="0">
                <a:solidFill>
                  <a:srgbClr val="FF0000"/>
                </a:solidFill>
                <a:latin typeface="Arial"/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  <a:latin typeface="Arial"/>
              </a:rPr>
              <a:t>Чурай</a:t>
            </a:r>
            <a:r>
              <a:rPr lang="ru-RU" sz="2800" b="1" i="1" dirty="0">
                <a:solidFill>
                  <a:srgbClr val="FF0000"/>
                </a:solidFill>
                <a:latin typeface="Arial"/>
              </a:rPr>
              <a:t> у </a:t>
            </a:r>
            <a:r>
              <a:rPr lang="ru-RU" sz="2800" b="1" i="1" dirty="0" err="1">
                <a:solidFill>
                  <a:srgbClr val="FF0000"/>
                </a:solidFill>
                <a:latin typeface="Arial"/>
              </a:rPr>
              <a:t>літературі</a:t>
            </a:r>
            <a:r>
              <a:rPr lang="ru-RU" sz="2800" b="1" i="1" dirty="0">
                <a:solidFill>
                  <a:srgbClr val="FF0000"/>
                </a:solidFill>
                <a:latin typeface="Arial"/>
              </a:rPr>
              <a:t>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i="1" dirty="0" err="1">
                <a:solidFill>
                  <a:srgbClr val="FF0000"/>
                </a:solidFill>
                <a:latin typeface="Arial"/>
              </a:rPr>
              <a:t>митці</a:t>
            </a:r>
            <a:r>
              <a:rPr lang="ru-RU" sz="2800" b="1" i="1" dirty="0">
                <a:solidFill>
                  <a:srgbClr val="FF0000"/>
                </a:solidFill>
                <a:latin typeface="Arial"/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  <a:latin typeface="Arial"/>
              </a:rPr>
              <a:t>зверталися</a:t>
            </a:r>
            <a:r>
              <a:rPr lang="ru-RU" sz="2800" b="1" i="1" dirty="0">
                <a:solidFill>
                  <a:srgbClr val="FF0000"/>
                </a:solidFill>
                <a:latin typeface="Arial"/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  <a:latin typeface="Arial"/>
              </a:rPr>
              <a:t>дуже</a:t>
            </a:r>
            <a:r>
              <a:rPr lang="ru-RU" sz="2800" b="1" i="1" dirty="0">
                <a:solidFill>
                  <a:srgbClr val="FF0000"/>
                </a:solidFill>
                <a:latin typeface="Arial"/>
              </a:rPr>
              <a:t> часто: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065696"/>
            <a:ext cx="644522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800" b="1" i="1" dirty="0">
              <a:solidFill>
                <a:srgbClr val="000000"/>
              </a:solidFill>
              <a:latin typeface="Arial"/>
            </a:endParaRPr>
          </a:p>
          <a:p>
            <a:pPr marL="285750" lvl="0" indent="-285750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ru-RU" sz="2800" b="1" i="1" dirty="0" err="1">
                <a:solidFill>
                  <a:srgbClr val="000000"/>
                </a:solidFill>
                <a:latin typeface="Arial"/>
              </a:rPr>
              <a:t>драми</a:t>
            </a:r>
            <a:r>
              <a:rPr lang="ru-RU" sz="2800" b="1" i="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800" b="1" i="1" dirty="0" err="1">
                <a:solidFill>
                  <a:srgbClr val="000000"/>
                </a:solidFill>
                <a:latin typeface="Arial"/>
              </a:rPr>
              <a:t>українських</a:t>
            </a:r>
            <a:r>
              <a:rPr lang="ru-RU" sz="2800" b="1" i="1" dirty="0">
                <a:solidFill>
                  <a:srgbClr val="000000"/>
                </a:solidFill>
                <a:latin typeface="Arial"/>
              </a:rPr>
              <a:t>  </a:t>
            </a:r>
            <a:r>
              <a:rPr lang="ru-RU" sz="2800" b="1" i="1" dirty="0" err="1">
                <a:solidFill>
                  <a:srgbClr val="000000"/>
                </a:solidFill>
                <a:latin typeface="Arial"/>
              </a:rPr>
              <a:t>митців</a:t>
            </a:r>
            <a:r>
              <a:rPr lang="ru-RU" sz="2800" b="1" i="1" dirty="0">
                <a:solidFill>
                  <a:srgbClr val="000000"/>
                </a:solidFill>
                <a:latin typeface="Arial"/>
              </a:rPr>
              <a:t>: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i="1" dirty="0">
                <a:solidFill>
                  <a:srgbClr val="000000"/>
                </a:solidFill>
                <a:latin typeface="Arial"/>
              </a:rPr>
              <a:t>   </a:t>
            </a:r>
            <a:r>
              <a:rPr lang="ru-RU" sz="2800" b="1" i="1" dirty="0">
                <a:solidFill>
                  <a:srgbClr val="0070C0"/>
                </a:solidFill>
                <a:latin typeface="Arial"/>
              </a:rPr>
              <a:t>М. </a:t>
            </a:r>
            <a:r>
              <a:rPr lang="ru-RU" sz="2800" b="1" i="1" dirty="0" err="1">
                <a:solidFill>
                  <a:srgbClr val="0070C0"/>
                </a:solidFill>
                <a:latin typeface="Arial"/>
              </a:rPr>
              <a:t>Кропивницького</a:t>
            </a:r>
            <a:r>
              <a:rPr lang="ru-RU" sz="2800" b="1" i="1" dirty="0">
                <a:solidFill>
                  <a:srgbClr val="0070C0"/>
                </a:solidFill>
                <a:latin typeface="Arial"/>
              </a:rPr>
              <a:t> </a:t>
            </a:r>
            <a:r>
              <a:rPr lang="ru-RU" sz="2800" b="1" i="1" dirty="0">
                <a:solidFill>
                  <a:srgbClr val="000000"/>
                </a:solidFill>
                <a:latin typeface="Arial"/>
              </a:rPr>
              <a:t>"Дай </a:t>
            </a:r>
            <a:r>
              <a:rPr lang="ru-RU" sz="2800" b="1" i="1" dirty="0" err="1">
                <a:solidFill>
                  <a:srgbClr val="000000"/>
                </a:solidFill>
                <a:latin typeface="Arial"/>
              </a:rPr>
              <a:t>серцю</a:t>
            </a:r>
            <a:r>
              <a:rPr lang="ru-RU" sz="2800" b="1" i="1" dirty="0">
                <a:solidFill>
                  <a:srgbClr val="000000"/>
                </a:solidFill>
                <a:latin typeface="Arial"/>
              </a:rPr>
              <a:t> волю – </a:t>
            </a:r>
            <a:r>
              <a:rPr lang="ru-RU" sz="2800" b="1" i="1" dirty="0" err="1">
                <a:solidFill>
                  <a:srgbClr val="000000"/>
                </a:solidFill>
                <a:latin typeface="Arial"/>
              </a:rPr>
              <a:t>заведе</a:t>
            </a:r>
            <a:r>
              <a:rPr lang="ru-RU" sz="2800" b="1" i="1" dirty="0">
                <a:solidFill>
                  <a:srgbClr val="000000"/>
                </a:solidFill>
                <a:latin typeface="Arial"/>
              </a:rPr>
              <a:t> в неволю»;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i="1" dirty="0">
                <a:solidFill>
                  <a:srgbClr val="0070C0"/>
                </a:solidFill>
                <a:latin typeface="Arial"/>
              </a:rPr>
              <a:t>   М. </a:t>
            </a:r>
            <a:r>
              <a:rPr lang="ru-RU" sz="2800" b="1" i="1" dirty="0" err="1">
                <a:solidFill>
                  <a:srgbClr val="0070C0"/>
                </a:solidFill>
                <a:latin typeface="Arial"/>
              </a:rPr>
              <a:t>Старицького</a:t>
            </a:r>
            <a:r>
              <a:rPr lang="ru-RU" sz="2800" b="1" i="1" dirty="0">
                <a:solidFill>
                  <a:srgbClr val="0070C0"/>
                </a:solidFill>
                <a:latin typeface="Arial"/>
              </a:rPr>
              <a:t> </a:t>
            </a:r>
            <a:r>
              <a:rPr lang="ru-RU" sz="2800" b="1" i="1" dirty="0">
                <a:solidFill>
                  <a:srgbClr val="000000"/>
                </a:solidFill>
                <a:latin typeface="Arial"/>
              </a:rPr>
              <a:t>"Ой не ходи, </a:t>
            </a:r>
            <a:r>
              <a:rPr lang="ru-RU" sz="2800" b="1" i="1" dirty="0" err="1">
                <a:solidFill>
                  <a:srgbClr val="000000"/>
                </a:solidFill>
                <a:latin typeface="Arial"/>
              </a:rPr>
              <a:t>Грицю</a:t>
            </a:r>
            <a:r>
              <a:rPr lang="ru-RU" sz="2800" b="1" i="1" dirty="0">
                <a:solidFill>
                  <a:srgbClr val="000000"/>
                </a:solidFill>
                <a:latin typeface="Arial"/>
              </a:rPr>
              <a:t>»;</a:t>
            </a:r>
          </a:p>
          <a:p>
            <a:pPr marL="285750" lvl="0" indent="-285750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ru-RU" sz="2800" b="1" i="1" dirty="0" err="1">
                <a:solidFill>
                  <a:srgbClr val="000000"/>
                </a:solidFill>
                <a:latin typeface="Arial"/>
              </a:rPr>
              <a:t>Поеми</a:t>
            </a:r>
            <a:r>
              <a:rPr lang="ru-RU" sz="2800" b="1" i="1" dirty="0">
                <a:solidFill>
                  <a:srgbClr val="000000"/>
                </a:solidFill>
                <a:latin typeface="Arial"/>
              </a:rPr>
              <a:t>: </a:t>
            </a:r>
            <a:r>
              <a:rPr lang="ru-RU" sz="2800" b="1" i="1" dirty="0" err="1">
                <a:solidFill>
                  <a:srgbClr val="0070C0"/>
                </a:solidFill>
                <a:latin typeface="Arial"/>
              </a:rPr>
              <a:t>Л.Боровиковського</a:t>
            </a:r>
            <a:r>
              <a:rPr lang="ru-RU" sz="2800" b="1" i="1" dirty="0">
                <a:solidFill>
                  <a:srgbClr val="0070C0"/>
                </a:solidFill>
                <a:latin typeface="Arial"/>
              </a:rPr>
              <a:t> </a:t>
            </a:r>
            <a:r>
              <a:rPr lang="ru-RU" sz="2800" b="1" i="1" dirty="0">
                <a:solidFill>
                  <a:srgbClr val="000000"/>
                </a:solidFill>
                <a:latin typeface="Arial"/>
              </a:rPr>
              <a:t>"</a:t>
            </a:r>
            <a:r>
              <a:rPr lang="ru-RU" sz="2800" b="1" i="1" dirty="0" err="1">
                <a:solidFill>
                  <a:srgbClr val="000000"/>
                </a:solidFill>
                <a:latin typeface="Arial"/>
              </a:rPr>
              <a:t>Чарівниця</a:t>
            </a:r>
            <a:r>
              <a:rPr lang="ru-RU" sz="2800" b="1" i="1" dirty="0">
                <a:solidFill>
                  <a:srgbClr val="000000"/>
                </a:solidFill>
                <a:latin typeface="Arial"/>
              </a:rPr>
              <a:t>»;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i="1" dirty="0">
                <a:solidFill>
                  <a:srgbClr val="000000"/>
                </a:solidFill>
                <a:latin typeface="Arial"/>
              </a:rPr>
              <a:t>   </a:t>
            </a:r>
            <a:r>
              <a:rPr lang="ru-RU" sz="2800" b="1" i="1" dirty="0">
                <a:solidFill>
                  <a:srgbClr val="0070C0"/>
                </a:solidFill>
                <a:latin typeface="Arial"/>
              </a:rPr>
              <a:t>С. </a:t>
            </a:r>
            <a:r>
              <a:rPr lang="ru-RU" sz="2800" b="1" i="1" dirty="0" err="1">
                <a:solidFill>
                  <a:srgbClr val="0070C0"/>
                </a:solidFill>
                <a:latin typeface="Arial"/>
              </a:rPr>
              <a:t>Руданського</a:t>
            </a:r>
            <a:r>
              <a:rPr lang="ru-RU" sz="2800" b="1" i="1" dirty="0">
                <a:solidFill>
                  <a:srgbClr val="0070C0"/>
                </a:solidFill>
                <a:latin typeface="Arial"/>
              </a:rPr>
              <a:t> </a:t>
            </a:r>
            <a:r>
              <a:rPr lang="ru-RU" sz="2800" b="1" i="1" dirty="0">
                <a:solidFill>
                  <a:srgbClr val="000000"/>
                </a:solidFill>
                <a:latin typeface="Arial"/>
              </a:rPr>
              <a:t>"</a:t>
            </a:r>
            <a:r>
              <a:rPr lang="ru-RU" sz="2800" b="1" i="1" dirty="0" err="1">
                <a:solidFill>
                  <a:srgbClr val="000000"/>
                </a:solidFill>
                <a:latin typeface="Arial"/>
              </a:rPr>
              <a:t>Розмай</a:t>
            </a:r>
            <a:r>
              <a:rPr lang="ru-RU" sz="2800" b="1" i="1" dirty="0">
                <a:solidFill>
                  <a:srgbClr val="000000"/>
                </a:solidFill>
                <a:latin typeface="Arial"/>
              </a:rPr>
              <a:t>»;</a:t>
            </a:r>
          </a:p>
          <a:p>
            <a:pPr marL="285750" lvl="0" indent="-285750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ru-RU" sz="2800" b="1" i="1" dirty="0">
                <a:solidFill>
                  <a:srgbClr val="000000"/>
                </a:solidFill>
                <a:latin typeface="Arial"/>
              </a:rPr>
              <a:t>драматична поема </a:t>
            </a:r>
            <a:r>
              <a:rPr lang="ru-RU" sz="2800" b="1" i="1" dirty="0">
                <a:solidFill>
                  <a:srgbClr val="0070C0"/>
                </a:solidFill>
                <a:latin typeface="Arial"/>
              </a:rPr>
              <a:t>В. </a:t>
            </a:r>
            <a:r>
              <a:rPr lang="ru-RU" sz="2800" b="1" i="1" dirty="0" err="1">
                <a:solidFill>
                  <a:srgbClr val="0070C0"/>
                </a:solidFill>
                <a:latin typeface="Arial"/>
              </a:rPr>
              <a:t>Самійленка</a:t>
            </a:r>
            <a:r>
              <a:rPr lang="ru-RU" sz="2800" b="1" i="1" dirty="0">
                <a:solidFill>
                  <a:srgbClr val="0070C0"/>
                </a:solidFill>
                <a:latin typeface="Arial"/>
              </a:rPr>
              <a:t> </a:t>
            </a:r>
            <a:r>
              <a:rPr lang="ru-RU" sz="2800" b="1" i="1" dirty="0">
                <a:solidFill>
                  <a:srgbClr val="000000"/>
                </a:solidFill>
                <a:latin typeface="Arial"/>
              </a:rPr>
              <a:t>"</a:t>
            </a:r>
            <a:r>
              <a:rPr lang="ru-RU" sz="2800" b="1" i="1" dirty="0" err="1">
                <a:solidFill>
                  <a:srgbClr val="000000"/>
                </a:solidFill>
                <a:latin typeface="Arial"/>
              </a:rPr>
              <a:t>Чураївна</a:t>
            </a:r>
            <a:r>
              <a:rPr lang="ru-RU" sz="2800" b="1" i="1" dirty="0">
                <a:solidFill>
                  <a:srgbClr val="000000"/>
                </a:solidFill>
                <a:latin typeface="Arial"/>
              </a:rPr>
              <a:t>"..</a:t>
            </a:r>
          </a:p>
        </p:txBody>
      </p:sp>
      <p:pic>
        <p:nvPicPr>
          <p:cNvPr id="6" name="Рисунок 5" descr="http://s16.radikal.ru/i191/1208/2f/2782b41bc9ac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36" b="5801"/>
          <a:stretch/>
        </p:blipFill>
        <p:spPr bwMode="auto">
          <a:xfrm>
            <a:off x="7236296" y="1988840"/>
            <a:ext cx="1728192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52689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://pedsovet.su/_ld/379/68259703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3419871" y="188640"/>
            <a:ext cx="209474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5400" b="1" i="1" dirty="0" smtClean="0">
                <a:solidFill>
                  <a:srgbClr val="002060"/>
                </a:solidFill>
                <a:latin typeface="Arial"/>
              </a:rPr>
              <a:t>Тема-</a:t>
            </a:r>
            <a:endParaRPr lang="ru-RU" sz="5400" b="1" i="1" dirty="0">
              <a:solidFill>
                <a:srgbClr val="002060"/>
              </a:solidFill>
              <a:latin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1111970"/>
            <a:ext cx="813690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400" b="1" i="1" dirty="0" err="1">
                <a:solidFill>
                  <a:srgbClr val="000000"/>
                </a:solidFill>
                <a:latin typeface="Arial"/>
              </a:rPr>
              <a:t>зображення</a:t>
            </a:r>
            <a:r>
              <a:rPr lang="ru-RU" sz="4400" b="1" i="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4400" b="1" i="1" dirty="0" err="1">
                <a:solidFill>
                  <a:srgbClr val="000000"/>
                </a:solidFill>
                <a:latin typeface="Arial"/>
              </a:rPr>
              <a:t>нещасливого</a:t>
            </a:r>
            <a:r>
              <a:rPr lang="ru-RU" sz="4400" b="1" i="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4400" b="1" i="1" dirty="0" err="1">
                <a:solidFill>
                  <a:srgbClr val="000000"/>
                </a:solidFill>
                <a:latin typeface="Arial"/>
              </a:rPr>
              <a:t>кохання</a:t>
            </a:r>
            <a:r>
              <a:rPr lang="ru-RU" sz="4400" b="1" i="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4400" b="1" i="1" dirty="0" err="1">
                <a:solidFill>
                  <a:srgbClr val="000000"/>
                </a:solidFill>
                <a:latin typeface="Arial"/>
              </a:rPr>
              <a:t>Марусі</a:t>
            </a:r>
            <a:r>
              <a:rPr lang="ru-RU" sz="4400" b="1" i="1" dirty="0">
                <a:solidFill>
                  <a:srgbClr val="000000"/>
                </a:solidFill>
                <a:latin typeface="Arial"/>
              </a:rPr>
              <a:t> та </a:t>
            </a:r>
            <a:r>
              <a:rPr lang="ru-RU" sz="4400" b="1" i="1" dirty="0" err="1">
                <a:solidFill>
                  <a:srgbClr val="000000"/>
                </a:solidFill>
                <a:latin typeface="Arial"/>
              </a:rPr>
              <a:t>Грицька</a:t>
            </a:r>
            <a:r>
              <a:rPr lang="ru-RU" sz="4400" b="1" i="1" dirty="0">
                <a:solidFill>
                  <a:srgbClr val="000000"/>
                </a:solidFill>
                <a:latin typeface="Arial"/>
              </a:rPr>
              <a:t> в </a:t>
            </a:r>
            <a:r>
              <a:rPr lang="ru-RU" sz="4400" b="1" i="1" dirty="0" err="1">
                <a:solidFill>
                  <a:srgbClr val="000000"/>
                </a:solidFill>
                <a:latin typeface="Arial"/>
              </a:rPr>
              <a:t>поєднанні</a:t>
            </a:r>
            <a:r>
              <a:rPr lang="ru-RU" sz="4400" b="1" i="1" dirty="0">
                <a:solidFill>
                  <a:srgbClr val="000000"/>
                </a:solidFill>
                <a:latin typeface="Arial"/>
              </a:rPr>
              <a:t> з широкою картиною </a:t>
            </a:r>
            <a:r>
              <a:rPr lang="ru-RU" sz="4400" b="1" i="1" dirty="0" err="1">
                <a:solidFill>
                  <a:srgbClr val="000000"/>
                </a:solidFill>
                <a:latin typeface="Arial"/>
              </a:rPr>
              <a:t>життя</a:t>
            </a:r>
            <a:r>
              <a:rPr lang="ru-RU" sz="4400" b="1" i="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4400" b="1" i="1" dirty="0" err="1">
                <a:solidFill>
                  <a:srgbClr val="000000"/>
                </a:solidFill>
                <a:latin typeface="Arial"/>
              </a:rPr>
              <a:t>України</a:t>
            </a:r>
            <a:r>
              <a:rPr lang="ru-RU" sz="4400" b="1" i="1" dirty="0">
                <a:solidFill>
                  <a:srgbClr val="000000"/>
                </a:solidFill>
                <a:latin typeface="Arial"/>
              </a:rPr>
              <a:t> XVІІ </a:t>
            </a:r>
            <a:r>
              <a:rPr lang="ru-RU" sz="4400" b="1" i="1" dirty="0" err="1">
                <a:solidFill>
                  <a:srgbClr val="000000"/>
                </a:solidFill>
                <a:latin typeface="Arial"/>
              </a:rPr>
              <a:t>століття</a:t>
            </a:r>
            <a:r>
              <a:rPr lang="ru-RU" sz="4400" b="1" i="1" dirty="0">
                <a:solidFill>
                  <a:srgbClr val="000000"/>
                </a:solidFill>
                <a:latin typeface="Arial"/>
              </a:rPr>
              <a:t>. </a:t>
            </a:r>
          </a:p>
        </p:txBody>
      </p:sp>
      <p:pic>
        <p:nvPicPr>
          <p:cNvPr id="8" name="Рисунок 7" descr="http://s56.radikal.ru/i154/1111/07/e0dcdfbf248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933056"/>
            <a:ext cx="3464421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52431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://pedsovet.su/_ld/379/68259703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3491880" y="116632"/>
            <a:ext cx="221246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5400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Ідея</a:t>
            </a:r>
            <a:r>
              <a:rPr kumimoji="0" lang="uk-UA" sz="5400" b="1" i="1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- 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5575" y="1196752"/>
            <a:ext cx="821683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5400" b="1" i="1" dirty="0" err="1">
                <a:solidFill>
                  <a:srgbClr val="000000"/>
                </a:solidFill>
                <a:latin typeface="Arial"/>
              </a:rPr>
              <a:t>незнищенність</a:t>
            </a:r>
            <a:r>
              <a:rPr lang="ru-RU" sz="5400" b="1" i="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5400" b="1" i="1" dirty="0" err="1">
                <a:solidFill>
                  <a:srgbClr val="000000"/>
                </a:solidFill>
                <a:latin typeface="Arial"/>
              </a:rPr>
              <a:t>українського</a:t>
            </a:r>
            <a:r>
              <a:rPr lang="ru-RU" sz="5400" b="1" i="1" dirty="0">
                <a:solidFill>
                  <a:srgbClr val="000000"/>
                </a:solidFill>
                <a:latin typeface="Arial"/>
              </a:rPr>
              <a:t> народу, </a:t>
            </a:r>
            <a:r>
              <a:rPr lang="ru-RU" sz="5400" b="1" i="1" dirty="0" err="1">
                <a:solidFill>
                  <a:srgbClr val="000000"/>
                </a:solidFill>
                <a:latin typeface="Arial"/>
              </a:rPr>
              <a:t>глибока</a:t>
            </a:r>
            <a:r>
              <a:rPr lang="ru-RU" sz="5400" b="1" i="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5400" b="1" i="1" dirty="0" err="1">
                <a:solidFill>
                  <a:srgbClr val="000000"/>
                </a:solidFill>
                <a:latin typeface="Arial"/>
              </a:rPr>
              <a:t>віра</a:t>
            </a:r>
            <a:r>
              <a:rPr lang="ru-RU" sz="5400" b="1" i="1" dirty="0">
                <a:solidFill>
                  <a:srgbClr val="000000"/>
                </a:solidFill>
                <a:latin typeface="Arial"/>
              </a:rPr>
              <a:t> у </a:t>
            </a:r>
            <a:r>
              <a:rPr lang="ru-RU" sz="5400" b="1" i="1" dirty="0" err="1">
                <a:solidFill>
                  <a:srgbClr val="000000"/>
                </a:solidFill>
                <a:latin typeface="Arial"/>
              </a:rPr>
              <a:t>його</a:t>
            </a:r>
            <a:r>
              <a:rPr lang="ru-RU" sz="5400" b="1" i="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5400" b="1" i="1" dirty="0" err="1">
                <a:solidFill>
                  <a:srgbClr val="000000"/>
                </a:solidFill>
                <a:latin typeface="Arial"/>
              </a:rPr>
              <a:t>духовну</a:t>
            </a:r>
            <a:r>
              <a:rPr lang="ru-RU" sz="5400" b="1" i="1" dirty="0">
                <a:solidFill>
                  <a:srgbClr val="000000"/>
                </a:solidFill>
                <a:latin typeface="Arial"/>
              </a:rPr>
              <a:t> силу і </a:t>
            </a:r>
            <a:r>
              <a:rPr lang="ru-RU" sz="5400" b="1" i="1" dirty="0" err="1">
                <a:solidFill>
                  <a:srgbClr val="000000"/>
                </a:solidFill>
                <a:latin typeface="Arial"/>
              </a:rPr>
              <a:t>могутність</a:t>
            </a:r>
            <a:r>
              <a:rPr lang="ru-RU" sz="5400" b="1" i="1" dirty="0">
                <a:solidFill>
                  <a:srgbClr val="000000"/>
                </a:solidFill>
                <a:latin typeface="Arial"/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766" y="4435956"/>
            <a:ext cx="3356207" cy="22334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1518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://pedsovet.su/_ld/379/68259703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331640" y="188640"/>
            <a:ext cx="63367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5400" b="1" i="1" dirty="0">
                <a:solidFill>
                  <a:srgbClr val="FF0000"/>
                </a:solidFill>
                <a:latin typeface="Times New Roman"/>
                <a:ea typeface="Times New Roman"/>
              </a:rPr>
              <a:t>Історична </a:t>
            </a:r>
            <a:r>
              <a:rPr lang="uk-UA" sz="5400" b="1" i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основа:</a:t>
            </a:r>
            <a:endParaRPr lang="ru-RU" sz="5400" i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63688" y="1151216"/>
            <a:ext cx="590465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  <a:buClr>
                <a:srgbClr val="FFC000"/>
              </a:buClr>
              <a:buSzPts val="800"/>
              <a:tabLst>
                <a:tab pos="196215" algn="l"/>
              </a:tabLst>
            </a:pPr>
            <a:r>
              <a:rPr lang="uk-UA" sz="3200" b="1" i="1" dirty="0" smtClean="0">
                <a:latin typeface="Times New Roman"/>
                <a:ea typeface="Times New Roman"/>
              </a:rPr>
              <a:t>*Історичні </a:t>
            </a:r>
            <a:r>
              <a:rPr lang="uk-UA" sz="3200" b="1" i="1" dirty="0">
                <a:latin typeface="Times New Roman"/>
                <a:ea typeface="Times New Roman"/>
              </a:rPr>
              <a:t>події,  </a:t>
            </a:r>
            <a:r>
              <a:rPr lang="uk-UA" sz="3200" b="1" i="1" dirty="0" err="1" smtClean="0">
                <a:latin typeface="Times New Roman"/>
                <a:ea typeface="Times New Roman"/>
              </a:rPr>
              <a:t>пов</a:t>
            </a:r>
            <a:r>
              <a:rPr lang="ru-RU" sz="3200" b="1" i="1" dirty="0">
                <a:latin typeface="Times New Roman"/>
                <a:ea typeface="Times New Roman"/>
              </a:rPr>
              <a:t>’</a:t>
            </a:r>
            <a:r>
              <a:rPr lang="uk-UA" sz="3200" b="1" i="1" dirty="0" err="1">
                <a:latin typeface="Times New Roman"/>
                <a:ea typeface="Times New Roman"/>
              </a:rPr>
              <a:t>язані</a:t>
            </a:r>
            <a:r>
              <a:rPr lang="uk-UA" sz="3200" b="1" i="1" dirty="0">
                <a:latin typeface="Times New Roman"/>
                <a:ea typeface="Times New Roman"/>
              </a:rPr>
              <a:t>  з боротьбою народу за поновлення своєї державності (боротьба народу проти польської шляхти);</a:t>
            </a:r>
            <a:endParaRPr lang="ru-RU" sz="3200" b="1" i="1" dirty="0">
              <a:latin typeface="Times New Roman"/>
              <a:ea typeface="Times New Roman"/>
            </a:endParaRPr>
          </a:p>
          <a:p>
            <a:pPr lvl="0">
              <a:spcAft>
                <a:spcPts val="0"/>
              </a:spcAft>
              <a:buClr>
                <a:srgbClr val="FFC000"/>
              </a:buClr>
              <a:buSzPts val="800"/>
              <a:tabLst>
                <a:tab pos="196215" algn="l"/>
              </a:tabLst>
            </a:pPr>
            <a:r>
              <a:rPr lang="uk-UA" sz="3200" b="1" i="1" dirty="0" smtClean="0">
                <a:latin typeface="Times New Roman"/>
                <a:ea typeface="Times New Roman"/>
              </a:rPr>
              <a:t>*Згадується </a:t>
            </a:r>
            <a:r>
              <a:rPr lang="uk-UA" sz="3200" b="1" i="1" dirty="0">
                <a:latin typeface="Times New Roman"/>
                <a:ea typeface="Times New Roman"/>
              </a:rPr>
              <a:t>перший гетьман українського козацтва Дмитро Вишневецький.</a:t>
            </a:r>
            <a:endParaRPr lang="ru-RU" sz="3200" b="1" i="1" dirty="0"/>
          </a:p>
        </p:txBody>
      </p:sp>
      <p:pic>
        <p:nvPicPr>
          <p:cNvPr id="7" name="Рисунок 6" descr="http://s44.radikal.ru/i104/1005/e4/29ad900aa2a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496" y="74696"/>
            <a:ext cx="1623999" cy="12660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1386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://pedsovet.su/_ld/379/68259703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3131838" y="2487624"/>
            <a:ext cx="3312369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</a:rPr>
              <a:t>Проблематика</a:t>
            </a:r>
          </a:p>
          <a:p>
            <a:pPr algn="ctr"/>
            <a:r>
              <a:rPr lang="ru-RU" sz="3600" b="1" i="1" dirty="0" smtClean="0">
                <a:solidFill>
                  <a:srgbClr val="FF0000"/>
                </a:solidFill>
              </a:rPr>
              <a:t> </a:t>
            </a:r>
            <a:r>
              <a:rPr lang="ru-RU" sz="3600" b="1" i="1" dirty="0">
                <a:solidFill>
                  <a:srgbClr val="FF0000"/>
                </a:solidFill>
              </a:rPr>
              <a:t>роману: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331640" y="314602"/>
            <a:ext cx="2427583" cy="1200329"/>
          </a:xfrm>
          <a:prstGeom prst="rect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err="1"/>
              <a:t>Патріотизм</a:t>
            </a:r>
            <a:r>
              <a:rPr lang="ru-RU" sz="2400" b="1" dirty="0"/>
              <a:t> як </a:t>
            </a:r>
            <a:endParaRPr lang="ru-RU" sz="2400" b="1" dirty="0" smtClean="0"/>
          </a:p>
          <a:p>
            <a:r>
              <a:rPr lang="ru-RU" sz="2400" b="1" dirty="0" err="1" smtClean="0"/>
              <a:t>вияв</a:t>
            </a:r>
            <a:r>
              <a:rPr lang="ru-RU" sz="2400" b="1" dirty="0" smtClean="0"/>
              <a:t> </a:t>
            </a:r>
            <a:r>
              <a:rPr lang="ru-RU" sz="2400" b="1" dirty="0" err="1"/>
              <a:t>готовності</a:t>
            </a:r>
            <a:r>
              <a:rPr lang="ru-RU" sz="2400" b="1" dirty="0"/>
              <a:t> </a:t>
            </a:r>
            <a:endParaRPr lang="ru-RU" sz="2400" b="1" dirty="0" smtClean="0"/>
          </a:p>
          <a:p>
            <a:r>
              <a:rPr lang="ru-RU" sz="2400" b="1" dirty="0" err="1" smtClean="0"/>
              <a:t>служити</a:t>
            </a:r>
            <a:r>
              <a:rPr lang="ru-RU" sz="2400" b="1" dirty="0" smtClean="0"/>
              <a:t> </a:t>
            </a:r>
            <a:r>
              <a:rPr lang="ru-RU" sz="2400" b="1" dirty="0"/>
              <a:t>людям.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046796" y="317780"/>
            <a:ext cx="1370888" cy="1200329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b="1" dirty="0" err="1"/>
              <a:t>Любов</a:t>
            </a:r>
            <a:r>
              <a:rPr lang="ru-RU" sz="2400" b="1" dirty="0"/>
              <a:t>, </a:t>
            </a:r>
            <a:endParaRPr lang="ru-RU" sz="2400" b="1" dirty="0" smtClean="0"/>
          </a:p>
          <a:p>
            <a:r>
              <a:rPr lang="ru-RU" sz="2400" b="1" dirty="0" err="1" smtClean="0"/>
              <a:t>вірність</a:t>
            </a:r>
            <a:r>
              <a:rPr lang="ru-RU" sz="2400" b="1" dirty="0"/>
              <a:t>, </a:t>
            </a:r>
            <a:endParaRPr lang="ru-RU" sz="2400" b="1" dirty="0" smtClean="0"/>
          </a:p>
          <a:p>
            <a:r>
              <a:rPr lang="ru-RU" sz="2400" b="1" dirty="0" err="1" smtClean="0"/>
              <a:t>зрада</a:t>
            </a:r>
            <a:r>
              <a:rPr lang="ru-RU" sz="2400" b="1" dirty="0"/>
              <a:t>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01300" y="2025959"/>
            <a:ext cx="2286523" cy="461665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b="1" dirty="0"/>
              <a:t>«</a:t>
            </a:r>
            <a:r>
              <a:rPr lang="ru-RU" sz="2400" b="1" dirty="0" err="1"/>
              <a:t>Нерівня</a:t>
            </a:r>
            <a:r>
              <a:rPr lang="ru-RU" sz="2400" b="1" dirty="0"/>
              <a:t> душ».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431370" y="5157192"/>
            <a:ext cx="2713307" cy="830997"/>
          </a:xfrm>
          <a:prstGeom prst="rect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b="1" dirty="0"/>
              <a:t>Роль і </a:t>
            </a:r>
            <a:r>
              <a:rPr lang="ru-RU" sz="2400" b="1" dirty="0" err="1"/>
              <a:t>місце</a:t>
            </a:r>
            <a:r>
              <a:rPr lang="ru-RU" sz="2400" b="1" dirty="0"/>
              <a:t> </a:t>
            </a:r>
            <a:r>
              <a:rPr lang="ru-RU" sz="2400" b="1" dirty="0" err="1"/>
              <a:t>жінки</a:t>
            </a:r>
            <a:r>
              <a:rPr lang="ru-RU" sz="2400" b="1" dirty="0"/>
              <a:t> </a:t>
            </a:r>
            <a:endParaRPr lang="ru-RU" sz="2400" b="1" dirty="0" smtClean="0"/>
          </a:p>
          <a:p>
            <a:r>
              <a:rPr lang="ru-RU" sz="2400" b="1" dirty="0" smtClean="0"/>
              <a:t>в </a:t>
            </a:r>
            <a:r>
              <a:rPr lang="ru-RU" sz="2400" b="1" dirty="0" err="1"/>
              <a:t>державі</a:t>
            </a:r>
            <a:r>
              <a:rPr lang="ru-RU" sz="2400" b="1" dirty="0"/>
              <a:t> та </a:t>
            </a:r>
            <a:r>
              <a:rPr lang="ru-RU" sz="2400" b="1" dirty="0" err="1"/>
              <a:t>сім’ї</a:t>
            </a:r>
            <a:r>
              <a:rPr lang="ru-RU" sz="2400" b="1" dirty="0"/>
              <a:t>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826272" y="3945621"/>
            <a:ext cx="2970044" cy="830997"/>
          </a:xfrm>
          <a:prstGeom prst="rect">
            <a:avLst/>
          </a:prstGeom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b="1" dirty="0" err="1"/>
              <a:t>Трагедія</a:t>
            </a:r>
            <a:r>
              <a:rPr lang="ru-RU" sz="2400" b="1" dirty="0"/>
              <a:t> </a:t>
            </a:r>
            <a:r>
              <a:rPr lang="ru-RU" sz="2400" b="1" dirty="0" err="1"/>
              <a:t>особистості</a:t>
            </a:r>
            <a:r>
              <a:rPr lang="ru-RU" sz="2400" b="1" dirty="0"/>
              <a:t> </a:t>
            </a:r>
            <a:endParaRPr lang="ru-RU" sz="2400" b="1" dirty="0" smtClean="0"/>
          </a:p>
          <a:p>
            <a:r>
              <a:rPr lang="ru-RU" sz="2400" b="1" dirty="0" smtClean="0"/>
              <a:t>та </a:t>
            </a:r>
            <a:r>
              <a:rPr lang="ru-RU" sz="2400" b="1" dirty="0" err="1"/>
              <a:t>драми</a:t>
            </a:r>
            <a:r>
              <a:rPr lang="ru-RU" sz="2400" b="1" dirty="0"/>
              <a:t> </a:t>
            </a:r>
            <a:r>
              <a:rPr lang="ru-RU" sz="2400" b="1" dirty="0" err="1"/>
              <a:t>митця</a:t>
            </a:r>
            <a:r>
              <a:rPr lang="ru-RU" dirty="0"/>
              <a:t>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43034" y="3945622"/>
            <a:ext cx="2556149" cy="830997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b="1" dirty="0" err="1" smtClean="0"/>
              <a:t>Індивідуальна</a:t>
            </a:r>
            <a:endParaRPr lang="ru-RU" sz="2400" b="1" dirty="0" smtClean="0"/>
          </a:p>
          <a:p>
            <a:r>
              <a:rPr lang="ru-RU" sz="2400" b="1" dirty="0" smtClean="0"/>
              <a:t> </a:t>
            </a:r>
            <a:r>
              <a:rPr lang="ru-RU" sz="2400" b="1" dirty="0"/>
              <a:t>свобода </a:t>
            </a:r>
            <a:r>
              <a:rPr lang="ru-RU" sz="2400" b="1" dirty="0" err="1"/>
              <a:t>людини</a:t>
            </a:r>
            <a:r>
              <a:rPr lang="ru-RU" dirty="0"/>
              <a:t>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732240" y="2025958"/>
            <a:ext cx="2277226" cy="461665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b="1" dirty="0" err="1"/>
              <a:t>Пісня</a:t>
            </a:r>
            <a:r>
              <a:rPr lang="ru-RU" sz="2400" b="1" dirty="0"/>
              <a:t> та </a:t>
            </a:r>
            <a:r>
              <a:rPr lang="ru-RU" sz="2400" b="1" dirty="0" err="1"/>
              <a:t>історія</a:t>
            </a:r>
            <a:r>
              <a:rPr lang="ru-RU" sz="2400" b="1" dirty="0"/>
              <a:t>.</a:t>
            </a:r>
          </a:p>
        </p:txBody>
      </p:sp>
      <p:cxnSp>
        <p:nvCxnSpPr>
          <p:cNvPr id="17" name="Прямая со стрелкой 16"/>
          <p:cNvCxnSpPr>
            <a:stCxn id="5" idx="0"/>
            <a:endCxn id="6" idx="2"/>
          </p:cNvCxnSpPr>
          <p:nvPr/>
        </p:nvCxnSpPr>
        <p:spPr>
          <a:xfrm flipH="1" flipV="1">
            <a:off x="2545432" y="1514931"/>
            <a:ext cx="2242591" cy="97269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5" idx="0"/>
            <a:endCxn id="7" idx="2"/>
          </p:cNvCxnSpPr>
          <p:nvPr/>
        </p:nvCxnSpPr>
        <p:spPr>
          <a:xfrm flipV="1">
            <a:off x="4788023" y="1518109"/>
            <a:ext cx="1944217" cy="96951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5" idx="3"/>
            <a:endCxn id="12" idx="2"/>
          </p:cNvCxnSpPr>
          <p:nvPr/>
        </p:nvCxnSpPr>
        <p:spPr>
          <a:xfrm flipV="1">
            <a:off x="6444207" y="2487623"/>
            <a:ext cx="1426646" cy="60016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endCxn id="8" idx="2"/>
          </p:cNvCxnSpPr>
          <p:nvPr/>
        </p:nvCxnSpPr>
        <p:spPr>
          <a:xfrm flipH="1" flipV="1">
            <a:off x="1844562" y="2487624"/>
            <a:ext cx="1287276" cy="60016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5" idx="2"/>
          </p:cNvCxnSpPr>
          <p:nvPr/>
        </p:nvCxnSpPr>
        <p:spPr>
          <a:xfrm flipH="1">
            <a:off x="1979712" y="3687953"/>
            <a:ext cx="2808311" cy="25766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5" idx="2"/>
            <a:endCxn id="10" idx="0"/>
          </p:cNvCxnSpPr>
          <p:nvPr/>
        </p:nvCxnSpPr>
        <p:spPr>
          <a:xfrm>
            <a:off x="4788023" y="3687953"/>
            <a:ext cx="2523271" cy="25766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5" idx="2"/>
            <a:endCxn id="9" idx="0"/>
          </p:cNvCxnSpPr>
          <p:nvPr/>
        </p:nvCxnSpPr>
        <p:spPr>
          <a:xfrm>
            <a:off x="4788023" y="3687953"/>
            <a:ext cx="1" cy="146923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Рисунок 19" descr="http://ridnaukraina.com/Store/News/0/327/divchyna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91" r="56164" b="10525"/>
          <a:stretch/>
        </p:blipFill>
        <p:spPr bwMode="auto">
          <a:xfrm>
            <a:off x="4026022" y="0"/>
            <a:ext cx="1524000" cy="21050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47847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pedsovet.su/_ld/379/6825970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755576" y="260648"/>
            <a:ext cx="81369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err="1" smtClean="0">
                <a:solidFill>
                  <a:srgbClr val="FF0000"/>
                </a:solidFill>
              </a:rPr>
              <a:t>Літературні</a:t>
            </a:r>
            <a:r>
              <a:rPr lang="ru-RU" sz="4000" b="1" i="1" dirty="0" smtClean="0">
                <a:solidFill>
                  <a:srgbClr val="FF0000"/>
                </a:solidFill>
              </a:rPr>
              <a:t>  </a:t>
            </a:r>
            <a:r>
              <a:rPr lang="ru-RU" sz="4000" b="1" i="1" dirty="0" err="1" smtClean="0">
                <a:solidFill>
                  <a:srgbClr val="FF0000"/>
                </a:solidFill>
              </a:rPr>
              <a:t>герої</a:t>
            </a:r>
            <a:r>
              <a:rPr lang="ru-RU" sz="4000" b="1" i="1" dirty="0" smtClean="0">
                <a:solidFill>
                  <a:srgbClr val="FF0000"/>
                </a:solidFill>
              </a:rPr>
              <a:t>: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55576" y="994999"/>
            <a:ext cx="813690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/>
              <a:t>Маруся, </a:t>
            </a:r>
            <a:r>
              <a:rPr lang="ru-RU" sz="2800" b="1" i="1" dirty="0" err="1"/>
              <a:t>Гриць</a:t>
            </a:r>
            <a:r>
              <a:rPr lang="ru-RU" sz="2800" b="1" i="1" dirty="0"/>
              <a:t> </a:t>
            </a:r>
            <a:r>
              <a:rPr lang="ru-RU" sz="2800" b="1" i="1" dirty="0" err="1"/>
              <a:t>Бобренко</a:t>
            </a:r>
            <a:r>
              <a:rPr lang="ru-RU" sz="2800" b="1" i="1" dirty="0"/>
              <a:t>, </a:t>
            </a:r>
            <a:r>
              <a:rPr lang="ru-RU" sz="2800" b="1" i="1" dirty="0" err="1"/>
              <a:t>матері</a:t>
            </a:r>
            <a:r>
              <a:rPr lang="ru-RU" sz="2800" b="1" i="1" dirty="0"/>
              <a:t> </a:t>
            </a:r>
            <a:r>
              <a:rPr lang="ru-RU" sz="2800" b="1" i="1" dirty="0" err="1"/>
              <a:t>Чураїха</a:t>
            </a:r>
            <a:r>
              <a:rPr lang="ru-RU" sz="2800" b="1" i="1" dirty="0"/>
              <a:t> та </a:t>
            </a:r>
            <a:r>
              <a:rPr lang="ru-RU" sz="2800" b="1" i="1" dirty="0" err="1"/>
              <a:t>Бобренчиха</a:t>
            </a:r>
            <a:r>
              <a:rPr lang="ru-RU" sz="2800" b="1" i="1" dirty="0"/>
              <a:t>, Семен Горбань, </a:t>
            </a:r>
            <a:r>
              <a:rPr lang="ru-RU" sz="2800" b="1" i="1" dirty="0" err="1"/>
              <a:t>Параска</a:t>
            </a:r>
            <a:r>
              <a:rPr lang="ru-RU" sz="2800" b="1" i="1" dirty="0"/>
              <a:t> </a:t>
            </a:r>
            <a:r>
              <a:rPr lang="ru-RU" sz="2800" b="1" i="1" dirty="0" err="1"/>
              <a:t>Демиха</a:t>
            </a:r>
            <a:r>
              <a:rPr lang="ru-RU" sz="2800" b="1" i="1" dirty="0"/>
              <a:t>, Галя </a:t>
            </a:r>
            <a:r>
              <a:rPr lang="ru-RU" sz="2800" b="1" i="1" dirty="0" err="1"/>
              <a:t>Вишняківна</a:t>
            </a:r>
            <a:r>
              <a:rPr lang="ru-RU" sz="2800" b="1" i="1" dirty="0"/>
              <a:t>, </a:t>
            </a:r>
            <a:r>
              <a:rPr lang="ru-RU" sz="2800" b="1" i="1" dirty="0" err="1"/>
              <a:t>Таця</a:t>
            </a:r>
            <a:r>
              <a:rPr lang="ru-RU" sz="2800" b="1" i="1" dirty="0"/>
              <a:t> </a:t>
            </a:r>
            <a:r>
              <a:rPr lang="ru-RU" sz="2800" b="1" i="1" dirty="0" err="1"/>
              <a:t>Кисломедка</a:t>
            </a:r>
            <a:r>
              <a:rPr lang="ru-RU" sz="2800" b="1" i="1" dirty="0"/>
              <a:t>, </a:t>
            </a:r>
            <a:r>
              <a:rPr lang="ru-RU" sz="2800" b="1" i="1" dirty="0" err="1"/>
              <a:t>Капчанчик</a:t>
            </a:r>
            <a:r>
              <a:rPr lang="ru-RU" sz="2800" b="1" i="1" dirty="0"/>
              <a:t> Семен, </a:t>
            </a:r>
            <a:r>
              <a:rPr lang="ru-RU" sz="2800" b="1" i="1" dirty="0" err="1"/>
              <a:t>отаман</a:t>
            </a:r>
            <a:r>
              <a:rPr lang="ru-RU" sz="2800" b="1" i="1" dirty="0"/>
              <a:t> Гук, </a:t>
            </a:r>
            <a:r>
              <a:rPr lang="ru-RU" sz="2800" b="1" i="1" dirty="0" err="1"/>
              <a:t>мандрівний</a:t>
            </a:r>
            <a:r>
              <a:rPr lang="ru-RU" sz="2800" b="1" i="1" dirty="0"/>
              <a:t> </a:t>
            </a:r>
            <a:r>
              <a:rPr lang="ru-RU" sz="2800" b="1" i="1" dirty="0" err="1"/>
              <a:t>дяк</a:t>
            </a:r>
            <a:r>
              <a:rPr lang="ru-RU" sz="2800" b="1" i="1" dirty="0"/>
              <a:t>, </a:t>
            </a:r>
            <a:r>
              <a:rPr lang="ru-RU" sz="2800" b="1" i="1" dirty="0" err="1"/>
              <a:t>козак</a:t>
            </a:r>
            <a:r>
              <a:rPr lang="ru-RU" sz="2800" b="1" i="1" dirty="0"/>
              <a:t> Лесько, </a:t>
            </a:r>
            <a:r>
              <a:rPr lang="ru-RU" sz="2800" b="1" i="1" dirty="0" err="1"/>
              <a:t>дід</a:t>
            </a:r>
            <a:r>
              <a:rPr lang="ru-RU" sz="2800" b="1" i="1" dirty="0"/>
              <a:t> з </a:t>
            </a:r>
            <a:r>
              <a:rPr lang="ru-RU" sz="2800" b="1" i="1" dirty="0" err="1"/>
              <a:t>Дідової</a:t>
            </a:r>
            <a:r>
              <a:rPr lang="ru-RU" sz="2800" b="1" i="1" dirty="0"/>
              <a:t> Балки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259632" y="3244334"/>
            <a:ext cx="73448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err="1" smtClean="0">
                <a:solidFill>
                  <a:srgbClr val="FF0000"/>
                </a:solidFill>
              </a:rPr>
              <a:t>Історичні</a:t>
            </a:r>
            <a:r>
              <a:rPr lang="ru-RU" sz="4000" b="1" i="1" dirty="0" smtClean="0">
                <a:solidFill>
                  <a:srgbClr val="FF0000"/>
                </a:solidFill>
              </a:rPr>
              <a:t> </a:t>
            </a:r>
            <a:r>
              <a:rPr lang="ru-RU" sz="4000" b="1" i="1" dirty="0" err="1" smtClean="0">
                <a:solidFill>
                  <a:srgbClr val="FF0000"/>
                </a:solidFill>
              </a:rPr>
              <a:t>персонажі</a:t>
            </a:r>
            <a:r>
              <a:rPr lang="ru-RU" sz="4000" b="1" i="1" dirty="0" smtClean="0">
                <a:solidFill>
                  <a:srgbClr val="FF0000"/>
                </a:solidFill>
              </a:rPr>
              <a:t>: 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55576" y="4221088"/>
            <a:ext cx="81369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err="1"/>
              <a:t>Іван</a:t>
            </a:r>
            <a:r>
              <a:rPr lang="ru-RU" sz="2800" b="1" i="1" dirty="0"/>
              <a:t> </a:t>
            </a:r>
            <a:r>
              <a:rPr lang="ru-RU" sz="2800" b="1" i="1" dirty="0" err="1"/>
              <a:t>Іскра</a:t>
            </a:r>
            <a:r>
              <a:rPr lang="ru-RU" sz="2800" b="1" i="1" dirty="0"/>
              <a:t>, </a:t>
            </a:r>
            <a:r>
              <a:rPr lang="ru-RU" sz="2800" b="1" i="1" dirty="0" err="1"/>
              <a:t>Гордій</a:t>
            </a:r>
            <a:r>
              <a:rPr lang="ru-RU" sz="2800" b="1" i="1" dirty="0"/>
              <a:t> </a:t>
            </a:r>
            <a:r>
              <a:rPr lang="ru-RU" sz="2800" b="1" i="1" dirty="0" err="1"/>
              <a:t>Чурай</a:t>
            </a:r>
            <a:r>
              <a:rPr lang="ru-RU" sz="2800" b="1" i="1" dirty="0"/>
              <a:t>, </a:t>
            </a:r>
            <a:r>
              <a:rPr lang="ru-RU" sz="2800" b="1" i="1" dirty="0" err="1"/>
              <a:t>Павлюк</a:t>
            </a:r>
            <a:r>
              <a:rPr lang="ru-RU" sz="2800" b="1" i="1" dirty="0"/>
              <a:t>, </a:t>
            </a:r>
            <a:r>
              <a:rPr lang="ru-RU" sz="2800" b="1" i="1" dirty="0" err="1"/>
              <a:t>Б.Хмельницький</a:t>
            </a:r>
            <a:r>
              <a:rPr lang="ru-RU" sz="2800" b="1" i="1" dirty="0"/>
              <a:t>, полковник Мартин </a:t>
            </a:r>
            <a:r>
              <a:rPr lang="ru-RU" sz="2800" b="1" i="1" dirty="0" err="1"/>
              <a:t>Пушкар</a:t>
            </a:r>
            <a:r>
              <a:rPr lang="ru-RU" sz="2800" b="1" i="1" dirty="0"/>
              <a:t>, </a:t>
            </a:r>
            <a:r>
              <a:rPr lang="ru-RU" sz="2800" b="1" i="1" dirty="0" err="1"/>
              <a:t>Д.Наливайко</a:t>
            </a:r>
            <a:r>
              <a:rPr lang="ru-RU" sz="2800" b="1" i="1" dirty="0"/>
              <a:t>, </a:t>
            </a:r>
            <a:r>
              <a:rPr lang="ru-RU" sz="2800" b="1" i="1" dirty="0" err="1"/>
              <a:t>Я.Вишневецький</a:t>
            </a:r>
            <a:r>
              <a:rPr lang="ru-RU" sz="2800" b="1" i="1" dirty="0"/>
              <a:t>, </a:t>
            </a:r>
            <a:r>
              <a:rPr lang="ru-RU" sz="2800" b="1" i="1" dirty="0" err="1"/>
              <a:t>Д.Вишнивецький</a:t>
            </a:r>
            <a:endParaRPr lang="ru-RU" sz="2800" b="1" i="1" dirty="0"/>
          </a:p>
        </p:txBody>
      </p:sp>
      <p:pic>
        <p:nvPicPr>
          <p:cNvPr id="11" name="Рисунок 10" descr="http://www.kachanovka.in.ua/foto/publ/v_tarn_1s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0"/>
            <a:ext cx="1154966" cy="1412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http://3.bp.blogspot.com/-K3APbLlP8V0/Ulfz2VaUtzI/AAAAAAAABqg/IvdqPr_-0_g/s1600/0_126eb_1c49c17_XL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457" y="4913585"/>
            <a:ext cx="1417885" cy="19295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26684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Інтеграл">
  <a:themeElements>
    <a:clrScheme name="Інтеграл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І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І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334</TotalTime>
  <Words>596</Words>
  <Application>Microsoft Office PowerPoint</Application>
  <PresentationFormat>Екран (4:3)</PresentationFormat>
  <Paragraphs>73</Paragraphs>
  <Slides>15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15</vt:i4>
      </vt:variant>
    </vt:vector>
  </HeadingPairs>
  <TitlesOfParts>
    <vt:vector size="22" baseType="lpstr">
      <vt:lpstr>Arial</vt:lpstr>
      <vt:lpstr>Calibri</vt:lpstr>
      <vt:lpstr>Times New Roman</vt:lpstr>
      <vt:lpstr>Tw Cen MT</vt:lpstr>
      <vt:lpstr>Tw Cen MT Condensed</vt:lpstr>
      <vt:lpstr>Wingdings 3</vt:lpstr>
      <vt:lpstr>Інтеграл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Олег Скурський</cp:lastModifiedBy>
  <cp:revision>36</cp:revision>
  <dcterms:created xsi:type="dcterms:W3CDTF">2014-07-06T14:11:04Z</dcterms:created>
  <dcterms:modified xsi:type="dcterms:W3CDTF">2019-01-26T20:45:54Z</dcterms:modified>
</cp:coreProperties>
</file>