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7" r:id="rId3"/>
    <p:sldId id="259" r:id="rId4"/>
    <p:sldId id="271" r:id="rId5"/>
    <p:sldId id="262" r:id="rId6"/>
    <p:sldId id="278" r:id="rId7"/>
    <p:sldId id="276" r:id="rId8"/>
    <p:sldId id="260" r:id="rId9"/>
    <p:sldId id="274" r:id="rId10"/>
    <p:sldId id="273" r:id="rId11"/>
    <p:sldId id="270" r:id="rId12"/>
    <p:sldId id="272" r:id="rId13"/>
    <p:sldId id="263" r:id="rId14"/>
    <p:sldId id="264" r:id="rId15"/>
    <p:sldId id="265" r:id="rId16"/>
    <p:sldId id="275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97D09-99A9-42E2-A244-9207A02AD44C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DC317B-968D-491F-8586-B0BC02D36860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8596" y="714356"/>
            <a:ext cx="47149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Тернопільщина</a:t>
            </a:r>
            <a:r>
              <a:rPr lang="ru-RU" sz="2400" b="1" i="1" dirty="0" smtClean="0">
                <a:solidFill>
                  <a:srgbClr val="002060"/>
                </a:solidFill>
              </a:rPr>
              <a:t> щедра на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літературні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таланти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теренах</a:t>
            </a:r>
            <a:r>
              <a:rPr lang="ru-RU" sz="2400" b="1" i="1" dirty="0" smtClean="0">
                <a:solidFill>
                  <a:srgbClr val="002060"/>
                </a:solidFill>
              </a:rPr>
              <a:t> 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проживають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працюють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творять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відомі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поети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письменники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журналісти</a:t>
            </a:r>
            <a:r>
              <a:rPr lang="ru-RU" sz="2400" b="1" i="1" dirty="0" smtClean="0">
                <a:solidFill>
                  <a:srgbClr val="002060"/>
                </a:solidFill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Багато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</a:rPr>
              <a:t> них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пишуть</a:t>
            </a:r>
            <a:r>
              <a:rPr lang="ru-RU" sz="2400" b="1" i="1" dirty="0" smtClean="0">
                <a:solidFill>
                  <a:srgbClr val="002060"/>
                </a:solidFill>
              </a:rPr>
              <a:t> не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тільки</a:t>
            </a:r>
            <a:r>
              <a:rPr lang="ru-RU" sz="2400" b="1" i="1" dirty="0" smtClean="0">
                <a:solidFill>
                  <a:srgbClr val="00206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дорослого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читача</a:t>
            </a:r>
            <a:r>
              <a:rPr lang="ru-RU" sz="2400" b="1" i="1" dirty="0" smtClean="0">
                <a:solidFill>
                  <a:srgbClr val="002060"/>
                </a:solidFill>
              </a:rPr>
              <a:t>, 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   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Пропонуємо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здійснити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мандрівку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пам'ятними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літературними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місцями</a:t>
            </a:r>
            <a:r>
              <a:rPr lang="ru-RU" sz="2000" b="1" i="1" dirty="0" smtClean="0">
                <a:solidFill>
                  <a:srgbClr val="002060"/>
                </a:solidFill>
              </a:rPr>
              <a:t> краю, яка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ознайомить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користувачів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</a:rPr>
              <a:t> нашими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видатними</a:t>
            </a:r>
            <a:r>
              <a:rPr lang="ru-RU" sz="2000" b="1" i="1" dirty="0" smtClean="0">
                <a:solidFill>
                  <a:srgbClr val="002060"/>
                </a:solidFill>
              </a:rPr>
              <a:t> земляками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ниві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їх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творчими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доробками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library.te.ua/images/library/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1480"/>
            <a:ext cx="3571900" cy="55721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a.convdocs.org/pars_docs/refs/61/60679/60679_html_mc6c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кутник 2"/>
          <p:cNvSpPr/>
          <p:nvPr/>
        </p:nvSpPr>
        <p:spPr>
          <a:xfrm>
            <a:off x="4139952" y="1071546"/>
            <a:ext cx="3503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Бастюк</a:t>
            </a:r>
            <a:r>
              <a:rPr lang="ru-RU" sz="2800" b="1" dirty="0" smtClean="0"/>
              <a:t>, Б.</a:t>
            </a:r>
            <a:br>
              <a:rPr lang="ru-RU" sz="2800" b="1" dirty="0" smtClean="0"/>
            </a:br>
            <a:r>
              <a:rPr lang="ru-RU" sz="2800" b="1" dirty="0" smtClean="0"/>
              <a:t>Сто </a:t>
            </a:r>
            <a:r>
              <a:rPr lang="ru-RU" sz="2800" b="1" dirty="0" err="1" smtClean="0"/>
              <a:t>мініатюр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поезії</a:t>
            </a:r>
            <a:r>
              <a:rPr lang="ru-RU" sz="2800" b="1" dirty="0" smtClean="0"/>
              <a:t> / Б. </a:t>
            </a:r>
            <a:r>
              <a:rPr lang="ru-RU" sz="2800" b="1" dirty="0" err="1" smtClean="0"/>
              <a:t>Бастюк</a:t>
            </a:r>
            <a:r>
              <a:rPr lang="ru-RU" sz="2800" b="1" dirty="0" smtClean="0"/>
              <a:t>. - Збараж: </a:t>
            </a:r>
            <a:r>
              <a:rPr lang="ru-RU" sz="2800" b="1" dirty="0" err="1" smtClean="0"/>
              <a:t>ПеГаС</a:t>
            </a:r>
            <a:r>
              <a:rPr lang="ru-RU" sz="2800" b="1" dirty="0" smtClean="0"/>
              <a:t>, 1992. - 35 с.</a:t>
            </a:r>
            <a:endParaRPr lang="uk-UA" sz="2800" dirty="0"/>
          </a:p>
        </p:txBody>
      </p:sp>
      <p:pic>
        <p:nvPicPr>
          <p:cNvPr id="43010" name="Picture 2" descr="http://odb.te.ua/old/userfiles/10003%2835%2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908720"/>
            <a:ext cx="3350746" cy="406808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95936" y="428604"/>
            <a:ext cx="46480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/>
              <a:t>Бастюк</a:t>
            </a:r>
            <a:r>
              <a:rPr lang="uk-UA" sz="2000" b="1" dirty="0" smtClean="0"/>
              <a:t>, Б. Для дорогої родини: сатира та гумор. Випуск 1./ Богдан </a:t>
            </a:r>
            <a:r>
              <a:rPr lang="uk-UA" sz="2000" b="1" dirty="0" err="1" smtClean="0"/>
              <a:t>Бастюк</a:t>
            </a:r>
            <a:r>
              <a:rPr lang="uk-UA" sz="2000" b="1" dirty="0" smtClean="0"/>
              <a:t>. - Тернопіль: Джура, 1999.</a:t>
            </a:r>
            <a:r>
              <a:rPr lang="uk-UA" sz="2000" dirty="0" smtClean="0"/>
              <a:t> </a:t>
            </a:r>
            <a:r>
              <a:rPr lang="uk-UA" sz="2000" b="1" dirty="0" smtClean="0"/>
              <a:t>-48с. </a:t>
            </a:r>
            <a:br>
              <a:rPr lang="uk-UA" sz="2000" b="1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    До цієї невеличкої гумористично-сатиричної книжечки увійшли твори, у яких автор об'єктами критичного розвінчування обирає ті недоліки і явища, що заважають нам у житті: байдужість, пасивність, бездіяльність,безхребетність і захланність, схиляння перед чужими сумнівними цінностями.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3" name="Picture 2" descr="http://odb.te.ua/old/userfiles/10002%284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51033"/>
            <a:ext cx="2500330" cy="35719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db.te.ua/old/userfiles/10001%285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2295525" cy="333375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427984" y="285728"/>
            <a:ext cx="32872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/>
              <a:t>Бастюк</a:t>
            </a:r>
            <a:r>
              <a:rPr lang="uk-UA" sz="2000" b="1" dirty="0" smtClean="0"/>
              <a:t>, Б.</a:t>
            </a:r>
            <a:br>
              <a:rPr lang="uk-UA" sz="2000" b="1" dirty="0" smtClean="0"/>
            </a:br>
            <a:r>
              <a:rPr lang="uk-UA" sz="2000" b="1" dirty="0" err="1" smtClean="0"/>
              <a:t>Сміхомаргіналії</a:t>
            </a:r>
            <a:r>
              <a:rPr lang="uk-UA" sz="2000" b="1" dirty="0" smtClean="0"/>
              <a:t>:  поезії / Б. </a:t>
            </a:r>
            <a:r>
              <a:rPr lang="uk-UA" sz="2000" b="1" dirty="0" err="1" smtClean="0"/>
              <a:t>Бастюк</a:t>
            </a:r>
            <a:r>
              <a:rPr lang="uk-UA" sz="2000" b="1" dirty="0" smtClean="0"/>
              <a:t>. — Тернопіль: Джура, 2001. — 312 с.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dirty="0" smtClean="0"/>
              <a:t>До вибраного віршованого гумору й сатири відомого в Україні (і не тільки) сміхованця Богдана </a:t>
            </a:r>
            <a:r>
              <a:rPr lang="uk-UA" sz="2000" dirty="0" err="1" smtClean="0"/>
              <a:t>Бастюка</a:t>
            </a:r>
            <a:r>
              <a:rPr lang="uk-UA" sz="2000" dirty="0" smtClean="0"/>
              <a:t> увійшли кращі твори з попередніх книжок: «Сільська аеробіка», «Сто мініатюр», «На кривому цвяшку», «Для дорогої родини», «Сертифікат на... кріп».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1285860"/>
            <a:ext cx="7643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Поетичний доробок Б.</a:t>
            </a:r>
            <a:r>
              <a:rPr lang="uk-UA" sz="3200" dirty="0" err="1" smtClean="0"/>
              <a:t>Бастюка</a:t>
            </a:r>
            <a:r>
              <a:rPr lang="uk-UA" sz="3200" dirty="0" smtClean="0"/>
              <a:t> сьогодні зібраний у книзі </a:t>
            </a:r>
            <a:r>
              <a:rPr lang="uk-UA" sz="3200" dirty="0" err="1" smtClean="0"/>
              <a:t>„Словини</a:t>
            </a:r>
            <a:r>
              <a:rPr lang="uk-UA" sz="3200" dirty="0" smtClean="0"/>
              <a:t>». Тут інтимна і громадська лірика, пейзажна і епічна поезія. У кращих творах слово поета набирає великої напруги і високого звучання, без голої риторики і тріскучої патетики, що убивають саму поезію.</a:t>
            </a:r>
            <a:endParaRPr lang="uk-UA" sz="3200" dirty="0"/>
          </a:p>
        </p:txBody>
      </p:sp>
      <p:pic>
        <p:nvPicPr>
          <p:cNvPr id="9218" name="Picture 2" descr="http://ua.convdocs.org/pars_docs/refs/61/60679/60679_html_mc6c800.png"/>
          <p:cNvPicPr>
            <a:picLocks noChangeAspect="1" noChangeArrowheads="1"/>
          </p:cNvPicPr>
          <p:nvPr/>
        </p:nvPicPr>
        <p:blipFill>
          <a:blip r:embed="rId2" cstate="print"/>
          <a:srcRect l="45379"/>
          <a:stretch>
            <a:fillRect/>
          </a:stretch>
        </p:blipFill>
        <p:spPr bwMode="auto">
          <a:xfrm>
            <a:off x="4786314" y="285728"/>
            <a:ext cx="4643438" cy="65722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2910" y="785794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« </a:t>
            </a:r>
            <a:r>
              <a:rPr lang="uk-UA" sz="3600" dirty="0" err="1" smtClean="0"/>
              <a:t>Словини</a:t>
            </a:r>
            <a:r>
              <a:rPr lang="uk-UA" sz="3600" smtClean="0"/>
              <a:t> » </a:t>
            </a:r>
            <a:r>
              <a:rPr lang="uk-UA" sz="3600" dirty="0" smtClean="0"/>
              <a:t>відкривають нам поета як тонкого і проникливого лірика, який бачить і чує те, що  дається тільки вибраним людям:</a:t>
            </a:r>
          </a:p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i="1" dirty="0" smtClean="0">
                <a:solidFill>
                  <a:srgbClr val="002060"/>
                </a:solidFill>
              </a:rPr>
              <a:t>Навіщо все? – ця втома на плечі.</a:t>
            </a:r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i="1" dirty="0" smtClean="0">
                <a:solidFill>
                  <a:srgbClr val="002060"/>
                </a:solidFill>
              </a:rPr>
              <a:t>Ці клопоти: – і спірка розпочата.</a:t>
            </a:r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i="1" dirty="0" smtClean="0">
                <a:solidFill>
                  <a:srgbClr val="002060"/>
                </a:solidFill>
              </a:rPr>
              <a:t>А поряд мерзнуть яблука вночі,</a:t>
            </a:r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i="1" dirty="0" smtClean="0">
                <a:solidFill>
                  <a:srgbClr val="002060"/>
                </a:solidFill>
              </a:rPr>
              <a:t>Аби до ранку прожили зернята.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91680" y="357166"/>
            <a:ext cx="61206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Але особливо широке визнання здобув </a:t>
            </a:r>
            <a:r>
              <a:rPr lang="uk-UA" sz="2800" dirty="0" err="1" smtClean="0"/>
              <a:t>Б.Бастюк</a:t>
            </a:r>
            <a:r>
              <a:rPr lang="uk-UA" sz="2800" dirty="0" smtClean="0"/>
              <a:t> в Україні та за її межами завдяки гумору. </a:t>
            </a:r>
            <a:r>
              <a:rPr lang="uk-UA" sz="2800" dirty="0" smtClean="0"/>
              <a:t>Серед </a:t>
            </a:r>
            <a:r>
              <a:rPr lang="uk-UA" sz="2800" dirty="0" smtClean="0"/>
              <a:t>них особливу популярність здобули такі, сказати б, уже хрестоматійні речі, як-от «Корида», «Японець», «Сусіди», «</a:t>
            </a:r>
            <a:r>
              <a:rPr lang="uk-UA" sz="2800" dirty="0" err="1" smtClean="0"/>
              <a:t>Гробівець</a:t>
            </a:r>
            <a:r>
              <a:rPr lang="uk-UA" sz="2800" dirty="0" smtClean="0"/>
              <a:t>», «Відкритий лист братам Кличкам» та інші.</a:t>
            </a:r>
            <a:br>
              <a:rPr lang="uk-UA" sz="2800" dirty="0" smtClean="0"/>
            </a:br>
            <a:r>
              <a:rPr lang="uk-UA" sz="2800" dirty="0" smtClean="0"/>
              <a:t>Слово Б.</a:t>
            </a:r>
            <a:r>
              <a:rPr lang="uk-UA" sz="2800" dirty="0" err="1" smtClean="0"/>
              <a:t>Бастюка</a:t>
            </a:r>
            <a:r>
              <a:rPr lang="uk-UA" sz="2800" dirty="0" smtClean="0"/>
              <a:t> не тільки веселе, іскрометне, а й світле і чисте, напоєне цілющою силою краси і любові, а ще здоровою селянською мудрістю.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t7pOKmXbWA4/TfckxPF6nWI/AAAAAAAAAAM/JO-mN50X9lY/s1600/00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85728"/>
            <a:ext cx="9051781" cy="6572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кутник 1"/>
          <p:cNvSpPr/>
          <p:nvPr/>
        </p:nvSpPr>
        <p:spPr>
          <a:xfrm>
            <a:off x="357158" y="428604"/>
            <a:ext cx="8501122" cy="6215106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На все пора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все пора –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яблука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червоні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на</a:t>
            </a:r>
            <a:r>
              <a:rPr lang="ru-RU" sz="2000" b="1" i="1" dirty="0" smtClean="0">
                <a:solidFill>
                  <a:srgbClr val="002060"/>
                </a:solidFill>
              </a:rPr>
              <a:t> слово,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втікає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з-під</a:t>
            </a:r>
            <a:r>
              <a:rPr lang="ru-RU" sz="2000" b="1" i="1" dirty="0" smtClean="0">
                <a:solidFill>
                  <a:srgbClr val="002060"/>
                </a:solidFill>
              </a:rPr>
              <a:t> пера,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гнів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страх,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вигуки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погоні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лише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сумнів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брате, не пора.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все пора, -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злото</a:t>
            </a:r>
            <a:r>
              <a:rPr lang="ru-RU" sz="2000" b="1" i="1" dirty="0" smtClean="0">
                <a:solidFill>
                  <a:srgbClr val="002060"/>
                </a:solidFill>
              </a:rPr>
              <a:t> листопаду,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сніг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сивин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</a:rPr>
              <a:t> кожного кара,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сміх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Історії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крізь</a:t>
            </a:r>
            <a:r>
              <a:rPr lang="ru-RU" sz="2000" b="1" i="1" dirty="0" smtClean="0">
                <a:solidFill>
                  <a:srgbClr val="002060"/>
                </a:solidFill>
              </a:rPr>
              <a:t> правду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неправду.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лише</a:t>
            </a:r>
            <a:r>
              <a:rPr lang="ru-RU" sz="2000" b="1" i="1" dirty="0" smtClean="0">
                <a:solidFill>
                  <a:srgbClr val="00206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розпач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брате, не пора.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все пора, -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віру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зневір’я</a:t>
            </a:r>
            <a:r>
              <a:rPr lang="ru-RU" sz="2000" b="1" i="1" dirty="0" smtClean="0">
                <a:solidFill>
                  <a:srgbClr val="002060"/>
                </a:solidFill>
              </a:rPr>
              <a:t>…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Бо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000" b="1" i="1" dirty="0" smtClean="0">
                <a:solidFill>
                  <a:srgbClr val="002060"/>
                </a:solidFill>
              </a:rPr>
              <a:t>?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Падінь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злетів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гра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Жар-птиця</a:t>
            </a:r>
            <a:r>
              <a:rPr lang="ru-RU" sz="2000" b="1" i="1" dirty="0" smtClean="0">
                <a:solidFill>
                  <a:srgbClr val="002060"/>
                </a:solidFill>
              </a:rPr>
              <a:t> губить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Вкраїні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пір’я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тож</a:t>
            </a:r>
            <a:r>
              <a:rPr lang="ru-RU" sz="2000" b="1" i="1" dirty="0" smtClean="0">
                <a:solidFill>
                  <a:srgbClr val="002060"/>
                </a:solidFill>
              </a:rPr>
              <a:t> нам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вмирати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брате, н</a:t>
            </a:r>
            <a:r>
              <a:rPr lang="ru-RU" sz="2400" b="1" dirty="0" smtClean="0">
                <a:solidFill>
                  <a:srgbClr val="002060"/>
                </a:solidFill>
              </a:rPr>
              <a:t>е </a:t>
            </a:r>
            <a:r>
              <a:rPr lang="ru-RU" sz="2000" b="1" dirty="0" smtClean="0">
                <a:solidFill>
                  <a:srgbClr val="002060"/>
                </a:solidFill>
              </a:rPr>
              <a:t>пора!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Б.Бастюк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redo-ua.org/wp-content/uploads/2012/11/2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кутник 1"/>
          <p:cNvSpPr/>
          <p:nvPr/>
        </p:nvSpPr>
        <p:spPr>
          <a:xfrm>
            <a:off x="214282" y="0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Б. </a:t>
            </a:r>
            <a:r>
              <a:rPr lang="uk-UA" sz="2000" b="1" dirty="0" err="1" smtClean="0">
                <a:solidFill>
                  <a:srgbClr val="C00000"/>
                </a:solidFill>
              </a:rPr>
              <a:t>Бастюку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Траво моя, зелений мій народе!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endParaRPr lang="uk-UA" sz="2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Завжди він марить рідною землею,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Хоч інших манять гамірні міста.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Поет — один, дворушників — чота,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І кожен йде дорогою своєю.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/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Пшеничний колос став його зорею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І сіножатями замислені літа —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Вловити Вічність — справа непроста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У </a:t>
            </a:r>
            <a:r>
              <a:rPr lang="uk-UA" sz="2000" b="1" dirty="0" err="1" smtClean="0">
                <a:solidFill>
                  <a:srgbClr val="C00000"/>
                </a:solidFill>
              </a:rPr>
              <a:t>брязкотах</a:t>
            </a:r>
            <a:r>
              <a:rPr lang="uk-UA" sz="2000" b="1" dirty="0" smtClean="0">
                <a:solidFill>
                  <a:srgbClr val="C00000"/>
                </a:solidFill>
              </a:rPr>
              <a:t> сільського Колізею.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/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Так он яка вона, трава у профіль, —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Це ж тільки неуки і гордовиті «</a:t>
            </a:r>
            <a:r>
              <a:rPr lang="uk-UA" sz="2000" b="1" dirty="0" err="1" smtClean="0">
                <a:solidFill>
                  <a:srgbClr val="C00000"/>
                </a:solidFill>
              </a:rPr>
              <a:t>профі</a:t>
            </a:r>
            <a:r>
              <a:rPr lang="uk-UA" sz="2000" b="1" dirty="0" smtClean="0">
                <a:solidFill>
                  <a:srgbClr val="C00000"/>
                </a:solidFill>
              </a:rPr>
              <a:t>»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Не нагинаються до зелені трави.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/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Земля для нього — вірша пуповина,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Його міцна життєва серцевина —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Розмаяні зелені корогви.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25.10.05.                                  Йосип Свіжак.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omohazyajki.com/wp-content/uploads/2011/03/9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7751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Полудень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Богданові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Бастюку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Не час зривати яблука не стиглі...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В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полудне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наливаються вони.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Он подивися, ген на небосхилі,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Лицем до сонця туляться лани.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Твої, оті, які ти сам засіяв,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Без різнотрав’я, груддя, бур’янів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З квасолею на тички в’ється мрія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І твій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Янтошко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трішки подобрів.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Тепло родинне дім пильнує ревно,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В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полудне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дозрівають пшениці.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І втілюється радісно і кревно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Сльозою щастя на твоїй щоці.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Не час зривати яблука червоні,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16.07.99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lang="uk-UA" sz="2000" dirty="0" smtClean="0"/>
              <a:t> Богдан </a:t>
            </a:r>
            <a:r>
              <a:rPr lang="uk-UA" sz="2000" dirty="0" err="1" smtClean="0"/>
              <a:t>Андрусяк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286248" y="6072206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                                  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avoslavia.volyn.ua/image.php?newsid=1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2933699"/>
            <a:ext cx="2724150" cy="3924301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2339752" y="335846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У ніч на 16 листопада </a:t>
            </a:r>
            <a:r>
              <a:rPr lang="uk-UA" sz="2400" b="1" dirty="0" smtClean="0"/>
              <a:t>2014року  відійшов </a:t>
            </a:r>
            <a:r>
              <a:rPr lang="uk-UA" sz="2400" b="1" dirty="0" smtClean="0"/>
              <a:t>у засвіти </a:t>
            </a:r>
            <a:r>
              <a:rPr lang="uk-UA" sz="2400" b="1" dirty="0" smtClean="0"/>
              <a:t>Богдан </a:t>
            </a:r>
            <a:r>
              <a:rPr lang="uk-UA" sz="2400" b="1" dirty="0" err="1" smtClean="0"/>
              <a:t>Бастюк</a:t>
            </a:r>
            <a:r>
              <a:rPr lang="uk-UA" sz="2400" b="1" dirty="0" smtClean="0"/>
              <a:t> . </a:t>
            </a:r>
            <a:r>
              <a:rPr lang="uk-UA" sz="2400" b="1" dirty="0" smtClean="0"/>
              <a:t>Відлетів </a:t>
            </a:r>
            <a:r>
              <a:rPr lang="uk-UA" sz="2400" b="1" dirty="0" smtClean="0"/>
              <a:t>на лелечім крилі письменник — прозаїк, тонкий лірик, блискучий гуморист, глибокий і щирий у слові, мудрий галичанин, добрий друг, один з монолітних каменів, на якому стояла наша Спілка.</a:t>
            </a:r>
          </a:p>
          <a:p>
            <a:r>
              <a:rPr lang="uk-UA" sz="2400" b="1" dirty="0" smtClean="0"/>
              <a:t>Коли вмирає поет — гине частка світу. Відламався край, поменшало нам радості, не стало сміху. А ти ж казав, що не пора! Чи та пора настала?”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hkola.ostriv.in.ua/images/publications/4/14482/1356194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64"/>
            <a:ext cx="9144000" cy="68148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072188" cy="868362"/>
          </a:xfr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      Богдан  </a:t>
            </a:r>
            <a:r>
              <a:rPr lang="uk-UA" dirty="0" err="1" smtClean="0">
                <a:solidFill>
                  <a:srgbClr val="002060"/>
                </a:solidFill>
              </a:rPr>
              <a:t>Бастюк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Oleg\Desktop\10556434_810792292313517_724614789881209222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000396" cy="37147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кутник 6"/>
          <p:cNvSpPr/>
          <p:nvPr/>
        </p:nvSpPr>
        <p:spPr>
          <a:xfrm>
            <a:off x="3571836" y="1785926"/>
            <a:ext cx="5572164" cy="4031873"/>
          </a:xfrm>
          <a:prstGeom prst="rect">
            <a:avLst/>
          </a:prstGeom>
          <a:solidFill>
            <a:schemeClr val="bg2"/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635000"/>
          </a:effectLst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З </a:t>
            </a:r>
            <a:r>
              <a:rPr lang="ru-RU" sz="3200" i="1" dirty="0" err="1" smtClean="0">
                <a:solidFill>
                  <a:srgbClr val="002060"/>
                </a:solidFill>
              </a:rPr>
              <a:t>розвітрених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вертаючись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доріг</a:t>
            </a:r>
            <a:r>
              <a:rPr lang="ru-RU" sz="3200" i="1" dirty="0" smtClean="0">
                <a:solidFill>
                  <a:srgbClr val="002060"/>
                </a:solidFill>
              </a:rPr>
              <a:t>,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i="1" dirty="0" err="1" smtClean="0">
                <a:solidFill>
                  <a:srgbClr val="002060"/>
                </a:solidFill>
              </a:rPr>
              <a:t>Мені</a:t>
            </a:r>
            <a:r>
              <a:rPr lang="ru-RU" sz="3200" i="1" dirty="0" smtClean="0">
                <a:solidFill>
                  <a:srgbClr val="002060"/>
                </a:solidFill>
              </a:rPr>
              <a:t>, коли </a:t>
            </a:r>
            <a:r>
              <a:rPr lang="ru-RU" sz="3200" i="1" dirty="0" err="1" smtClean="0">
                <a:solidFill>
                  <a:srgbClr val="002060"/>
                </a:solidFill>
              </a:rPr>
              <a:t>обляже</a:t>
            </a:r>
            <a:r>
              <a:rPr lang="ru-RU" sz="3200" i="1" dirty="0" smtClean="0">
                <a:solidFill>
                  <a:srgbClr val="002060"/>
                </a:solidFill>
              </a:rPr>
              <a:t> сердце </a:t>
            </a:r>
            <a:r>
              <a:rPr lang="ru-RU" sz="3200" i="1" dirty="0" err="1" smtClean="0">
                <a:solidFill>
                  <a:srgbClr val="002060"/>
                </a:solidFill>
              </a:rPr>
              <a:t>втома</a:t>
            </a:r>
            <a:r>
              <a:rPr lang="ru-RU" sz="3200" i="1" dirty="0" smtClean="0">
                <a:solidFill>
                  <a:srgbClr val="002060"/>
                </a:solidFill>
              </a:rPr>
              <a:t>,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i="1" dirty="0" err="1" smtClean="0">
                <a:solidFill>
                  <a:srgbClr val="002060"/>
                </a:solidFill>
              </a:rPr>
              <a:t>Ступити</a:t>
            </a:r>
            <a:r>
              <a:rPr lang="ru-RU" sz="3200" i="1" dirty="0" smtClean="0">
                <a:solidFill>
                  <a:srgbClr val="002060"/>
                </a:solidFill>
              </a:rPr>
              <a:t> б на </a:t>
            </a:r>
            <a:r>
              <a:rPr lang="ru-RU" sz="3200" i="1" dirty="0" err="1" smtClean="0">
                <a:solidFill>
                  <a:srgbClr val="002060"/>
                </a:solidFill>
              </a:rPr>
              <a:t>споришевий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поріг</a:t>
            </a:r>
            <a:r>
              <a:rPr lang="ru-RU" sz="3200" i="1" dirty="0" smtClean="0">
                <a:solidFill>
                  <a:srgbClr val="002060"/>
                </a:solidFill>
              </a:rPr>
              <a:t>,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i="1" dirty="0" err="1" smtClean="0">
                <a:solidFill>
                  <a:srgbClr val="002060"/>
                </a:solidFill>
              </a:rPr>
              <a:t>Знайти</a:t>
            </a:r>
            <a:r>
              <a:rPr lang="ru-RU" sz="3200" i="1" dirty="0" smtClean="0">
                <a:solidFill>
                  <a:srgbClr val="002060"/>
                </a:solidFill>
              </a:rPr>
              <a:t> себе </a:t>
            </a:r>
            <a:r>
              <a:rPr lang="ru-RU" sz="3200" i="1" dirty="0" err="1" smtClean="0">
                <a:solidFill>
                  <a:srgbClr val="002060"/>
                </a:solidFill>
              </a:rPr>
              <a:t>і</a:t>
            </a:r>
            <a:r>
              <a:rPr lang="ru-RU" sz="3200" i="1" dirty="0" smtClean="0">
                <a:solidFill>
                  <a:srgbClr val="002060"/>
                </a:solidFill>
              </a:rPr>
              <a:t>… не </a:t>
            </a:r>
            <a:r>
              <a:rPr lang="ru-RU" sz="3200" i="1" dirty="0" err="1" smtClean="0">
                <a:solidFill>
                  <a:srgbClr val="002060"/>
                </a:solidFill>
              </a:rPr>
              <a:t>застати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вдома</a:t>
            </a:r>
            <a:r>
              <a:rPr lang="ru-RU" sz="3200" i="1" dirty="0" smtClean="0">
                <a:solidFill>
                  <a:srgbClr val="002060"/>
                </a:solidFill>
              </a:rPr>
              <a:t>…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2976" y="571480"/>
            <a:ext cx="6565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Писав, як жив,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жив, як писав</a:t>
            </a:r>
            <a:endParaRPr lang="uk-UA" sz="32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3714744" y="107154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Народився Б.І. </a:t>
            </a:r>
            <a:r>
              <a:rPr lang="uk-UA" sz="2400" b="1" dirty="0" err="1" smtClean="0">
                <a:solidFill>
                  <a:srgbClr val="C00000"/>
                </a:solidFill>
              </a:rPr>
              <a:t>Бастюк</a:t>
            </a:r>
            <a:r>
              <a:rPr lang="uk-UA" sz="2400" b="1" dirty="0" smtClean="0">
                <a:solidFill>
                  <a:srgbClr val="C00000"/>
                </a:solidFill>
              </a:rPr>
              <a:t> 19 липня 1949 року в селі </a:t>
            </a:r>
            <a:r>
              <a:rPr lang="uk-UA" sz="2400" b="1" dirty="0" err="1" smtClean="0">
                <a:solidFill>
                  <a:srgbClr val="C00000"/>
                </a:solidFill>
              </a:rPr>
              <a:t>Мишковичі</a:t>
            </a:r>
            <a:r>
              <a:rPr lang="uk-UA" sz="2400" b="1" dirty="0" smtClean="0">
                <a:solidFill>
                  <a:srgbClr val="C00000"/>
                </a:solidFill>
              </a:rPr>
              <a:t> Тернопільського району Тернопільської області. </a:t>
            </a:r>
          </a:p>
          <a:p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 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zolotapektoral.te.ua/wp-content/uploads/2013/06/%D0%91%D0%B5%D0%B7-%D0%B8%D0%BC%D0%B5%D0%BD%D0%B8-12-25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714644" cy="3071834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714744" y="2571745"/>
            <a:ext cx="4601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Нашу 8 школу закінчив у 1967 році. Навчався у Львівському сільськогосподарському інституті. </a:t>
            </a:r>
            <a:r>
              <a:rPr lang="uk-UA" sz="2400" b="1" i="1" dirty="0" smtClean="0">
                <a:solidFill>
                  <a:srgbClr val="002060"/>
                </a:solidFill>
              </a:rPr>
              <a:t>Повість </a:t>
            </a:r>
            <a:r>
              <a:rPr lang="uk-UA" sz="2400" b="1" i="1" dirty="0" smtClean="0">
                <a:solidFill>
                  <a:srgbClr val="002060"/>
                </a:solidFill>
              </a:rPr>
              <a:t>-  хроніку "Сопи - гора" він присвятив їм, своїм батькам - Катерині Юліанівні та Іванові Петровичу. 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86248" y="214291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Б.</a:t>
            </a:r>
            <a:r>
              <a:rPr lang="uk-UA" sz="2800" i="1" dirty="0" err="1" smtClean="0"/>
              <a:t>Бастюк</a:t>
            </a:r>
            <a:r>
              <a:rPr lang="uk-UA" sz="2800" i="1" dirty="0" smtClean="0"/>
              <a:t>  автор збірок поезій «Коріння», «Вдома», «Трава у профіль», «Сто мініатюр», «Цілушка», «Мандрівка порами року», «</a:t>
            </a:r>
            <a:r>
              <a:rPr lang="uk-UA" sz="2800" i="1" dirty="0" err="1" smtClean="0"/>
              <a:t>Словини</a:t>
            </a:r>
            <a:r>
              <a:rPr lang="uk-UA" sz="2800" i="1" dirty="0" smtClean="0"/>
              <a:t>»; книжок гумору «Дефіцитна кандидатура», «Сільська аеробіка», «На кривому цвяшку», «</a:t>
            </a:r>
            <a:r>
              <a:rPr lang="uk-UA" sz="2800" i="1" dirty="0" err="1" smtClean="0"/>
              <a:t>Сміхомаргіналії</a:t>
            </a:r>
            <a:r>
              <a:rPr lang="uk-UA" sz="2800" i="1" dirty="0" smtClean="0"/>
              <a:t>»; повістей «</a:t>
            </a:r>
            <a:r>
              <a:rPr lang="uk-UA" sz="2800" i="1" dirty="0" err="1" smtClean="0"/>
              <a:t>Сопигора</a:t>
            </a:r>
            <a:r>
              <a:rPr lang="uk-UA" sz="2800" i="1" dirty="0" smtClean="0"/>
              <a:t>», «Пасинки Європи», «Війна у війні».</a:t>
            </a:r>
          </a:p>
        </p:txBody>
      </p:sp>
      <p:pic>
        <p:nvPicPr>
          <p:cNvPr id="29698" name="Picture 2" descr="http://odb.te.ua/old/userfiles/6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643338" cy="4357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4" name="Picture 2" descr="http://te.zavantag.com/tw_files2/urls_5/25/d-24031/24031_html_b36cc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1" y="5357826"/>
            <a:ext cx="2324099" cy="12763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714744" y="857232"/>
            <a:ext cx="5143536" cy="31085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800" dirty="0" smtClean="0"/>
              <a:t>Б. </a:t>
            </a:r>
            <a:r>
              <a:rPr lang="uk-UA" sz="2800" dirty="0" err="1" smtClean="0"/>
              <a:t>Бастюк</a:t>
            </a:r>
            <a:r>
              <a:rPr lang="uk-UA" sz="2800" dirty="0" smtClean="0"/>
              <a:t>…Під </a:t>
            </a:r>
            <a:r>
              <a:rPr lang="uk-UA" sz="2800" dirty="0" smtClean="0"/>
              <a:t>його пером народилися  чудові новели і оповідання з сільського життя, позначені тонкою іронією і глибоким трагізмом, крізь призму яких він сприймає земне життя. </a:t>
            </a:r>
            <a:endParaRPr lang="uk-UA" sz="2800" dirty="0"/>
          </a:p>
        </p:txBody>
      </p:sp>
      <p:pic>
        <p:nvPicPr>
          <p:cNvPr id="3" name="Picture 8" descr="http://upload.wikimedia.org/wikipedia/commons/thumb/e/e1/Bastiuk-Bogdan4269.jpg/220px-Bastiuk-Bogdan4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381384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4" descr="http://zolotapektoral.te.ua/wp-content/uploads/2014/09/P5120177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2857520" cy="31432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1000108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Лауреат премії імені братів Лепких (1993), літературних премій імені Уласа </a:t>
            </a:r>
            <a:r>
              <a:rPr lang="uk-UA" sz="2800" b="1" dirty="0" err="1" smtClean="0"/>
              <a:t>Самчука</a:t>
            </a:r>
            <a:r>
              <a:rPr lang="uk-UA" sz="2800" b="1" dirty="0" smtClean="0"/>
              <a:t> (2002) та Степана Руданського (2004).</a:t>
            </a:r>
          </a:p>
          <a:p>
            <a:endParaRPr lang="uk-UA" sz="2800" dirty="0" smtClean="0"/>
          </a:p>
          <a:p>
            <a:r>
              <a:rPr lang="uk-UA" sz="2800" dirty="0" smtClean="0"/>
              <a:t> </a:t>
            </a:r>
            <a:r>
              <a:rPr lang="uk-UA" sz="2800" b="1" dirty="0" smtClean="0"/>
              <a:t>    На вірші  </a:t>
            </a:r>
            <a:r>
              <a:rPr lang="uk-UA" sz="2800" b="1" dirty="0" err="1" smtClean="0"/>
              <a:t>Бастюка</a:t>
            </a:r>
            <a:r>
              <a:rPr lang="uk-UA" sz="2800" b="1" dirty="0" smtClean="0"/>
              <a:t>  написали музику до пісень Т.  </a:t>
            </a:r>
            <a:r>
              <a:rPr lang="uk-UA" sz="2800" b="1" dirty="0" err="1" smtClean="0"/>
              <a:t>Хмурич</a:t>
            </a:r>
            <a:r>
              <a:rPr lang="uk-UA" sz="2800" b="1" dirty="0" smtClean="0"/>
              <a:t> , Б. Пілат, В.  </a:t>
            </a:r>
            <a:r>
              <a:rPr lang="uk-UA" sz="2800" b="1" dirty="0" err="1" smtClean="0"/>
              <a:t>Подуфалий</a:t>
            </a:r>
            <a:r>
              <a:rPr lang="uk-UA" sz="2800" b="1" dirty="0" smtClean="0"/>
              <a:t>   та ін.</a:t>
            </a:r>
            <a:endParaRPr lang="uk-UA" sz="2800" dirty="0" smtClean="0"/>
          </a:p>
          <a:p>
            <a:r>
              <a:rPr lang="uk-UA" sz="2800" b="1" dirty="0" smtClean="0"/>
              <a:t>    Творчість письменника аналізували А. Кацнельсон, П. Сорока, Л. </a:t>
            </a:r>
            <a:r>
              <a:rPr lang="uk-UA" sz="2800" b="1" dirty="0" err="1" smtClean="0"/>
              <a:t>Тарнашинська</a:t>
            </a:r>
            <a:r>
              <a:rPr lang="uk-UA" sz="2800" b="1" dirty="0" smtClean="0"/>
              <a:t> , Г. Черінь, інші відомі критики.</a:t>
            </a:r>
            <a:br>
              <a:rPr lang="uk-UA" sz="2800" b="1" dirty="0" smtClean="0"/>
            </a:br>
            <a:endParaRPr lang="uk-U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43192" cy="100013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       Богдан </a:t>
            </a:r>
            <a:r>
              <a:rPr lang="uk-UA" sz="2800" dirty="0" err="1" smtClean="0"/>
              <a:t>Бастюк</a:t>
            </a:r>
            <a:r>
              <a:rPr lang="uk-UA" sz="2800" dirty="0" smtClean="0"/>
              <a:t> на святкуванні                      ювілею Є.    </a:t>
            </a:r>
            <a:r>
              <a:rPr lang="uk-UA" sz="2800" dirty="0" err="1" smtClean="0"/>
              <a:t>Безкоровайного</a:t>
            </a: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32770" name="Picture 2" descr="http://zal-library.esy.es/start/link/bez.p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7"/>
            <a:ext cx="51435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db.te.ua/old/userfiles/10002%284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2500330" cy="35719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ttp://odb.te.ua/old/userfiles/10001%2854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787" y="535761"/>
            <a:ext cx="2124071" cy="307183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4" name="Picture 6" descr="http://odb.te.ua/old/userfiles/5555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411" y="3341538"/>
            <a:ext cx="2338386" cy="29289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6" name="Picture 8" descr="http://odb.te.ua/old/userfiles/%D1%81%D0%BA%D0%B0%D0%BD%D0%B8%D1%80%D0%BE%D0%B2%D0%B0%D0%BD%D0%B8%D0%B50001%2813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848" y="3607595"/>
            <a:ext cx="2714644" cy="29289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6" descr="http://zolotapektoral.te.ua/wp-content/uploads/2013/06/get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928670"/>
            <a:ext cx="3357586" cy="3220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odb.te.ua/old/userfiles/10004%282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8604"/>
            <a:ext cx="3168352" cy="392903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139952" y="428604"/>
            <a:ext cx="4718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Бастюк</a:t>
            </a:r>
            <a:r>
              <a:rPr lang="uk-UA" sz="2400" b="1" dirty="0" smtClean="0"/>
              <a:t>, Б. І.</a:t>
            </a:r>
            <a:br>
              <a:rPr lang="uk-UA" sz="2400" b="1" dirty="0" smtClean="0"/>
            </a:br>
            <a:r>
              <a:rPr lang="uk-UA" sz="2400" b="1" dirty="0" smtClean="0"/>
              <a:t>Трава у профіль: поезії / Б. І. </a:t>
            </a:r>
            <a:r>
              <a:rPr lang="uk-UA" sz="2400" b="1" dirty="0" err="1" smtClean="0"/>
              <a:t>Бастюк</a:t>
            </a:r>
            <a:r>
              <a:rPr lang="uk-UA" sz="2400" b="1" dirty="0" smtClean="0"/>
              <a:t>.— Львів: Каменяр, 1990.— 87 с.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dirty="0" smtClean="0"/>
              <a:t>Поет-лірик </a:t>
            </a:r>
            <a:r>
              <a:rPr lang="uk-UA" sz="2400" dirty="0" smtClean="0"/>
              <a:t>вміє виявити глибокі порухи людської душі, яка чутливо реагує на все, що відбувається в світі, і все зважує мірою справедливості, краси й добра.</a:t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309</Words>
  <Application>Microsoft Office PowerPoint</Application>
  <PresentationFormat>Екран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Потік</vt:lpstr>
      <vt:lpstr>Презентація PowerPoint</vt:lpstr>
      <vt:lpstr>      Богдан  Бастюк</vt:lpstr>
      <vt:lpstr>Презентація PowerPoint</vt:lpstr>
      <vt:lpstr>Презентація PowerPoint</vt:lpstr>
      <vt:lpstr>Презентація PowerPoint</vt:lpstr>
      <vt:lpstr>Презентація PowerPoint</vt:lpstr>
      <vt:lpstr>       Богдан Бастюк на святкуванні                      ювілею Є.    Безкоровайного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  Бастюк</dc:title>
  <dc:creator>Oleg</dc:creator>
  <cp:lastModifiedBy>Олег Скурський</cp:lastModifiedBy>
  <cp:revision>26</cp:revision>
  <dcterms:created xsi:type="dcterms:W3CDTF">2015-02-05T21:38:08Z</dcterms:created>
  <dcterms:modified xsi:type="dcterms:W3CDTF">2019-01-26T20:42:20Z</dcterms:modified>
</cp:coreProperties>
</file>