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5" r:id="rId2"/>
    <p:sldId id="352" r:id="rId3"/>
    <p:sldId id="343" r:id="rId4"/>
    <p:sldId id="345" r:id="rId5"/>
    <p:sldId id="353" r:id="rId6"/>
    <p:sldId id="357" r:id="rId7"/>
    <p:sldId id="346" r:id="rId8"/>
    <p:sldId id="356" r:id="rId9"/>
    <p:sldId id="349" r:id="rId10"/>
    <p:sldId id="348" r:id="rId11"/>
    <p:sldId id="351" r:id="rId12"/>
    <p:sldId id="350" r:id="rId13"/>
    <p:sldId id="362" r:id="rId14"/>
    <p:sldId id="300" r:id="rId15"/>
    <p:sldId id="358" r:id="rId16"/>
    <p:sldId id="359" r:id="rId17"/>
    <p:sldId id="370" r:id="rId18"/>
    <p:sldId id="344" r:id="rId19"/>
    <p:sldId id="371" r:id="rId20"/>
    <p:sldId id="287" r:id="rId21"/>
    <p:sldId id="264" r:id="rId22"/>
    <p:sldId id="314" r:id="rId23"/>
    <p:sldId id="373" r:id="rId24"/>
    <p:sldId id="379" r:id="rId25"/>
    <p:sldId id="377" r:id="rId26"/>
    <p:sldId id="376" r:id="rId27"/>
    <p:sldId id="380" r:id="rId28"/>
    <p:sldId id="309" r:id="rId29"/>
    <p:sldId id="310" r:id="rId30"/>
    <p:sldId id="315" r:id="rId31"/>
    <p:sldId id="312" r:id="rId32"/>
    <p:sldId id="316" r:id="rId33"/>
    <p:sldId id="354" r:id="rId34"/>
    <p:sldId id="258" r:id="rId35"/>
    <p:sldId id="265" r:id="rId36"/>
    <p:sldId id="317" r:id="rId37"/>
    <p:sldId id="319" r:id="rId38"/>
    <p:sldId id="324" r:id="rId39"/>
    <p:sldId id="305" r:id="rId40"/>
    <p:sldId id="256" r:id="rId41"/>
    <p:sldId id="303" r:id="rId42"/>
    <p:sldId id="306" r:id="rId43"/>
    <p:sldId id="333" r:id="rId44"/>
    <p:sldId id="304" r:id="rId45"/>
    <p:sldId id="311" r:id="rId46"/>
    <p:sldId id="320" r:id="rId47"/>
    <p:sldId id="332" r:id="rId48"/>
    <p:sldId id="331" r:id="rId49"/>
    <p:sldId id="263" r:id="rId50"/>
    <p:sldId id="267" r:id="rId51"/>
    <p:sldId id="302" r:id="rId52"/>
    <p:sldId id="327" r:id="rId53"/>
    <p:sldId id="328" r:id="rId54"/>
    <p:sldId id="322" r:id="rId55"/>
    <p:sldId id="334" r:id="rId56"/>
    <p:sldId id="318" r:id="rId57"/>
    <p:sldId id="326" r:id="rId58"/>
    <p:sldId id="329" r:id="rId59"/>
    <p:sldId id="330" r:id="rId60"/>
    <p:sldId id="321" r:id="rId61"/>
    <p:sldId id="372" r:id="rId62"/>
    <p:sldId id="257" r:id="rId6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60C2"/>
    <a:srgbClr val="680C0C"/>
    <a:srgbClr val="EBB233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16" autoAdjust="0"/>
  </p:normalViewPr>
  <p:slideViewPr>
    <p:cSldViewPr>
      <p:cViewPr varScale="1">
        <p:scale>
          <a:sx n="46" d="100"/>
          <a:sy n="46" d="100"/>
        </p:scale>
        <p:origin x="-138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0F61C3-6D5F-40B1-BBA4-330B124FBA3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4FD8250-EF97-45CB-B2D7-6924F8365445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Активна педагогічна діяльність</a:t>
          </a:r>
          <a:endParaRPr lang="uk-UA" sz="2000" b="1" dirty="0">
            <a:solidFill>
              <a:schemeClr val="tx2"/>
            </a:solidFill>
          </a:endParaRPr>
        </a:p>
      </dgm:t>
    </dgm:pt>
    <dgm:pt modelId="{62C835C7-D69E-4058-A6DA-7C3D69F51D20}" type="parTrans" cxnId="{98721812-5DE2-4B81-81E0-0DDA580FC188}">
      <dgm:prSet/>
      <dgm:spPr/>
      <dgm:t>
        <a:bodyPr/>
        <a:lstStyle/>
        <a:p>
          <a:endParaRPr lang="uk-UA"/>
        </a:p>
      </dgm:t>
    </dgm:pt>
    <dgm:pt modelId="{90B59639-2D86-4BB3-9F3C-F03B514740AB}" type="sibTrans" cxnId="{98721812-5DE2-4B81-81E0-0DDA580FC188}">
      <dgm:prSet/>
      <dgm:spPr/>
      <dgm:t>
        <a:bodyPr/>
        <a:lstStyle/>
        <a:p>
          <a:endParaRPr lang="uk-UA"/>
        </a:p>
      </dgm:t>
    </dgm:pt>
    <dgm:pt modelId="{29DAC102-68AB-474B-B43F-D9259F30B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Безперервне підвищення загальної та професійної культури</a:t>
          </a:r>
          <a:endParaRPr lang="uk-UA" sz="2000" b="1" dirty="0">
            <a:solidFill>
              <a:schemeClr val="tx2"/>
            </a:solidFill>
          </a:endParaRPr>
        </a:p>
      </dgm:t>
    </dgm:pt>
    <dgm:pt modelId="{C1B62979-7BC3-47FE-8957-879AE6DCEB06}" type="parTrans" cxnId="{1F062618-F004-43C6-BF14-58087E86BF72}">
      <dgm:prSet/>
      <dgm:spPr/>
      <dgm:t>
        <a:bodyPr/>
        <a:lstStyle/>
        <a:p>
          <a:endParaRPr lang="uk-UA"/>
        </a:p>
      </dgm:t>
    </dgm:pt>
    <dgm:pt modelId="{86C43402-7035-4C4D-8F3E-8550F37B9C00}" type="sibTrans" cxnId="{1F062618-F004-43C6-BF14-58087E86BF72}">
      <dgm:prSet/>
      <dgm:spPr/>
      <dgm:t>
        <a:bodyPr/>
        <a:lstStyle/>
        <a:p>
          <a:endParaRPr lang="uk-UA"/>
        </a:p>
      </dgm:t>
    </dgm:pt>
    <dgm:pt modelId="{24CCFCA2-3650-4ECB-A2A2-57613F509A7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Пошукова діяльність педагога, володіння методами педагогічного дослідження</a:t>
          </a:r>
          <a:endParaRPr lang="uk-UA" sz="2000" b="1" dirty="0">
            <a:solidFill>
              <a:schemeClr val="tx2"/>
            </a:solidFill>
          </a:endParaRPr>
        </a:p>
      </dgm:t>
    </dgm:pt>
    <dgm:pt modelId="{7E550351-69A5-4FD2-8882-CE8C65EB511B}" type="parTrans" cxnId="{7A201BC9-C566-4D02-8F49-D4215E080C79}">
      <dgm:prSet/>
      <dgm:spPr/>
      <dgm:t>
        <a:bodyPr/>
        <a:lstStyle/>
        <a:p>
          <a:endParaRPr lang="uk-UA"/>
        </a:p>
      </dgm:t>
    </dgm:pt>
    <dgm:pt modelId="{4ABA58FC-5F70-455D-ADD2-92E2959D2DA7}" type="sibTrans" cxnId="{7A201BC9-C566-4D02-8F49-D4215E080C79}">
      <dgm:prSet/>
      <dgm:spPr/>
      <dgm:t>
        <a:bodyPr/>
        <a:lstStyle/>
        <a:p>
          <a:endParaRPr lang="uk-UA"/>
        </a:p>
      </dgm:t>
    </dgm:pt>
    <dgm:pt modelId="{03167948-915C-4F77-A8D9-F97131BF4778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Конструювання власного педагогічного досвіду</a:t>
          </a:r>
          <a:endParaRPr lang="uk-UA" sz="2000" b="1" dirty="0">
            <a:solidFill>
              <a:schemeClr val="tx2"/>
            </a:solidFill>
          </a:endParaRPr>
        </a:p>
      </dgm:t>
    </dgm:pt>
    <dgm:pt modelId="{4E9DD179-D515-461F-8D08-9A3A4BC619FF}" type="parTrans" cxnId="{AAE66EC5-357D-40EC-9FDA-D757B565E2B4}">
      <dgm:prSet/>
      <dgm:spPr/>
      <dgm:t>
        <a:bodyPr/>
        <a:lstStyle/>
        <a:p>
          <a:endParaRPr lang="uk-UA"/>
        </a:p>
      </dgm:t>
    </dgm:pt>
    <dgm:pt modelId="{FA6F0BB0-BB46-4283-B4A3-F145D48E0459}" type="sibTrans" cxnId="{AAE66EC5-357D-40EC-9FDA-D757B565E2B4}">
      <dgm:prSet/>
      <dgm:spPr/>
      <dgm:t>
        <a:bodyPr/>
        <a:lstStyle/>
        <a:p>
          <a:endParaRPr lang="uk-UA"/>
        </a:p>
      </dgm:t>
    </dgm:pt>
    <dgm:pt modelId="{AA240F10-12AA-424E-A683-3E86EA65987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Особистісні якості</a:t>
          </a:r>
          <a:endParaRPr lang="uk-UA" sz="2000" b="1" dirty="0">
            <a:solidFill>
              <a:schemeClr val="tx2"/>
            </a:solidFill>
          </a:endParaRPr>
        </a:p>
      </dgm:t>
    </dgm:pt>
    <dgm:pt modelId="{431D6A61-4072-4FEA-BB53-DD69B315CAE4}" type="parTrans" cxnId="{3F55AEB4-2D36-47F0-9C71-992B2D642845}">
      <dgm:prSet/>
      <dgm:spPr/>
      <dgm:t>
        <a:bodyPr/>
        <a:lstStyle/>
        <a:p>
          <a:endParaRPr lang="uk-UA"/>
        </a:p>
      </dgm:t>
    </dgm:pt>
    <dgm:pt modelId="{C61FE8B4-CFFC-475D-B7BF-08764558A381}" type="sibTrans" cxnId="{3F55AEB4-2D36-47F0-9C71-992B2D642845}">
      <dgm:prSet/>
      <dgm:spPr/>
      <dgm:t>
        <a:bodyPr/>
        <a:lstStyle/>
        <a:p>
          <a:endParaRPr lang="uk-UA"/>
        </a:p>
      </dgm:t>
    </dgm:pt>
    <dgm:pt modelId="{8BFF73DA-9493-4221-8109-0CD371FB69F6}" type="pres">
      <dgm:prSet presAssocID="{430F61C3-6D5F-40B1-BBA4-330B124FBA3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DBCFD52-EDDF-4098-B11E-A484A3FA796B}" type="pres">
      <dgm:prSet presAssocID="{C4FD8250-EF97-45CB-B2D7-6924F8365445}" presName="node" presStyleLbl="node1" presStyleIdx="0" presStyleCnt="5" custScaleX="163442" custScaleY="112244" custRadScaleRad="99207" custRadScaleInc="41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F7AF48-1F9D-4FA3-A749-F2386E59E6B1}" type="pres">
      <dgm:prSet presAssocID="{90B59639-2D86-4BB3-9F3C-F03B514740AB}" presName="sibTrans" presStyleLbl="sibTrans2D1" presStyleIdx="0" presStyleCnt="5"/>
      <dgm:spPr/>
      <dgm:t>
        <a:bodyPr/>
        <a:lstStyle/>
        <a:p>
          <a:endParaRPr lang="uk-UA"/>
        </a:p>
      </dgm:t>
    </dgm:pt>
    <dgm:pt modelId="{F452A960-D065-49BB-9C4B-D8952D4D55F5}" type="pres">
      <dgm:prSet presAssocID="{90B59639-2D86-4BB3-9F3C-F03B514740AB}" presName="connectorText" presStyleLbl="sibTrans2D1" presStyleIdx="0" presStyleCnt="5"/>
      <dgm:spPr/>
      <dgm:t>
        <a:bodyPr/>
        <a:lstStyle/>
        <a:p>
          <a:endParaRPr lang="uk-UA"/>
        </a:p>
      </dgm:t>
    </dgm:pt>
    <dgm:pt modelId="{D8F5E11C-AB61-428F-8588-4CC181324A3B}" type="pres">
      <dgm:prSet presAssocID="{29DAC102-68AB-474B-B43F-D9259F30B433}" presName="node" presStyleLbl="node1" presStyleIdx="1" presStyleCnt="5" custScaleX="166908" custScaleY="97401" custRadScaleRad="116831" custRadScaleInc="-257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2DD946-CB44-4018-A41C-C0E7C515637B}" type="pres">
      <dgm:prSet presAssocID="{86C43402-7035-4C4D-8F3E-8550F37B9C00}" presName="sibTrans" presStyleLbl="sibTrans2D1" presStyleIdx="1" presStyleCnt="5"/>
      <dgm:spPr/>
      <dgm:t>
        <a:bodyPr/>
        <a:lstStyle/>
        <a:p>
          <a:endParaRPr lang="uk-UA"/>
        </a:p>
      </dgm:t>
    </dgm:pt>
    <dgm:pt modelId="{EA8C42DB-9B2E-4C76-9DCA-AF33250D91C2}" type="pres">
      <dgm:prSet presAssocID="{86C43402-7035-4C4D-8F3E-8550F37B9C00}" presName="connectorText" presStyleLbl="sibTrans2D1" presStyleIdx="1" presStyleCnt="5"/>
      <dgm:spPr/>
      <dgm:t>
        <a:bodyPr/>
        <a:lstStyle/>
        <a:p>
          <a:endParaRPr lang="uk-UA"/>
        </a:p>
      </dgm:t>
    </dgm:pt>
    <dgm:pt modelId="{5AE45D84-6F5E-47A6-B26D-078E3EF60FB7}" type="pres">
      <dgm:prSet presAssocID="{24CCFCA2-3650-4ECB-A2A2-57613F509A7D}" presName="node" presStyleLbl="node1" presStyleIdx="2" presStyleCnt="5" custScaleX="174063" custScaleY="107651" custRadScaleRad="83638" custRadScaleInc="396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C49C16-27B5-404E-9AA3-4A0421C28985}" type="pres">
      <dgm:prSet presAssocID="{4ABA58FC-5F70-455D-ADD2-92E2959D2DA7}" presName="sibTrans" presStyleLbl="sibTrans2D1" presStyleIdx="2" presStyleCnt="5"/>
      <dgm:spPr/>
      <dgm:t>
        <a:bodyPr/>
        <a:lstStyle/>
        <a:p>
          <a:endParaRPr lang="uk-UA"/>
        </a:p>
      </dgm:t>
    </dgm:pt>
    <dgm:pt modelId="{E937AF19-B2F2-4C2C-82AA-51A671EEAD12}" type="pres">
      <dgm:prSet presAssocID="{4ABA58FC-5F70-455D-ADD2-92E2959D2DA7}" presName="connectorText" presStyleLbl="sibTrans2D1" presStyleIdx="2" presStyleCnt="5"/>
      <dgm:spPr/>
      <dgm:t>
        <a:bodyPr/>
        <a:lstStyle/>
        <a:p>
          <a:endParaRPr lang="uk-UA"/>
        </a:p>
      </dgm:t>
    </dgm:pt>
    <dgm:pt modelId="{8D8A3AEC-3308-4A33-AC98-4A7D40715386}" type="pres">
      <dgm:prSet presAssocID="{03167948-915C-4F77-A8D9-F97131BF4778}" presName="node" presStyleLbl="node1" presStyleIdx="3" presStyleCnt="5" custScaleX="161997" custScaleY="104223" custRadScaleRad="115078" custRadScaleInc="5118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02C56E3-ADF0-43ED-A345-8348C3EFC14B}" type="pres">
      <dgm:prSet presAssocID="{FA6F0BB0-BB46-4283-B4A3-F145D48E0459}" presName="sibTrans" presStyleLbl="sibTrans2D1" presStyleIdx="3" presStyleCnt="5"/>
      <dgm:spPr/>
      <dgm:t>
        <a:bodyPr/>
        <a:lstStyle/>
        <a:p>
          <a:endParaRPr lang="uk-UA"/>
        </a:p>
      </dgm:t>
    </dgm:pt>
    <dgm:pt modelId="{B7F586D8-F6CF-419C-A6C0-68663B80E0E3}" type="pres">
      <dgm:prSet presAssocID="{FA6F0BB0-BB46-4283-B4A3-F145D48E0459}" presName="connectorText" presStyleLbl="sibTrans2D1" presStyleIdx="3" presStyleCnt="5"/>
      <dgm:spPr/>
      <dgm:t>
        <a:bodyPr/>
        <a:lstStyle/>
        <a:p>
          <a:endParaRPr lang="uk-UA"/>
        </a:p>
      </dgm:t>
    </dgm:pt>
    <dgm:pt modelId="{16AC0CBF-25E1-4636-80D1-7B28B2A0193F}" type="pres">
      <dgm:prSet presAssocID="{AA240F10-12AA-424E-A683-3E86EA65987D}" presName="node" presStyleLbl="node1" presStyleIdx="4" presStyleCnt="5" custScaleX="155918" custScaleY="102223" custRadScaleRad="143325" custRadScaleInc="509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2E1B88-AB70-4262-AF48-C422FA3703E7}" type="pres">
      <dgm:prSet presAssocID="{C61FE8B4-CFFC-475D-B7BF-08764558A381}" presName="sibTrans" presStyleLbl="sibTrans2D1" presStyleIdx="4" presStyleCnt="5" custFlipVert="0" custFlipHor="1" custScaleX="148447" custScaleY="56562" custLinFactX="1600000" custLinFactY="141649" custLinFactNeighborX="1667158" custLinFactNeighborY="200000"/>
      <dgm:spPr/>
      <dgm:t>
        <a:bodyPr/>
        <a:lstStyle/>
        <a:p>
          <a:endParaRPr lang="uk-UA"/>
        </a:p>
      </dgm:t>
    </dgm:pt>
    <dgm:pt modelId="{89D07DCA-0967-4FFF-9C9B-3F89FA58C5C0}" type="pres">
      <dgm:prSet presAssocID="{C61FE8B4-CFFC-475D-B7BF-08764558A381}" presName="connectorText" presStyleLbl="sibTrans2D1" presStyleIdx="4" presStyleCnt="5"/>
      <dgm:spPr/>
      <dgm:t>
        <a:bodyPr/>
        <a:lstStyle/>
        <a:p>
          <a:endParaRPr lang="uk-UA"/>
        </a:p>
      </dgm:t>
    </dgm:pt>
  </dgm:ptLst>
  <dgm:cxnLst>
    <dgm:cxn modelId="{08AD5B1F-672D-41B1-964E-30E78353C89E}" type="presOf" srcId="{4ABA58FC-5F70-455D-ADD2-92E2959D2DA7}" destId="{2FC49C16-27B5-404E-9AA3-4A0421C28985}" srcOrd="0" destOrd="0" presId="urn:microsoft.com/office/officeart/2005/8/layout/cycle2"/>
    <dgm:cxn modelId="{C5E14687-373A-4083-B2FF-BEE1D2564AAB}" type="presOf" srcId="{C61FE8B4-CFFC-475D-B7BF-08764558A381}" destId="{89D07DCA-0967-4FFF-9C9B-3F89FA58C5C0}" srcOrd="1" destOrd="0" presId="urn:microsoft.com/office/officeart/2005/8/layout/cycle2"/>
    <dgm:cxn modelId="{461EC3CD-6AF7-42F0-B47C-0235601535AF}" type="presOf" srcId="{FA6F0BB0-BB46-4283-B4A3-F145D48E0459}" destId="{B7F586D8-F6CF-419C-A6C0-68663B80E0E3}" srcOrd="1" destOrd="0" presId="urn:microsoft.com/office/officeart/2005/8/layout/cycle2"/>
    <dgm:cxn modelId="{DE41CCD3-B936-478C-AD05-9E8D5938D2F0}" type="presOf" srcId="{90B59639-2D86-4BB3-9F3C-F03B514740AB}" destId="{F452A960-D065-49BB-9C4B-D8952D4D55F5}" srcOrd="1" destOrd="0" presId="urn:microsoft.com/office/officeart/2005/8/layout/cycle2"/>
    <dgm:cxn modelId="{7A201BC9-C566-4D02-8F49-D4215E080C79}" srcId="{430F61C3-6D5F-40B1-BBA4-330B124FBA3B}" destId="{24CCFCA2-3650-4ECB-A2A2-57613F509A7D}" srcOrd="2" destOrd="0" parTransId="{7E550351-69A5-4FD2-8882-CE8C65EB511B}" sibTransId="{4ABA58FC-5F70-455D-ADD2-92E2959D2DA7}"/>
    <dgm:cxn modelId="{C00C0F63-87C8-4D34-BAFA-F3A0928C446E}" type="presOf" srcId="{86C43402-7035-4C4D-8F3E-8550F37B9C00}" destId="{002DD946-CB44-4018-A41C-C0E7C515637B}" srcOrd="0" destOrd="0" presId="urn:microsoft.com/office/officeart/2005/8/layout/cycle2"/>
    <dgm:cxn modelId="{D7EAB0EC-2E9E-41F8-8CC2-4DECE95849AC}" type="presOf" srcId="{AA240F10-12AA-424E-A683-3E86EA65987D}" destId="{16AC0CBF-25E1-4636-80D1-7B28B2A0193F}" srcOrd="0" destOrd="0" presId="urn:microsoft.com/office/officeart/2005/8/layout/cycle2"/>
    <dgm:cxn modelId="{57921E7B-40EF-4DF7-BD2A-51081F31C76C}" type="presOf" srcId="{430F61C3-6D5F-40B1-BBA4-330B124FBA3B}" destId="{8BFF73DA-9493-4221-8109-0CD371FB69F6}" srcOrd="0" destOrd="0" presId="urn:microsoft.com/office/officeart/2005/8/layout/cycle2"/>
    <dgm:cxn modelId="{4BC10D0A-1F3F-4171-9323-0163F8687377}" type="presOf" srcId="{C4FD8250-EF97-45CB-B2D7-6924F8365445}" destId="{ADBCFD52-EDDF-4098-B11E-A484A3FA796B}" srcOrd="0" destOrd="0" presId="urn:microsoft.com/office/officeart/2005/8/layout/cycle2"/>
    <dgm:cxn modelId="{68037954-ED90-44B6-B499-199D6F15CE82}" type="presOf" srcId="{90B59639-2D86-4BB3-9F3C-F03B514740AB}" destId="{E8F7AF48-1F9D-4FA3-A749-F2386E59E6B1}" srcOrd="0" destOrd="0" presId="urn:microsoft.com/office/officeart/2005/8/layout/cycle2"/>
    <dgm:cxn modelId="{8621ADB8-953C-4C7A-B9FE-04B486432A1A}" type="presOf" srcId="{24CCFCA2-3650-4ECB-A2A2-57613F509A7D}" destId="{5AE45D84-6F5E-47A6-B26D-078E3EF60FB7}" srcOrd="0" destOrd="0" presId="urn:microsoft.com/office/officeart/2005/8/layout/cycle2"/>
    <dgm:cxn modelId="{0F4AD83E-8C8B-4FFD-8C2C-9C7FA6FE6992}" type="presOf" srcId="{29DAC102-68AB-474B-B43F-D9259F30B433}" destId="{D8F5E11C-AB61-428F-8588-4CC181324A3B}" srcOrd="0" destOrd="0" presId="urn:microsoft.com/office/officeart/2005/8/layout/cycle2"/>
    <dgm:cxn modelId="{C04CB558-4093-4D88-A705-05B2B6A8F868}" type="presOf" srcId="{FA6F0BB0-BB46-4283-B4A3-F145D48E0459}" destId="{C02C56E3-ADF0-43ED-A345-8348C3EFC14B}" srcOrd="0" destOrd="0" presId="urn:microsoft.com/office/officeart/2005/8/layout/cycle2"/>
    <dgm:cxn modelId="{1F062618-F004-43C6-BF14-58087E86BF72}" srcId="{430F61C3-6D5F-40B1-BBA4-330B124FBA3B}" destId="{29DAC102-68AB-474B-B43F-D9259F30B433}" srcOrd="1" destOrd="0" parTransId="{C1B62979-7BC3-47FE-8957-879AE6DCEB06}" sibTransId="{86C43402-7035-4C4D-8F3E-8550F37B9C00}"/>
    <dgm:cxn modelId="{6143CA04-E3FF-47F4-861A-021FE94CAD66}" type="presOf" srcId="{03167948-915C-4F77-A8D9-F97131BF4778}" destId="{8D8A3AEC-3308-4A33-AC98-4A7D40715386}" srcOrd="0" destOrd="0" presId="urn:microsoft.com/office/officeart/2005/8/layout/cycle2"/>
    <dgm:cxn modelId="{98721812-5DE2-4B81-81E0-0DDA580FC188}" srcId="{430F61C3-6D5F-40B1-BBA4-330B124FBA3B}" destId="{C4FD8250-EF97-45CB-B2D7-6924F8365445}" srcOrd="0" destOrd="0" parTransId="{62C835C7-D69E-4058-A6DA-7C3D69F51D20}" sibTransId="{90B59639-2D86-4BB3-9F3C-F03B514740AB}"/>
    <dgm:cxn modelId="{5A674754-071B-4D7C-BAD3-1031ED0B56DF}" type="presOf" srcId="{4ABA58FC-5F70-455D-ADD2-92E2959D2DA7}" destId="{E937AF19-B2F2-4C2C-82AA-51A671EEAD12}" srcOrd="1" destOrd="0" presId="urn:microsoft.com/office/officeart/2005/8/layout/cycle2"/>
    <dgm:cxn modelId="{866C9544-A8E4-4F93-8DFA-37AE835E78F1}" type="presOf" srcId="{86C43402-7035-4C4D-8F3E-8550F37B9C00}" destId="{EA8C42DB-9B2E-4C76-9DCA-AF33250D91C2}" srcOrd="1" destOrd="0" presId="urn:microsoft.com/office/officeart/2005/8/layout/cycle2"/>
    <dgm:cxn modelId="{3F55AEB4-2D36-47F0-9C71-992B2D642845}" srcId="{430F61C3-6D5F-40B1-BBA4-330B124FBA3B}" destId="{AA240F10-12AA-424E-A683-3E86EA65987D}" srcOrd="4" destOrd="0" parTransId="{431D6A61-4072-4FEA-BB53-DD69B315CAE4}" sibTransId="{C61FE8B4-CFFC-475D-B7BF-08764558A381}"/>
    <dgm:cxn modelId="{AAE66EC5-357D-40EC-9FDA-D757B565E2B4}" srcId="{430F61C3-6D5F-40B1-BBA4-330B124FBA3B}" destId="{03167948-915C-4F77-A8D9-F97131BF4778}" srcOrd="3" destOrd="0" parTransId="{4E9DD179-D515-461F-8D08-9A3A4BC619FF}" sibTransId="{FA6F0BB0-BB46-4283-B4A3-F145D48E0459}"/>
    <dgm:cxn modelId="{08FFF959-A78D-4738-A0E3-A33696B07C53}" type="presOf" srcId="{C61FE8B4-CFFC-475D-B7BF-08764558A381}" destId="{6A2E1B88-AB70-4262-AF48-C422FA3703E7}" srcOrd="0" destOrd="0" presId="urn:microsoft.com/office/officeart/2005/8/layout/cycle2"/>
    <dgm:cxn modelId="{7064EA23-A5F3-4FB7-9E96-C4C1A19BD4A8}" type="presParOf" srcId="{8BFF73DA-9493-4221-8109-0CD371FB69F6}" destId="{ADBCFD52-EDDF-4098-B11E-A484A3FA796B}" srcOrd="0" destOrd="0" presId="urn:microsoft.com/office/officeart/2005/8/layout/cycle2"/>
    <dgm:cxn modelId="{7487F82C-91EE-4A9E-9F10-369DDD295E82}" type="presParOf" srcId="{8BFF73DA-9493-4221-8109-0CD371FB69F6}" destId="{E8F7AF48-1F9D-4FA3-A749-F2386E59E6B1}" srcOrd="1" destOrd="0" presId="urn:microsoft.com/office/officeart/2005/8/layout/cycle2"/>
    <dgm:cxn modelId="{4072F33D-C2E4-4DEA-9423-45D442269196}" type="presParOf" srcId="{E8F7AF48-1F9D-4FA3-A749-F2386E59E6B1}" destId="{F452A960-D065-49BB-9C4B-D8952D4D55F5}" srcOrd="0" destOrd="0" presId="urn:microsoft.com/office/officeart/2005/8/layout/cycle2"/>
    <dgm:cxn modelId="{5DB066BE-1C96-4680-B7CF-62E0B315B892}" type="presParOf" srcId="{8BFF73DA-9493-4221-8109-0CD371FB69F6}" destId="{D8F5E11C-AB61-428F-8588-4CC181324A3B}" srcOrd="2" destOrd="0" presId="urn:microsoft.com/office/officeart/2005/8/layout/cycle2"/>
    <dgm:cxn modelId="{5465CA71-B044-436B-B3B5-DC2F87181727}" type="presParOf" srcId="{8BFF73DA-9493-4221-8109-0CD371FB69F6}" destId="{002DD946-CB44-4018-A41C-C0E7C515637B}" srcOrd="3" destOrd="0" presId="urn:microsoft.com/office/officeart/2005/8/layout/cycle2"/>
    <dgm:cxn modelId="{4FCA1CD7-26F9-477F-A7E8-09AA72BC06FF}" type="presParOf" srcId="{002DD946-CB44-4018-A41C-C0E7C515637B}" destId="{EA8C42DB-9B2E-4C76-9DCA-AF33250D91C2}" srcOrd="0" destOrd="0" presId="urn:microsoft.com/office/officeart/2005/8/layout/cycle2"/>
    <dgm:cxn modelId="{A425D0DB-2D9F-4C1F-8170-BC1AF989B9E7}" type="presParOf" srcId="{8BFF73DA-9493-4221-8109-0CD371FB69F6}" destId="{5AE45D84-6F5E-47A6-B26D-078E3EF60FB7}" srcOrd="4" destOrd="0" presId="urn:microsoft.com/office/officeart/2005/8/layout/cycle2"/>
    <dgm:cxn modelId="{04127CE0-2D32-422D-AC1C-9102A131BFD6}" type="presParOf" srcId="{8BFF73DA-9493-4221-8109-0CD371FB69F6}" destId="{2FC49C16-27B5-404E-9AA3-4A0421C28985}" srcOrd="5" destOrd="0" presId="urn:microsoft.com/office/officeart/2005/8/layout/cycle2"/>
    <dgm:cxn modelId="{EF031422-7B70-4F7E-8D41-F940E0031B62}" type="presParOf" srcId="{2FC49C16-27B5-404E-9AA3-4A0421C28985}" destId="{E937AF19-B2F2-4C2C-82AA-51A671EEAD12}" srcOrd="0" destOrd="0" presId="urn:microsoft.com/office/officeart/2005/8/layout/cycle2"/>
    <dgm:cxn modelId="{9B5988AD-A05A-40DC-B18A-1E416F900F7B}" type="presParOf" srcId="{8BFF73DA-9493-4221-8109-0CD371FB69F6}" destId="{8D8A3AEC-3308-4A33-AC98-4A7D40715386}" srcOrd="6" destOrd="0" presId="urn:microsoft.com/office/officeart/2005/8/layout/cycle2"/>
    <dgm:cxn modelId="{A5ECECC8-58C9-4BF4-8858-08419560C6C3}" type="presParOf" srcId="{8BFF73DA-9493-4221-8109-0CD371FB69F6}" destId="{C02C56E3-ADF0-43ED-A345-8348C3EFC14B}" srcOrd="7" destOrd="0" presId="urn:microsoft.com/office/officeart/2005/8/layout/cycle2"/>
    <dgm:cxn modelId="{1C0B9746-466F-4854-AC48-EC9623DE3853}" type="presParOf" srcId="{C02C56E3-ADF0-43ED-A345-8348C3EFC14B}" destId="{B7F586D8-F6CF-419C-A6C0-68663B80E0E3}" srcOrd="0" destOrd="0" presId="urn:microsoft.com/office/officeart/2005/8/layout/cycle2"/>
    <dgm:cxn modelId="{E4C788E8-536E-48DE-B7A8-6B801772270C}" type="presParOf" srcId="{8BFF73DA-9493-4221-8109-0CD371FB69F6}" destId="{16AC0CBF-25E1-4636-80D1-7B28B2A0193F}" srcOrd="8" destOrd="0" presId="urn:microsoft.com/office/officeart/2005/8/layout/cycle2"/>
    <dgm:cxn modelId="{9E1E1D85-3572-48D6-A146-09C86FA18574}" type="presParOf" srcId="{8BFF73DA-9493-4221-8109-0CD371FB69F6}" destId="{6A2E1B88-AB70-4262-AF48-C422FA3703E7}" srcOrd="9" destOrd="0" presId="urn:microsoft.com/office/officeart/2005/8/layout/cycle2"/>
    <dgm:cxn modelId="{796B8837-101E-449B-959E-DE0A00A10642}" type="presParOf" srcId="{6A2E1B88-AB70-4262-AF48-C422FA3703E7}" destId="{89D07DCA-0967-4FFF-9C9B-3F89FA58C5C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BCFD52-EDDF-4098-B11E-A484A3FA796B}">
      <dsp:nvSpPr>
        <dsp:cNvPr id="0" name=""/>
        <dsp:cNvSpPr/>
      </dsp:nvSpPr>
      <dsp:spPr>
        <a:xfrm>
          <a:off x="2772810" y="-72019"/>
          <a:ext cx="3043136" cy="2089877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</a:rPr>
            <a:t>Активна педагогічна діяльність</a:t>
          </a:r>
          <a:endParaRPr lang="uk-UA" sz="2000" b="1" kern="1200" dirty="0">
            <a:solidFill>
              <a:schemeClr val="tx2"/>
            </a:solidFill>
          </a:endParaRPr>
        </a:p>
      </dsp:txBody>
      <dsp:txXfrm>
        <a:off x="2772810" y="-72019"/>
        <a:ext cx="3043136" cy="2089877"/>
      </dsp:txXfrm>
    </dsp:sp>
    <dsp:sp modelId="{E8F7AF48-1F9D-4FA3-A749-F2386E59E6B1}">
      <dsp:nvSpPr>
        <dsp:cNvPr id="0" name=""/>
        <dsp:cNvSpPr/>
      </dsp:nvSpPr>
      <dsp:spPr>
        <a:xfrm rot="12256176">
          <a:off x="5494193" y="1211879"/>
          <a:ext cx="54054" cy="6283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900" kern="1200"/>
        </a:p>
      </dsp:txBody>
      <dsp:txXfrm rot="12256176">
        <a:off x="5494193" y="1211879"/>
        <a:ext cx="54054" cy="628393"/>
      </dsp:txXfrm>
    </dsp:sp>
    <dsp:sp modelId="{D8F5E11C-AB61-428F-8588-4CC181324A3B}">
      <dsp:nvSpPr>
        <dsp:cNvPr id="0" name=""/>
        <dsp:cNvSpPr/>
      </dsp:nvSpPr>
      <dsp:spPr>
        <a:xfrm>
          <a:off x="5149085" y="1152121"/>
          <a:ext cx="3107670" cy="1813515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</a:rPr>
            <a:t>Безперервне підвищення загальної та професійної культури</a:t>
          </a:r>
          <a:endParaRPr lang="uk-UA" sz="2000" b="1" kern="1200" dirty="0">
            <a:solidFill>
              <a:schemeClr val="tx2"/>
            </a:solidFill>
          </a:endParaRPr>
        </a:p>
      </dsp:txBody>
      <dsp:txXfrm>
        <a:off x="5149085" y="1152121"/>
        <a:ext cx="3107670" cy="1813515"/>
      </dsp:txXfrm>
    </dsp:sp>
    <dsp:sp modelId="{002DD946-CB44-4018-A41C-C0E7C515637B}">
      <dsp:nvSpPr>
        <dsp:cNvPr id="0" name=""/>
        <dsp:cNvSpPr/>
      </dsp:nvSpPr>
      <dsp:spPr>
        <a:xfrm rot="7143606">
          <a:off x="5473734" y="3242310"/>
          <a:ext cx="793964" cy="6283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900" kern="1200"/>
        </a:p>
      </dsp:txBody>
      <dsp:txXfrm rot="7143606">
        <a:off x="5473734" y="3242310"/>
        <a:ext cx="793964" cy="628393"/>
      </dsp:txXfrm>
    </dsp:sp>
    <dsp:sp modelId="{5AE45D84-6F5E-47A6-B26D-078E3EF60FB7}">
      <dsp:nvSpPr>
        <dsp:cNvPr id="0" name=""/>
        <dsp:cNvSpPr/>
      </dsp:nvSpPr>
      <dsp:spPr>
        <a:xfrm>
          <a:off x="3348877" y="4176470"/>
          <a:ext cx="3240889" cy="2004360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</a:rPr>
            <a:t>Пошукова діяльність педагога, володіння методами педагогічного дослідження</a:t>
          </a:r>
          <a:endParaRPr lang="uk-UA" sz="2000" b="1" kern="1200" dirty="0">
            <a:solidFill>
              <a:schemeClr val="tx2"/>
            </a:solidFill>
          </a:endParaRPr>
        </a:p>
      </dsp:txBody>
      <dsp:txXfrm>
        <a:off x="3348877" y="4176470"/>
        <a:ext cx="3240889" cy="2004360"/>
      </dsp:txXfrm>
    </dsp:sp>
    <dsp:sp modelId="{2FC49C16-27B5-404E-9AA3-4A0421C28985}">
      <dsp:nvSpPr>
        <dsp:cNvPr id="0" name=""/>
        <dsp:cNvSpPr/>
      </dsp:nvSpPr>
      <dsp:spPr>
        <a:xfrm rot="296039">
          <a:off x="3394651" y="4731684"/>
          <a:ext cx="73389" cy="6283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900" kern="1200"/>
        </a:p>
      </dsp:txBody>
      <dsp:txXfrm rot="296039">
        <a:off x="3394651" y="4731684"/>
        <a:ext cx="73389" cy="628393"/>
      </dsp:txXfrm>
    </dsp:sp>
    <dsp:sp modelId="{8D8A3AEC-3308-4A33-AC98-4A7D40715386}">
      <dsp:nvSpPr>
        <dsp:cNvPr id="0" name=""/>
        <dsp:cNvSpPr/>
      </dsp:nvSpPr>
      <dsp:spPr>
        <a:xfrm>
          <a:off x="499558" y="3952711"/>
          <a:ext cx="3016231" cy="1940534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</a:rPr>
            <a:t>Конструювання власного педагогічного досвіду</a:t>
          </a:r>
          <a:endParaRPr lang="uk-UA" sz="2000" b="1" kern="1200" dirty="0">
            <a:solidFill>
              <a:schemeClr val="tx2"/>
            </a:solidFill>
          </a:endParaRPr>
        </a:p>
      </dsp:txBody>
      <dsp:txXfrm>
        <a:off x="499558" y="3952711"/>
        <a:ext cx="3016231" cy="1940534"/>
      </dsp:txXfrm>
    </dsp:sp>
    <dsp:sp modelId="{C02C56E3-ADF0-43ED-A345-8348C3EFC14B}">
      <dsp:nvSpPr>
        <dsp:cNvPr id="0" name=""/>
        <dsp:cNvSpPr/>
      </dsp:nvSpPr>
      <dsp:spPr>
        <a:xfrm rot="15708703">
          <a:off x="1295649" y="2819260"/>
          <a:ext cx="909048" cy="6283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900" kern="1200"/>
        </a:p>
      </dsp:txBody>
      <dsp:txXfrm rot="15708703">
        <a:off x="1295649" y="2819260"/>
        <a:ext cx="909048" cy="628393"/>
      </dsp:txXfrm>
    </dsp:sp>
    <dsp:sp modelId="{16AC0CBF-25E1-4636-80D1-7B28B2A0193F}">
      <dsp:nvSpPr>
        <dsp:cNvPr id="0" name=""/>
        <dsp:cNvSpPr/>
      </dsp:nvSpPr>
      <dsp:spPr>
        <a:xfrm>
          <a:off x="36512" y="360051"/>
          <a:ext cx="2903046" cy="1903296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</a:rPr>
            <a:t>Особистісні якості</a:t>
          </a:r>
          <a:endParaRPr lang="uk-UA" sz="2000" b="1" kern="1200" dirty="0">
            <a:solidFill>
              <a:schemeClr val="tx2"/>
            </a:solidFill>
          </a:endParaRPr>
        </a:p>
      </dsp:txBody>
      <dsp:txXfrm>
        <a:off x="36512" y="360051"/>
        <a:ext cx="2903046" cy="1903296"/>
      </dsp:txXfrm>
    </dsp:sp>
    <dsp:sp modelId="{6A2E1B88-AB70-4262-AF48-C422FA3703E7}">
      <dsp:nvSpPr>
        <dsp:cNvPr id="0" name=""/>
        <dsp:cNvSpPr/>
      </dsp:nvSpPr>
      <dsp:spPr>
        <a:xfrm rot="11213005" flipH="1">
          <a:off x="4899059" y="3115565"/>
          <a:ext cx="94918" cy="3554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/>
        </a:p>
      </dsp:txBody>
      <dsp:txXfrm rot="11213005" flipH="1">
        <a:off x="4899059" y="3115565"/>
        <a:ext cx="94918" cy="355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168F6F5-7B41-4BF7-9195-47BD89B98D77}" type="datetimeFigureOut">
              <a:rPr lang="uk-UA" smtClean="0"/>
              <a:pPr/>
              <a:t>31.01.2019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A9C9AF-C901-4771-ADD1-B3A2FC29FD5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¡Ð²ÑÑÐ»Ð¸Ð½Ð° Ð²ÑÐ´ ÐÐ°Ð»Ð¸Ð½Ð¸ ÐÐ°ÑÐ°Ð½Ð½ÑÐºÐ¾Ð²Ð¾Ñ."/>
          <p:cNvPicPr>
            <a:picLocks noChangeAspect="1" noChangeArrowheads="1"/>
          </p:cNvPicPr>
          <p:nvPr/>
        </p:nvPicPr>
        <p:blipFill>
          <a:blip r:embed="rId2" cstate="print"/>
          <a:srcRect l="19324" t="30667" r="19343"/>
          <a:stretch>
            <a:fillRect/>
          </a:stretch>
        </p:blipFill>
        <p:spPr bwMode="auto">
          <a:xfrm>
            <a:off x="251520" y="908720"/>
            <a:ext cx="3024335" cy="3312368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851920" y="692696"/>
            <a:ext cx="4572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Бараннікова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Галина </a:t>
            </a:r>
            <a:r>
              <a:rPr lang="uk-UA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Ориславівна</a:t>
            </a:r>
            <a:endParaRPr lang="uk-UA" sz="3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Освіта – вища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ВНЗ – Тернопільський  державний педагогічний інститут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 закінчення – 1992 рік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Факультет – філологічний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Спеціальність – учитель української  мови  і  літератури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Категорія – вища, старший вчитель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Курси підвищення кваліфікації при ТОКІППО 25.05.2018 р.</a:t>
            </a:r>
          </a:p>
        </p:txBody>
      </p:sp>
      <p:pic>
        <p:nvPicPr>
          <p:cNvPr id="76802" name="Picture 2" descr="ÐÐ°ÑÑÐ¸Ð½ÐºÐ¸ Ð¿Ð¾ Ð·Ð°Ð¿ÑÐ¾ÑÑ ÐºÐ½Ð¸Ð¶ÐºÐ° ÑÐ¾Ð·Ð³Ð¾ÑÐ½ÑÑ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25144"/>
            <a:ext cx="2552700" cy="1638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965792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Шляхи формування мотивації навчальної діяльності учнів на уроці</a:t>
            </a:r>
            <a:endParaRPr lang="uk-UA" sz="2800" dirty="0"/>
          </a:p>
        </p:txBody>
      </p:sp>
      <p:sp>
        <p:nvSpPr>
          <p:cNvPr id="13" name="Параллелограмм 12"/>
          <p:cNvSpPr/>
          <p:nvPr/>
        </p:nvSpPr>
        <p:spPr>
          <a:xfrm>
            <a:off x="3635896" y="1340768"/>
            <a:ext cx="2448272" cy="1152128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Ситуація успіху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5" name="Параллелограмм 14"/>
          <p:cNvSpPr/>
          <p:nvPr/>
        </p:nvSpPr>
        <p:spPr>
          <a:xfrm>
            <a:off x="6516216" y="3212976"/>
            <a:ext cx="2376264" cy="1080120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Створення та захист проектів та презентацій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6" name="Параллелограмм 15"/>
          <p:cNvSpPr/>
          <p:nvPr/>
        </p:nvSpPr>
        <p:spPr>
          <a:xfrm>
            <a:off x="6372200" y="1556792"/>
            <a:ext cx="2376264" cy="1152128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Створення проблемної ситуації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7" name="Параллелограмм 16"/>
          <p:cNvSpPr/>
          <p:nvPr/>
        </p:nvSpPr>
        <p:spPr>
          <a:xfrm>
            <a:off x="179512" y="3140968"/>
            <a:ext cx="2520280" cy="1130424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Розгляд життєвих ситуацій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8" name="Параллелограмм 17"/>
          <p:cNvSpPr/>
          <p:nvPr/>
        </p:nvSpPr>
        <p:spPr>
          <a:xfrm>
            <a:off x="251520" y="5013176"/>
            <a:ext cx="2376264" cy="1224136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tx1"/>
                </a:solidFill>
              </a:rPr>
              <a:t>“Мозковий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штурм”</a:t>
            </a:r>
            <a:r>
              <a:rPr lang="uk-UA" dirty="0" smtClean="0">
                <a:solidFill>
                  <a:schemeClr val="tx1"/>
                </a:solidFill>
              </a:rPr>
              <a:t>, </a:t>
            </a:r>
            <a:r>
              <a:rPr lang="uk-UA" dirty="0" err="1" smtClean="0">
                <a:solidFill>
                  <a:schemeClr val="tx1"/>
                </a:solidFill>
              </a:rPr>
              <a:t>“незакінчені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речення”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9" name="Параллелограмм 18"/>
          <p:cNvSpPr/>
          <p:nvPr/>
        </p:nvSpPr>
        <p:spPr>
          <a:xfrm>
            <a:off x="3347864" y="5517232"/>
            <a:ext cx="2448272" cy="1080120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</a:rPr>
              <a:t>Використання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 ІКТ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6516216" y="4941168"/>
            <a:ext cx="2448272" cy="1152128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Використання ігрових методів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1" name="Параллелограмм 20"/>
          <p:cNvSpPr/>
          <p:nvPr/>
        </p:nvSpPr>
        <p:spPr>
          <a:xfrm>
            <a:off x="179512" y="1556792"/>
            <a:ext cx="2808312" cy="1152128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Спільне визначення очікуваних результатів роботи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2" name="8-конечная звезда 21"/>
          <p:cNvSpPr/>
          <p:nvPr/>
        </p:nvSpPr>
        <p:spPr>
          <a:xfrm>
            <a:off x="3347864" y="2924944"/>
            <a:ext cx="2592288" cy="1944216"/>
          </a:xfrm>
          <a:prstGeom prst="star8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МОТИВАЦІЯ</a:t>
            </a:r>
            <a:endParaRPr lang="uk-UA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5940152" y="3645024"/>
            <a:ext cx="7200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елка влево 23"/>
          <p:cNvSpPr/>
          <p:nvPr/>
        </p:nvSpPr>
        <p:spPr>
          <a:xfrm>
            <a:off x="2483768" y="3645024"/>
            <a:ext cx="83439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елка вверх 24"/>
          <p:cNvSpPr/>
          <p:nvPr/>
        </p:nvSpPr>
        <p:spPr>
          <a:xfrm>
            <a:off x="4427984" y="2276872"/>
            <a:ext cx="484632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Стрелка вниз 25"/>
          <p:cNvSpPr/>
          <p:nvPr/>
        </p:nvSpPr>
        <p:spPr>
          <a:xfrm>
            <a:off x="4427984" y="4869160"/>
            <a:ext cx="484632" cy="618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Стрелка вниз 26"/>
          <p:cNvSpPr/>
          <p:nvPr/>
        </p:nvSpPr>
        <p:spPr>
          <a:xfrm rot="3896271">
            <a:off x="3003265" y="430262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трелка вниз 27"/>
          <p:cNvSpPr/>
          <p:nvPr/>
        </p:nvSpPr>
        <p:spPr>
          <a:xfrm rot="17659453">
            <a:off x="5840247" y="4309376"/>
            <a:ext cx="484632" cy="1054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Стрелка вниз 28"/>
          <p:cNvSpPr/>
          <p:nvPr/>
        </p:nvSpPr>
        <p:spPr>
          <a:xfrm rot="13939576">
            <a:off x="5673267" y="2530577"/>
            <a:ext cx="484632" cy="792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трелка вниз 29"/>
          <p:cNvSpPr/>
          <p:nvPr/>
        </p:nvSpPr>
        <p:spPr>
          <a:xfrm rot="7175363">
            <a:off x="3002532" y="245596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dirty="0" err="1" smtClean="0"/>
              <a:t>Особистісно</a:t>
            </a:r>
            <a:r>
              <a:rPr lang="uk-UA" sz="2800" dirty="0" smtClean="0"/>
              <a:t> орієнтоване навчання.</a:t>
            </a:r>
            <a:br>
              <a:rPr lang="uk-UA" sz="2800" dirty="0" smtClean="0"/>
            </a:br>
            <a:r>
              <a:rPr lang="uk-UA" sz="2800" dirty="0" smtClean="0"/>
              <a:t>цілі та завдання  </a:t>
            </a:r>
            <a:br>
              <a:rPr lang="uk-UA" sz="2800" dirty="0" smtClean="0"/>
            </a:br>
            <a:endParaRPr lang="uk-UA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1988840"/>
            <a:ext cx="2592288" cy="15121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Розвивати індивідуальні та пізнавальні здібності кожної дитини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7864" y="2204864"/>
            <a:ext cx="2592288" cy="16561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Максимально виявляти, ініціювати, використовувати  індивідуальний (</a:t>
            </a:r>
            <a:r>
              <a:rPr lang="uk-UA" dirty="0" err="1" smtClean="0">
                <a:solidFill>
                  <a:schemeClr val="tx1"/>
                </a:solidFill>
              </a:rPr>
              <a:t>суб</a:t>
            </a:r>
            <a:r>
              <a:rPr lang="en-US" dirty="0" smtClean="0">
                <a:solidFill>
                  <a:schemeClr val="tx1"/>
                </a:solidFill>
              </a:rPr>
              <a:t>’</a:t>
            </a:r>
            <a:r>
              <a:rPr lang="uk-UA" dirty="0" err="1" smtClean="0">
                <a:solidFill>
                  <a:schemeClr val="tx1"/>
                </a:solidFill>
              </a:rPr>
              <a:t>єктивний</a:t>
            </a:r>
            <a:r>
              <a:rPr lang="uk-UA" dirty="0" smtClean="0">
                <a:solidFill>
                  <a:schemeClr val="tx1"/>
                </a:solidFill>
              </a:rPr>
              <a:t>) досвід дитини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2200" y="1988840"/>
            <a:ext cx="2592288" cy="151216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Допомогти особистості пізнати себе, самовизначитися ф </a:t>
            </a:r>
            <a:r>
              <a:rPr lang="uk-UA" dirty="0" err="1" smtClean="0">
                <a:solidFill>
                  <a:schemeClr val="tx1"/>
                </a:solidFill>
              </a:rPr>
              <a:t>самореалізуватися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rot="2033629">
            <a:off x="2571384" y="960720"/>
            <a:ext cx="484632" cy="97840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низ 7"/>
          <p:cNvSpPr/>
          <p:nvPr/>
        </p:nvSpPr>
        <p:spPr>
          <a:xfrm>
            <a:off x="4355976" y="1196752"/>
            <a:ext cx="484632" cy="978408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низ 8"/>
          <p:cNvSpPr/>
          <p:nvPr/>
        </p:nvSpPr>
        <p:spPr>
          <a:xfrm rot="19037970">
            <a:off x="6135670" y="943368"/>
            <a:ext cx="484632" cy="97840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300" name="Picture 4" descr="ÐÐ°ÑÑÐ¸Ð½ÐºÐ¸ Ð¿Ð¾ Ð·Ð°Ð¿ÑÐ¾ÑÑ Ð¾ÑÐ¾Ð±Ð¸ÑÑÑÑÐ½Ðµ Ð½Ð°Ð²ÑÐ°Ð½Ð½Ñ Ð¼Ð°Ð»ÑÐ½Ð¾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943350"/>
            <a:ext cx="5112568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Технологія формування творчого учня</a:t>
            </a:r>
            <a:br>
              <a:rPr lang="uk-UA" sz="2800" dirty="0" smtClean="0"/>
            </a:br>
            <a:r>
              <a:rPr lang="uk-UA" sz="2800" dirty="0" smtClean="0"/>
              <a:t>орієнтована на особистість.</a:t>
            </a:r>
            <a:br>
              <a:rPr lang="uk-UA" sz="2800" dirty="0" smtClean="0"/>
            </a:br>
            <a:r>
              <a:rPr lang="uk-UA" sz="2800" dirty="0" smtClean="0"/>
              <a:t>Це означає:</a:t>
            </a:r>
            <a:endParaRPr lang="uk-UA" sz="2800" dirty="0"/>
          </a:p>
        </p:txBody>
      </p:sp>
      <p:sp>
        <p:nvSpPr>
          <p:cNvPr id="105474" name="AutoShape 2" descr="ÐÐ°ÑÑÐ¸Ð½ÐºÐ¸ Ð¿Ð¾ Ð·Ð°Ð¿ÑÐ¾ÑÑ Ð¼Ð°Ð»ÑÐ½Ð¾Ðº ÑÑÐµÐ½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5476" name="AutoShape 4" descr="ÐÐ°ÑÑÐ¸Ð½ÐºÐ¸ Ð¿Ð¾ Ð·Ð°Ð¿ÑÐ¾ÑÑ Ð¼Ð°Ð»ÑÐ½Ð¾Ðº ÑÑÐµÐ½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5478" name="Picture 6" descr="ÐÐ°ÑÑÐ¸Ð½ÐºÐ¸ Ð¿Ð¾ Ð·Ð°Ð¿ÑÐ¾ÑÑ Ð¼Ð°Ð»ÑÐ½Ð¾Ðº ÑÑÐµÐ½Ñ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39" y="2780928"/>
            <a:ext cx="2632973" cy="19442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8-конечная звезда 5"/>
          <p:cNvSpPr/>
          <p:nvPr/>
        </p:nvSpPr>
        <p:spPr>
          <a:xfrm>
            <a:off x="467544" y="1268760"/>
            <a:ext cx="2376264" cy="134644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Створення відповідних умов на уроці та вдома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7" name="8-конечная звезда 6"/>
          <p:cNvSpPr/>
          <p:nvPr/>
        </p:nvSpPr>
        <p:spPr>
          <a:xfrm>
            <a:off x="539552" y="2852936"/>
            <a:ext cx="2232248" cy="129614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Зацікавленість учителів, батьків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8" name="8-конечная звезда 7"/>
          <p:cNvSpPr/>
          <p:nvPr/>
        </p:nvSpPr>
        <p:spPr>
          <a:xfrm>
            <a:off x="827584" y="4581128"/>
            <a:ext cx="2016224" cy="13681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Участь у конкурсах, олімпіадах, виставках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9" name="8-конечная звезда 8"/>
          <p:cNvSpPr/>
          <p:nvPr/>
        </p:nvSpPr>
        <p:spPr>
          <a:xfrm>
            <a:off x="6876256" y="1340768"/>
            <a:ext cx="2016224" cy="144016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err="1" smtClean="0">
                <a:solidFill>
                  <a:schemeClr val="tx1"/>
                </a:solidFill>
              </a:rPr>
              <a:t>Довіоа</a:t>
            </a:r>
            <a:r>
              <a:rPr lang="uk-UA" sz="1600" dirty="0" smtClean="0">
                <a:solidFill>
                  <a:schemeClr val="tx1"/>
                </a:solidFill>
              </a:rPr>
              <a:t> до вчителя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10" name="8-конечная звезда 9"/>
          <p:cNvSpPr/>
          <p:nvPr/>
        </p:nvSpPr>
        <p:spPr>
          <a:xfrm>
            <a:off x="6804248" y="3068960"/>
            <a:ext cx="2088232" cy="136815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Об</a:t>
            </a:r>
            <a:r>
              <a:rPr lang="en-US" sz="1600" dirty="0" smtClean="0">
                <a:solidFill>
                  <a:schemeClr val="tx1"/>
                </a:solidFill>
              </a:rPr>
              <a:t>’</a:t>
            </a:r>
            <a:r>
              <a:rPr lang="uk-UA" sz="1600" dirty="0" err="1" smtClean="0">
                <a:solidFill>
                  <a:schemeClr val="tx1"/>
                </a:solidFill>
              </a:rPr>
              <a:t>єктивність</a:t>
            </a:r>
            <a:r>
              <a:rPr lang="uk-UA" sz="1600" dirty="0" smtClean="0">
                <a:solidFill>
                  <a:schemeClr val="tx1"/>
                </a:solidFill>
              </a:rPr>
              <a:t> та делікатність оцінювання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11" name="8-конечная звезда 10"/>
          <p:cNvSpPr/>
          <p:nvPr/>
        </p:nvSpPr>
        <p:spPr>
          <a:xfrm>
            <a:off x="6876256" y="4581128"/>
            <a:ext cx="2016224" cy="151216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Підтримка вчителя, батьків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12" name="8-конечная звезда 11"/>
          <p:cNvSpPr/>
          <p:nvPr/>
        </p:nvSpPr>
        <p:spPr>
          <a:xfrm>
            <a:off x="4788024" y="5301208"/>
            <a:ext cx="2088232" cy="129614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Похвала за досягнення</a:t>
            </a: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13" name="8-конечная звезда 12"/>
          <p:cNvSpPr/>
          <p:nvPr/>
        </p:nvSpPr>
        <p:spPr>
          <a:xfrm>
            <a:off x="2771800" y="5229200"/>
            <a:ext cx="1728192" cy="144016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</a:rPr>
              <a:t>Уміння побачити позитивне</a:t>
            </a:r>
            <a:endParaRPr lang="uk-UA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8356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</a:rPr>
              <a:t>Використання методів проблемного навчання</a:t>
            </a:r>
            <a:endParaRPr lang="uk-UA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3528" y="1556792"/>
            <a:ext cx="1850504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Розвиває розумові здібності учнів</a:t>
            </a: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15616" y="2780928"/>
            <a:ext cx="2232248" cy="129614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Сприяє формуванню всебічно розвинутої особистості</a:t>
            </a: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652120" y="2780928"/>
            <a:ext cx="1872208" cy="136815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Виховує самостійність, активність і креативність учнів</a:t>
            </a: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804248" y="1628800"/>
            <a:ext cx="1872208" cy="105841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Пробуджує їхні творчі нахили</a:t>
            </a: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635896" y="1484784"/>
            <a:ext cx="1944216" cy="136815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</a:rPr>
              <a:t>Викликає інтерес до учіння, мотивація</a:t>
            </a:r>
            <a:endParaRPr lang="uk-UA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51920" y="458112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учні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35896" y="3068960"/>
            <a:ext cx="1656184" cy="93610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сприймають</a:t>
            </a:r>
            <a:endParaRPr lang="uk-UA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652120" y="4437112"/>
            <a:ext cx="1728192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відтворюють</a:t>
            </a:r>
            <a:endParaRPr lang="uk-UA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220072" y="5589240"/>
            <a:ext cx="1656184" cy="86409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err="1" smtClean="0">
                <a:solidFill>
                  <a:schemeClr val="accent2">
                    <a:lumMod val="50000"/>
                  </a:schemeClr>
                </a:solidFill>
              </a:rPr>
              <a:t>розв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uk-UA" sz="1400" b="1" dirty="0" err="1" smtClean="0">
                <a:solidFill>
                  <a:schemeClr val="accent2">
                    <a:lumMod val="50000"/>
                  </a:schemeClr>
                </a:solidFill>
              </a:rPr>
              <a:t>язують</a:t>
            </a:r>
            <a:endParaRPr lang="uk-UA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3888" y="5943600"/>
            <a:ext cx="1584176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пропонують</a:t>
            </a:r>
            <a:endParaRPr lang="uk-UA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763688" y="5589240"/>
            <a:ext cx="1562472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здійснюють</a:t>
            </a:r>
            <a:endParaRPr lang="uk-UA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619672" y="4365104"/>
            <a:ext cx="1490464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уточнюють</a:t>
            </a:r>
            <a:endParaRPr lang="uk-UA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1" name="Соединительная линия уступом 20"/>
          <p:cNvCxnSpPr>
            <a:stCxn id="11" idx="5"/>
            <a:endCxn id="14" idx="1"/>
          </p:cNvCxnSpPr>
          <p:nvPr/>
        </p:nvCxnSpPr>
        <p:spPr>
          <a:xfrm rot="16200000" flipH="1">
            <a:off x="4870429" y="5123597"/>
            <a:ext cx="354167" cy="83020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1" idx="3"/>
            <a:endCxn id="16" idx="7"/>
          </p:cNvCxnSpPr>
          <p:nvPr/>
        </p:nvCxnSpPr>
        <p:spPr>
          <a:xfrm rot="5400000">
            <a:off x="3360819" y="5098139"/>
            <a:ext cx="361534" cy="88849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1" idx="0"/>
            <a:endCxn id="12" idx="4"/>
          </p:cNvCxnSpPr>
          <p:nvPr/>
        </p:nvCxnSpPr>
        <p:spPr>
          <a:xfrm rot="5400000" flipH="1" flipV="1">
            <a:off x="4098522" y="4215662"/>
            <a:ext cx="576064" cy="154868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11" idx="6"/>
            <a:endCxn id="13" idx="2"/>
          </p:cNvCxnSpPr>
          <p:nvPr/>
        </p:nvCxnSpPr>
        <p:spPr>
          <a:xfrm flipV="1">
            <a:off x="4766320" y="4894312"/>
            <a:ext cx="885800" cy="14401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11" idx="2"/>
            <a:endCxn id="17" idx="6"/>
          </p:cNvCxnSpPr>
          <p:nvPr/>
        </p:nvCxnSpPr>
        <p:spPr>
          <a:xfrm rot="10800000">
            <a:off x="3110136" y="4822304"/>
            <a:ext cx="741784" cy="21602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1" idx="4"/>
            <a:endCxn id="15" idx="0"/>
          </p:cNvCxnSpPr>
          <p:nvPr/>
        </p:nvCxnSpPr>
        <p:spPr>
          <a:xfrm rot="16200000" flipH="1">
            <a:off x="4108512" y="5696136"/>
            <a:ext cx="448072" cy="4685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2" name="Picture 2" descr="ÐÐ°ÑÑÐ¸Ð½ÐºÐ¸ Ð¿Ð¾ Ð·Ð°Ð¿ÑÐ¾ÑÑ ÑÑÐ¸ÑÐµÐ»Ñ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2551928" cy="2175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2588" y="0"/>
            <a:ext cx="3161412" cy="20184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472608" cy="122413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rgbClr val="680C0C"/>
                </a:solidFill>
              </a:rPr>
              <a:t>Використання інноваційних методів  роботи на уроках української мови та літератури</a:t>
            </a:r>
            <a:endParaRPr lang="uk-UA" sz="2400" dirty="0">
              <a:solidFill>
                <a:srgbClr val="680C0C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539552" y="1772816"/>
            <a:ext cx="2448272" cy="914400"/>
          </a:xfrm>
          <a:prstGeom prst="round2DiagRect">
            <a:avLst/>
          </a:prstGeom>
          <a:solidFill>
            <a:srgbClr val="EB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Пасивний урок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228184" y="1844824"/>
            <a:ext cx="2448272" cy="914400"/>
          </a:xfrm>
          <a:prstGeom prst="round2DiagRect">
            <a:avLst/>
          </a:prstGeom>
          <a:solidFill>
            <a:srgbClr val="EB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Активний урок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3356992"/>
            <a:ext cx="3600400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/>
                </a:solidFill>
              </a:rPr>
              <a:t>Інтерактивні методи</a:t>
            </a:r>
            <a:endParaRPr lang="uk-UA" sz="2000" b="1" dirty="0">
              <a:solidFill>
                <a:schemeClr val="tx2"/>
              </a:solidFill>
            </a:endParaRPr>
          </a:p>
        </p:txBody>
      </p:sp>
      <p:sp>
        <p:nvSpPr>
          <p:cNvPr id="8" name="Ромб 7"/>
          <p:cNvSpPr/>
          <p:nvPr/>
        </p:nvSpPr>
        <p:spPr>
          <a:xfrm>
            <a:off x="3923928" y="1556792"/>
            <a:ext cx="1728192" cy="914400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680C0C"/>
                </a:solidFill>
              </a:rPr>
              <a:t>Урок</a:t>
            </a:r>
            <a:endParaRPr lang="uk-UA" sz="2000" b="1" dirty="0">
              <a:solidFill>
                <a:srgbClr val="680C0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797152"/>
            <a:ext cx="3816424" cy="16561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bg2">
                    <a:lumMod val="10000"/>
                  </a:schemeClr>
                </a:solidFill>
              </a:rPr>
              <a:t>Творчий підхід до конструювання уроків, майстерність учителя та його прагнення підвищити ефективність навчально-пізнавальної діяльності учнів</a:t>
            </a:r>
            <a:endParaRPr lang="uk-UA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4797152"/>
            <a:ext cx="4032448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tx2"/>
                </a:solidFill>
              </a:rPr>
              <a:t>Інтерактивний урок є запорукою того, що (за умов появи новітніх організаційних форм)  у майбутньому урок не втратить своєї значущості та набуватиме нових оригінальних модифікацій</a:t>
            </a:r>
            <a:endParaRPr lang="uk-UA" b="1" dirty="0">
              <a:solidFill>
                <a:schemeClr val="tx2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508104" y="2132856"/>
            <a:ext cx="648072" cy="28803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915816" y="2132856"/>
            <a:ext cx="1080120" cy="26288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6156176" y="2852936"/>
            <a:ext cx="1080120" cy="43204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987824" y="4221088"/>
            <a:ext cx="1080120" cy="432048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292080" y="4221088"/>
            <a:ext cx="792088" cy="504056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665024" cy="5184576"/>
          </a:xfrm>
        </p:spPr>
        <p:txBody>
          <a:bodyPr>
            <a:normAutofit/>
          </a:bodyPr>
          <a:lstStyle/>
          <a:p>
            <a:r>
              <a:rPr lang="uk-UA" sz="1800" b="1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Мотивація  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“незакінчені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речення”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“Мікрофон”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     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“Мозковий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штурм”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“Асоціативний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кущ”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                         </a:t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надання необхідної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Робота в парах та малих групах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“Мікрофон”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інформації</a:t>
            </a:r>
            <a:br>
              <a:rPr lang="uk-UA" sz="1600" b="1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інтерактивна вправа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“Ситуативне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моделювання”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Метод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“Прес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”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(основна частина) 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“Акваріум”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“Дискусія”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Робота в парах та малих групах                             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Навчальна гра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“Два-чотири-всі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разом”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uk-UA" sz="1600" dirty="0" err="1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ситуативне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моделювання”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підсумки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“Мозковий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штурм”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“Дерево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рішень”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“Займи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позицію”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uk-UA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“Мікрофон”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Робота в парах</a:t>
            </a:r>
            <a: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solidFill>
                  <a:srgbClr val="680C0C"/>
                </a:solidFill>
                <a:latin typeface="Arial" pitchFamily="34" charset="0"/>
                <a:cs typeface="Arial" pitchFamily="34" charset="0"/>
              </a:rPr>
            </a:br>
            <a:endParaRPr lang="uk-UA" sz="1600" dirty="0">
              <a:solidFill>
                <a:srgbClr val="680C0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32656"/>
            <a:ext cx="80648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680C0C"/>
                </a:solidFill>
              </a:rPr>
              <a:t>Використання інтерактивних технологій на різних етапах уроку</a:t>
            </a:r>
            <a:endParaRPr lang="uk-UA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103780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Формування в учнів творчого та критичного мислення засобами створення проектних технологій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72816"/>
            <a:ext cx="23762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Вміння орієнтуватися в інформаційному просторі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1772816"/>
            <a:ext cx="223224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Активно розвивається критичне мислення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60232" y="1844824"/>
            <a:ext cx="216024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Суб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єктне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пробудження та розвиток особистості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907704" y="1340768"/>
            <a:ext cx="1728192" cy="36004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084168" y="1268760"/>
            <a:ext cx="1512168" cy="5040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716016" y="1124744"/>
            <a:ext cx="0" cy="64807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7584" y="3356992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10000"/>
                  </a:schemeClr>
                </a:solidFill>
              </a:rPr>
              <a:t>Використання методики дозволяє максимально підвищити ефективність навчально-виховного процесу:</a:t>
            </a:r>
          </a:p>
          <a:p>
            <a:pPr>
              <a:buFont typeface="Wingdings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активізувати мислення учнів;</a:t>
            </a:r>
          </a:p>
          <a:p>
            <a:pPr>
              <a:buFont typeface="Wingdings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мотивувати і стимулювати їх діяльність;</a:t>
            </a:r>
          </a:p>
          <a:p>
            <a:pPr>
              <a:buFont typeface="Wingdings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залучити всіх учнів до творчої, продуктивної навчальної діяльності;</a:t>
            </a:r>
          </a:p>
          <a:p>
            <a:pPr>
              <a:buFont typeface="Wingdings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активізувати пізнавальний процес;</a:t>
            </a:r>
          </a:p>
          <a:p>
            <a:pPr>
              <a:buFont typeface="Wingdings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розвивати вміння логічно й аргументовано викладати матеріал;</a:t>
            </a:r>
          </a:p>
          <a:p>
            <a:pPr>
              <a:buFont typeface="Wingdings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розвивати навички колективного спілкування, почуття взаємодопомоги,</a:t>
            </a:r>
          </a:p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взаємопідтримки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;                   </a:t>
            </a:r>
          </a:p>
          <a:p>
            <a:pPr>
              <a:buFont typeface="Wingdings" pitchFamily="2" charset="2"/>
              <a:buChar char="§"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 формувати ключові компетентності учнів.</a:t>
            </a:r>
          </a:p>
          <a:p>
            <a:pPr>
              <a:buFont typeface="Wingdings" pitchFamily="2" charset="2"/>
              <a:buChar char="§"/>
            </a:pPr>
            <a:endParaRPr 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4" name="Picture 8" descr="ÐÐ°ÑÑÐ¸Ð½ÐºÐ¸ Ð¿Ð¾ Ð·Ð°Ð¿ÑÐ¾ÑÑ ÐºÐ¾Ð¼Ð¿'ÑÑÐµÑ Ð¼Ð°Ð»ÑÐ½Ð¾Ðº"/>
          <p:cNvPicPr>
            <a:picLocks noChangeAspect="1" noChangeArrowheads="1"/>
          </p:cNvPicPr>
          <p:nvPr/>
        </p:nvPicPr>
        <p:blipFill>
          <a:blip r:embed="rId2" cstate="print"/>
          <a:srcRect r="11245"/>
          <a:stretch>
            <a:fillRect/>
          </a:stretch>
        </p:blipFill>
        <p:spPr bwMode="auto">
          <a:xfrm>
            <a:off x="0" y="0"/>
            <a:ext cx="3672408" cy="308297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57200"/>
            <a:ext cx="5784704" cy="11716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Використання ІКТ на уроках</a:t>
            </a:r>
            <a:endParaRPr lang="uk-UA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7544" y="1700808"/>
          <a:ext cx="3960440" cy="266429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960440"/>
              </a:tblGrid>
              <a:tr h="2664296">
                <a:tc>
                  <a:txBody>
                    <a:bodyPr/>
                    <a:lstStyle/>
                    <a:p>
                      <a:pPr algn="l"/>
                      <a:r>
                        <a:rPr lang="uk-UA" sz="2000" dirty="0" smtClean="0"/>
                        <a:t>Сучасні аудіовізуальні засоби: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uk-UA" sz="2000" dirty="0" smtClean="0"/>
                        <a:t>  </a:t>
                      </a:r>
                      <a:r>
                        <a:rPr lang="uk-UA" sz="2000" dirty="0" err="1" smtClean="0"/>
                        <a:t>комп</a:t>
                      </a:r>
                      <a:r>
                        <a:rPr lang="en-US" sz="2000" dirty="0" smtClean="0"/>
                        <a:t>’</a:t>
                      </a:r>
                      <a:r>
                        <a:rPr lang="uk-UA" sz="2000" dirty="0" err="1" smtClean="0"/>
                        <a:t>ютер</a:t>
                      </a:r>
                      <a:endParaRPr lang="uk-UA" sz="2000" dirty="0" smtClean="0"/>
                    </a:p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uk-UA" sz="2000" baseline="0" dirty="0" smtClean="0"/>
                        <a:t>  п</a:t>
                      </a:r>
                      <a:r>
                        <a:rPr lang="uk-UA" sz="2000" dirty="0" smtClean="0"/>
                        <a:t>роектор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uk-UA" sz="2000" dirty="0" smtClean="0"/>
                        <a:t>  екран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uk-UA" sz="2000" dirty="0" smtClean="0"/>
                        <a:t>  відеомагнітофон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uk-UA" sz="2000" dirty="0" smtClean="0"/>
                        <a:t>  музичний</a:t>
                      </a:r>
                      <a:r>
                        <a:rPr lang="uk-UA" sz="2000" baseline="0" dirty="0" smtClean="0"/>
                        <a:t> центр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uk-UA" sz="2000" baseline="0" dirty="0" smtClean="0"/>
                        <a:t>  відеокамера                   </a:t>
                      </a:r>
                    </a:p>
                    <a:p>
                      <a:pPr algn="l">
                        <a:buFont typeface="Courier New" pitchFamily="49" charset="0"/>
                        <a:buChar char="o"/>
                      </a:pPr>
                      <a:r>
                        <a:rPr lang="uk-UA" sz="2000" baseline="0" dirty="0" smtClean="0"/>
                        <a:t>  інтерактивна дошка     </a:t>
                      </a:r>
                      <a:endParaRPr lang="uk-UA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788024" y="1772816"/>
          <a:ext cx="4080832" cy="25546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080832"/>
              </a:tblGrid>
              <a:tr h="2554600">
                <a:tc>
                  <a:txBody>
                    <a:bodyPr/>
                    <a:lstStyle/>
                    <a:p>
                      <a:pPr algn="l"/>
                      <a:r>
                        <a:rPr lang="uk-UA" sz="2000" dirty="0" smtClean="0"/>
                        <a:t>Види діяльності: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sz="2000" dirty="0" smtClean="0"/>
                        <a:t>  пізнавальна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sz="2000" dirty="0" smtClean="0"/>
                        <a:t>  тренувальна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sz="2000" baseline="0" dirty="0" smtClean="0"/>
                        <a:t>  д</a:t>
                      </a:r>
                      <a:r>
                        <a:rPr lang="uk-UA" sz="2000" dirty="0" smtClean="0"/>
                        <a:t>ослідницька         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sz="2000" dirty="0" smtClean="0"/>
                        <a:t>  допоміжна            </a:t>
                      </a:r>
                      <a:endParaRPr lang="uk-UA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2920" y="4653136"/>
          <a:ext cx="8168640" cy="2016224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8168640"/>
              </a:tblGrid>
              <a:tr h="2016224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rgbClr val="680C0C"/>
                          </a:solidFill>
                        </a:rPr>
                        <a:t>Вирішення таких проблем:</a:t>
                      </a:r>
                    </a:p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2000" b="1" baseline="0" dirty="0" smtClean="0">
                          <a:solidFill>
                            <a:srgbClr val="680C0C"/>
                          </a:solidFill>
                        </a:rPr>
                        <a:t>   у</a:t>
                      </a:r>
                      <a:r>
                        <a:rPr lang="uk-UA" sz="2000" b="1" dirty="0" smtClean="0">
                          <a:solidFill>
                            <a:srgbClr val="680C0C"/>
                          </a:solidFill>
                        </a:rPr>
                        <a:t>наочнення навчального матеріалу</a:t>
                      </a:r>
                    </a:p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2000" b="1" dirty="0" smtClean="0">
                          <a:solidFill>
                            <a:srgbClr val="680C0C"/>
                          </a:solidFill>
                        </a:rPr>
                        <a:t>   розширення знань школярів</a:t>
                      </a:r>
                    </a:p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2000" b="1" dirty="0" smtClean="0">
                          <a:solidFill>
                            <a:srgbClr val="680C0C"/>
                          </a:solidFill>
                        </a:rPr>
                        <a:t>   перевірка та самоперевірка набутих  знань та умінь учнів</a:t>
                      </a:r>
                    </a:p>
                    <a:p>
                      <a:pPr algn="l">
                        <a:buFont typeface="Wingdings" pitchFamily="2" charset="2"/>
                        <a:buChar char="ü"/>
                      </a:pPr>
                      <a:r>
                        <a:rPr lang="uk-UA" sz="2000" b="1" dirty="0" smtClean="0">
                          <a:solidFill>
                            <a:srgbClr val="680C0C"/>
                          </a:solidFill>
                        </a:rPr>
                        <a:t>  виконання творчих робіт</a:t>
                      </a:r>
                      <a:endParaRPr lang="uk-UA" sz="2000" b="1" dirty="0">
                        <a:solidFill>
                          <a:srgbClr val="680C0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60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780928"/>
            <a:ext cx="1080120" cy="98651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 ÐµÐ·ÑÐ»ÑÑÐ°Ñ Ð¿Ð¾ÑÑÐºÑ Ð·Ð¾Ð±ÑÐ°Ð¶ÐµÐ½Ñ Ð·Ð° Ð·Ð°Ð¿Ð¸ÑÐ¾Ð¼ &quot;ÑÐ¾Ð½Ñ Ð´Ð»Ñ Ð¿ÑÐµÐ·ÐµÐ½ÑÐ°ÑÐ¸Ð¹ Ð½Ð° ÑÐºÐ¾Ð»ÑÐ½ÑÑ ÑÐµÐ¼Ñ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94" y="260648"/>
            <a:ext cx="8810191" cy="64087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052736"/>
            <a:ext cx="835292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урок-прес-конференція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урок-екскурсія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урок-подорож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урок-ярмарок                                                                    </a:t>
            </a: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типи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урок-диспут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урок-дослідження                                                        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урок-літературне кафе                                      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нестандартних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урок-бенефіс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урок-усний журнал                                                  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урок-суд                                                                               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уроків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урок-казка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урок-поетичний турнір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урок-огляд знань 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урок-телестудія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кейс-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урок</a:t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uk-UA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квест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 та ін..</a:t>
            </a:r>
            <a:endParaRPr lang="uk-UA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4" name="Picture 4" descr="ÐÐ°ÑÑÐ¸Ð½ÐºÐ¸ Ð¿Ð¾ Ð·Ð°Ð¿ÑÐ¾ÑÑ ÑÐ³ÑÐ¸ Ð½Ð° ÑÑÐ¾ÑÑ Ð¼Ð°Ð»ÑÐ½Ð¾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005064"/>
            <a:ext cx="1752660" cy="245956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авая фигурная скобка 4"/>
          <p:cNvSpPr/>
          <p:nvPr/>
        </p:nvSpPr>
        <p:spPr>
          <a:xfrm>
            <a:off x="3203848" y="1340768"/>
            <a:ext cx="1584176" cy="4320480"/>
          </a:xfrm>
          <a:prstGeom prst="rightBrace">
            <a:avLst>
              <a:gd name="adj1" fmla="val 8333"/>
              <a:gd name="adj2" fmla="val 47531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27584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Навчальна дискусія як спосіб формування ключових </a:t>
            </a:r>
            <a:r>
              <a:rPr lang="uk-UA" sz="2800" dirty="0" err="1" smtClean="0"/>
              <a:t>компетентностей</a:t>
            </a:r>
            <a:endParaRPr lang="uk-UA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1412776"/>
          <a:ext cx="8424936" cy="511256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212468"/>
                <a:gridCol w="4212468"/>
              </a:tblGrid>
              <a:tr h="5112568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uk-UA" sz="2000" b="1" dirty="0" smtClean="0">
                          <a:solidFill>
                            <a:srgbClr val="7030A0"/>
                          </a:solidFill>
                        </a:rPr>
                        <a:t>Значення</a:t>
                      </a:r>
                      <a:r>
                        <a:rPr lang="uk-UA" sz="2000" b="1" baseline="0" dirty="0" smtClean="0">
                          <a:solidFill>
                            <a:srgbClr val="7030A0"/>
                          </a:solidFill>
                        </a:rPr>
                        <a:t> дискусії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uk-UA" sz="2000" baseline="0" dirty="0" smtClean="0"/>
                        <a:t>  засіб активізації пізнавальної  діяльності учнів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uk-UA" sz="2000" baseline="0" dirty="0" smtClean="0"/>
                        <a:t>  сприяє розвитку практичного мислення учнів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uk-UA" sz="2000" baseline="0" dirty="0" smtClean="0"/>
                        <a:t>  можливість визначити власну позицію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uk-UA" sz="2000" baseline="0" dirty="0" smtClean="0"/>
                        <a:t>  формує навички відстоювання власної думки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uk-UA" sz="2000" baseline="0" dirty="0" smtClean="0"/>
                        <a:t>  поглиблює знання школярів з теми</a:t>
                      </a:r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uk-UA" sz="2000" baseline="0" dirty="0" smtClean="0"/>
                        <a:t>  веде до зникнення в учнів страху висловити </a:t>
                      </a:r>
                      <a:r>
                        <a:rPr lang="uk-UA" sz="2000" baseline="0" dirty="0" err="1" smtClean="0"/>
                        <a:t>“неправильне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baseline="0" dirty="0" err="1" smtClean="0"/>
                        <a:t>припущення”</a:t>
                      </a:r>
                      <a:endParaRPr lang="uk-UA" sz="2000" baseline="0" dirty="0" smtClean="0"/>
                    </a:p>
                    <a:p>
                      <a:pPr algn="l">
                        <a:buFont typeface="Wingdings" pitchFamily="2" charset="2"/>
                        <a:buChar char="q"/>
                      </a:pPr>
                      <a:r>
                        <a:rPr lang="uk-UA" sz="2000" baseline="0" dirty="0" smtClean="0"/>
                        <a:t>  встановлює довірливі відносини з учителем</a:t>
                      </a:r>
                      <a:endParaRPr lang="uk-UA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uk-UA" b="1" dirty="0" smtClean="0">
                          <a:solidFill>
                            <a:srgbClr val="7030A0"/>
                          </a:solidFill>
                        </a:rPr>
                        <a:t>Форми організації</a:t>
                      </a:r>
                      <a:r>
                        <a:rPr lang="uk-UA" b="1" baseline="0" dirty="0" smtClean="0">
                          <a:solidFill>
                            <a:srgbClr val="7030A0"/>
                          </a:solidFill>
                        </a:rPr>
                        <a:t> і проведення навчальних дискусій: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</a:t>
                      </a:r>
                      <a:r>
                        <a:rPr lang="uk-UA" baseline="0" dirty="0" err="1" smtClean="0"/>
                        <a:t>“Мозковий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baseline="0" dirty="0" err="1" smtClean="0"/>
                        <a:t>штурм”</a:t>
                      </a:r>
                      <a:endParaRPr lang="uk-UA" baseline="0" dirty="0" smtClean="0"/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 метод “ПРЕС”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 метод </a:t>
                      </a:r>
                      <a:r>
                        <a:rPr lang="uk-UA" baseline="0" dirty="0" err="1" smtClean="0"/>
                        <a:t>“Займи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baseline="0" dirty="0" err="1" smtClean="0"/>
                        <a:t>позицію”</a:t>
                      </a:r>
                      <a:endParaRPr lang="uk-UA" baseline="0" dirty="0" smtClean="0"/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 </a:t>
                      </a:r>
                      <a:r>
                        <a:rPr lang="uk-UA" baseline="0" dirty="0" err="1" smtClean="0"/>
                        <a:t>“Акваріум”</a:t>
                      </a:r>
                      <a:endParaRPr lang="uk-UA" baseline="0" dirty="0" smtClean="0"/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 метод </a:t>
                      </a:r>
                      <a:r>
                        <a:rPr lang="uk-UA" baseline="0" dirty="0" err="1" smtClean="0"/>
                        <a:t>“Дерево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baseline="0" dirty="0" err="1" smtClean="0"/>
                        <a:t>рішень”</a:t>
                      </a:r>
                      <a:endParaRPr lang="uk-UA" baseline="0" dirty="0" smtClean="0"/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 дискусія в стилі телевізійного  </a:t>
                      </a:r>
                    </a:p>
                    <a:p>
                      <a:pPr algn="l">
                        <a:buFont typeface="Wingdings" pitchFamily="2" charset="2"/>
                        <a:buNone/>
                      </a:pPr>
                      <a:r>
                        <a:rPr lang="uk-UA" baseline="0" dirty="0" smtClean="0"/>
                        <a:t>    </a:t>
                      </a:r>
                      <a:r>
                        <a:rPr lang="uk-UA" baseline="0" dirty="0" err="1" smtClean="0"/>
                        <a:t>ток-шоу</a:t>
                      </a:r>
                      <a:endParaRPr lang="uk-UA" baseline="0" dirty="0" smtClean="0"/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 дискусія круглого столу</a:t>
                      </a:r>
                    </a:p>
                    <a:p>
                      <a:pPr algn="l">
                        <a:buFont typeface="Wingdings" pitchFamily="2" charset="2"/>
                        <a:buChar char="§"/>
                      </a:pPr>
                      <a:r>
                        <a:rPr lang="uk-UA" baseline="0" dirty="0" smtClean="0"/>
                        <a:t>   дебати</a:t>
                      </a:r>
                    </a:p>
                    <a:p>
                      <a:endParaRPr lang="uk-UA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572000" y="4581128"/>
          <a:ext cx="4104456" cy="187220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4104456"/>
              </a:tblGrid>
              <a:tr h="1872208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7030A0"/>
                          </a:solidFill>
                        </a:rPr>
                        <a:t>Метод</a:t>
                      </a:r>
                      <a:r>
                        <a:rPr lang="uk-UA" dirty="0" smtClean="0"/>
                        <a:t> засвоєння знань, їх закріплення</a:t>
                      </a:r>
                      <a:r>
                        <a:rPr lang="uk-UA" baseline="0" dirty="0" smtClean="0"/>
                        <a:t> і вироблення вмінь та навичок;</a:t>
                      </a:r>
                    </a:p>
                    <a:p>
                      <a:r>
                        <a:rPr lang="uk-UA" b="1" baseline="0" dirty="0" smtClean="0">
                          <a:solidFill>
                            <a:srgbClr val="7030A0"/>
                          </a:solidFill>
                        </a:rPr>
                        <a:t>Метод</a:t>
                      </a:r>
                      <a:r>
                        <a:rPr lang="uk-UA" baseline="0" dirty="0" smtClean="0"/>
                        <a:t> стимулювання і мотивації;</a:t>
                      </a:r>
                    </a:p>
                    <a:p>
                      <a:r>
                        <a:rPr lang="uk-UA" b="1" baseline="0" dirty="0" smtClean="0">
                          <a:solidFill>
                            <a:srgbClr val="7030A0"/>
                          </a:solidFill>
                        </a:rPr>
                        <a:t>Метод</a:t>
                      </a:r>
                      <a:r>
                        <a:rPr lang="uk-UA" baseline="0" dirty="0" smtClean="0"/>
                        <a:t> формування самостійної життєвої позиції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Зміст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1700808"/>
            <a:ext cx="2448272" cy="100811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Про вчителя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91880" y="3356992"/>
            <a:ext cx="2448272" cy="936104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Досягнення вчителя</a:t>
            </a:r>
          </a:p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(виступи, конкурси , публікації)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3356992"/>
            <a:ext cx="2448272" cy="1008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</a:rPr>
              <a:t>Резіультативність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учнів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9872" y="1700808"/>
            <a:ext cx="2448272" cy="1008112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Теоретичне обґрунтування методичної проблеми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00192" y="3284984"/>
            <a:ext cx="2448272" cy="1008112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Світлини позакласних заходів 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0192" y="1628800"/>
            <a:ext cx="2448272" cy="1008112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Світлини практичних занять  та заходів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6018" name="Picture 2" descr="ÐÐ°ÑÑÐ¸Ð½ÐºÐ¸ Ð¿Ð¾ Ð·Ð°Ð¿ÑÐ¾ÑÑ Ð¿ÑÐ¾ÑÐµÑÑÑ Ð²ÑÐ¸ÑÐµÐ»Ñ Ð¼Ð°Ð»ÑÐ½Ð¾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509120"/>
            <a:ext cx="4680520" cy="216024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/>
              <a:t>Діалогова стратегія педагогічної взаємодії</a:t>
            </a:r>
            <a:endParaRPr lang="uk-UA" sz="2800" dirty="0"/>
          </a:p>
        </p:txBody>
      </p:sp>
      <p:pic>
        <p:nvPicPr>
          <p:cNvPr id="4" name="Рисунок 3" descr="20181109_090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293096"/>
            <a:ext cx="3059832" cy="229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1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221088"/>
            <a:ext cx="334786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0181206_125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412776"/>
            <a:ext cx="341987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72131" y="2348880"/>
            <a:ext cx="1835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  <a:t>Інтерактивні</a:t>
            </a:r>
          </a:p>
          <a:p>
            <a:pPr algn="ctr"/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  <a:t>форми</a:t>
            </a:r>
          </a:p>
          <a:p>
            <a:pPr algn="ctr"/>
            <a:r>
              <a:rPr lang="uk-UA" sz="2400" dirty="0" smtClean="0">
                <a:solidFill>
                  <a:schemeClr val="bg2">
                    <a:lumMod val="10000"/>
                  </a:schemeClr>
                </a:solidFill>
              </a:rPr>
              <a:t>роботи</a:t>
            </a:r>
            <a:endParaRPr lang="uk-UA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86104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</a:rPr>
              <a:t>Робота в групах та в парах</a:t>
            </a:r>
            <a:endParaRPr lang="uk-UA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371703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</a:rPr>
              <a:t>Захист проектів</a:t>
            </a:r>
            <a:endParaRPr lang="uk-UA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Рисунок 11" descr="IMG_15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412776"/>
            <a:ext cx="3384376" cy="225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1214_182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3078480" cy="4114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20181214_182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60648"/>
            <a:ext cx="3528392" cy="45365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3f2199d9689534fe2bb1b2b8412bc1c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068960"/>
            <a:ext cx="2880320" cy="37890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260648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Урок літератури рідного краю у 10 класі на тему: </a:t>
            </a:r>
          </a:p>
          <a:p>
            <a:r>
              <a:rPr lang="uk-UA" sz="20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“Патріотичні</a:t>
            </a:r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мотиви лірики Левка Крупи крізь призму поеми Івана Франка </a:t>
            </a:r>
            <a:r>
              <a:rPr lang="uk-UA" sz="20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“Мойсей”</a:t>
            </a:r>
            <a:r>
              <a:rPr lang="uk-UA" sz="2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”</a:t>
            </a:r>
            <a:endParaRPr lang="uk-UA" sz="2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5013176"/>
            <a:ext cx="2201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Віртуальний музей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Доміно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Ментальна карта</a:t>
            </a:r>
          </a:p>
          <a:p>
            <a:pPr>
              <a:buFont typeface="Wingdings" pitchFamily="2" charset="2"/>
              <a:buChar char="§"/>
            </a:pP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Кола Вена</a:t>
            </a:r>
            <a:endParaRPr lang="uk-UA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7" name="Рисунок 6" descr="IMG-22e17468999d50365211859267cac68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88640"/>
            <a:ext cx="2238318" cy="2592288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err="1" smtClean="0"/>
              <a:t>“кола</a:t>
            </a:r>
            <a:r>
              <a:rPr lang="uk-UA" sz="2800" dirty="0" smtClean="0"/>
              <a:t> </a:t>
            </a:r>
            <a:r>
              <a:rPr lang="uk-UA" sz="2800" dirty="0" err="1" smtClean="0"/>
              <a:t>вена”</a:t>
            </a:r>
            <a:r>
              <a:rPr lang="uk-UA" sz="2800" dirty="0" smtClean="0"/>
              <a:t>, </a:t>
            </a:r>
            <a:r>
              <a:rPr lang="uk-UA" sz="2800" dirty="0" err="1" smtClean="0"/>
              <a:t>“доміно”</a:t>
            </a:r>
            <a:r>
              <a:rPr lang="uk-UA" sz="2800" dirty="0" smtClean="0"/>
              <a:t>, </a:t>
            </a:r>
            <a:r>
              <a:rPr lang="uk-UA" sz="2800" dirty="0" err="1" smtClean="0"/>
              <a:t>“ментальна</a:t>
            </a:r>
            <a:r>
              <a:rPr lang="uk-UA" sz="2800" dirty="0" smtClean="0"/>
              <a:t> </a:t>
            </a:r>
            <a:r>
              <a:rPr lang="uk-UA" sz="2800" dirty="0" err="1" smtClean="0"/>
              <a:t>карта”</a:t>
            </a:r>
            <a:endParaRPr lang="uk-UA" sz="2800" dirty="0"/>
          </a:p>
        </p:txBody>
      </p:sp>
      <p:pic>
        <p:nvPicPr>
          <p:cNvPr id="3" name="Рисунок 2" descr="20190114_142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6043" y="1412776"/>
            <a:ext cx="4187957" cy="2355726"/>
          </a:xfrm>
          <a:prstGeom prst="rect">
            <a:avLst/>
          </a:prstGeom>
        </p:spPr>
      </p:pic>
      <p:pic>
        <p:nvPicPr>
          <p:cNvPr id="4" name="Рисунок 3" descr="20190114_140317.jpg"/>
          <p:cNvPicPr>
            <a:picLocks noChangeAspect="1"/>
          </p:cNvPicPr>
          <p:nvPr/>
        </p:nvPicPr>
        <p:blipFill>
          <a:blip r:embed="rId3" cstate="print"/>
          <a:srcRect l="7476" r="12988"/>
          <a:stretch>
            <a:fillRect/>
          </a:stretch>
        </p:blipFill>
        <p:spPr>
          <a:xfrm>
            <a:off x="179512" y="1412776"/>
            <a:ext cx="4968552" cy="3513876"/>
          </a:xfrm>
          <a:prstGeom prst="rect">
            <a:avLst/>
          </a:prstGeom>
        </p:spPr>
      </p:pic>
      <p:pic>
        <p:nvPicPr>
          <p:cNvPr id="5" name="Рисунок 4" descr="20190114_141416.jpg"/>
          <p:cNvPicPr>
            <a:picLocks noChangeAspect="1"/>
          </p:cNvPicPr>
          <p:nvPr/>
        </p:nvPicPr>
        <p:blipFill>
          <a:blip r:embed="rId4" cstate="print"/>
          <a:srcRect l="6688" t="2401" r="12201"/>
          <a:stretch>
            <a:fillRect/>
          </a:stretch>
        </p:blipFill>
        <p:spPr>
          <a:xfrm>
            <a:off x="1907704" y="3933056"/>
            <a:ext cx="5616624" cy="29249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Хмари слів  на уроках української мови та літератури</a:t>
            </a:r>
            <a:endParaRPr lang="uk-UA" dirty="0"/>
          </a:p>
        </p:txBody>
      </p:sp>
      <p:pic>
        <p:nvPicPr>
          <p:cNvPr id="3" name="Рисунок 2" descr="Word Art 7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2882642" cy="3102756"/>
          </a:xfrm>
          <a:prstGeom prst="rect">
            <a:avLst/>
          </a:prstGeom>
        </p:spPr>
      </p:pic>
      <p:pic>
        <p:nvPicPr>
          <p:cNvPr id="5" name="Рисунок 4" descr="Word Art 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276872"/>
            <a:ext cx="2617349" cy="2317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869160"/>
            <a:ext cx="239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solidFill>
                  <a:schemeClr val="accent2">
                    <a:lumMod val="50000"/>
                  </a:schemeClr>
                </a:solidFill>
              </a:rPr>
              <a:t>Погрупувати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 антоніми</a:t>
            </a:r>
            <a:endParaRPr lang="uk-UA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340768"/>
            <a:ext cx="303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Прочитати епіграф до уроку, 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пояснити , як ви розумієте цей вислів</a:t>
            </a:r>
            <a:endParaRPr lang="uk-UA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 descr="Word Art 7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700808"/>
            <a:ext cx="1680200" cy="4688618"/>
          </a:xfrm>
          <a:prstGeom prst="flowChartPreparation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5796136" y="479715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/>
              <a:t>Які риси характеру притаманні Климку, а які  - Зульфатові? </a:t>
            </a:r>
          </a:p>
          <a:p>
            <a:r>
              <a:rPr lang="uk-UA" sz="1600" b="1" dirty="0" smtClean="0"/>
              <a:t>Григір Тютюнник </a:t>
            </a:r>
            <a:r>
              <a:rPr lang="uk-UA" sz="1600" b="1" dirty="0" err="1" smtClean="0"/>
              <a:t>“Климко”</a:t>
            </a:r>
            <a:endParaRPr lang="uk-UA" sz="16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7584" y="548680"/>
            <a:ext cx="7560840" cy="122413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Метод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“Фішбоун”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на уроці української мови у 5 класі</a:t>
            </a:r>
            <a:endParaRPr lang="uk-UA" sz="2800" b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Блок-схема: извлечение 3"/>
          <p:cNvSpPr/>
          <p:nvPr/>
        </p:nvSpPr>
        <p:spPr>
          <a:xfrm rot="16363590">
            <a:off x="450027" y="2778684"/>
            <a:ext cx="2087181" cy="1475898"/>
          </a:xfrm>
          <a:prstGeom prst="flowChartExtra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19672" y="2996952"/>
            <a:ext cx="410344" cy="2880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1043608" y="335699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/>
              <a:t>Проблема</a:t>
            </a:r>
            <a:endParaRPr lang="uk-UA" sz="1600" b="1" dirty="0"/>
          </a:p>
        </p:txBody>
      </p:sp>
      <p:sp>
        <p:nvSpPr>
          <p:cNvPr id="7" name="Минус 6"/>
          <p:cNvSpPr/>
          <p:nvPr/>
        </p:nvSpPr>
        <p:spPr>
          <a:xfrm>
            <a:off x="1475656" y="3501008"/>
            <a:ext cx="6048672" cy="288032"/>
          </a:xfrm>
          <a:prstGeom prst="mathMin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Нашивка 7"/>
          <p:cNvSpPr/>
          <p:nvPr/>
        </p:nvSpPr>
        <p:spPr>
          <a:xfrm rot="10800000">
            <a:off x="6876256" y="2708920"/>
            <a:ext cx="1944216" cy="1872208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4288" y="3356992"/>
            <a:ext cx="1152128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r>
              <a:rPr lang="uk-UA" sz="1600" b="1" dirty="0" smtClean="0"/>
              <a:t>Висновок</a:t>
            </a:r>
            <a:endParaRPr lang="uk-UA" sz="1600" b="1" dirty="0"/>
          </a:p>
        </p:txBody>
      </p:sp>
      <p:sp>
        <p:nvSpPr>
          <p:cNvPr id="10" name="Половина рамки 9"/>
          <p:cNvSpPr/>
          <p:nvPr/>
        </p:nvSpPr>
        <p:spPr>
          <a:xfrm rot="19031273">
            <a:off x="2651766" y="2837786"/>
            <a:ext cx="1464204" cy="1686483"/>
          </a:xfrm>
          <a:prstGeom prst="halfFra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1" name="Половина рамки 10"/>
          <p:cNvSpPr/>
          <p:nvPr/>
        </p:nvSpPr>
        <p:spPr>
          <a:xfrm rot="19031273">
            <a:off x="3572994" y="2871846"/>
            <a:ext cx="1565964" cy="1690371"/>
          </a:xfrm>
          <a:prstGeom prst="halfFra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9031273">
            <a:off x="4698900" y="2924671"/>
            <a:ext cx="1468092" cy="1584722"/>
          </a:xfrm>
          <a:prstGeom prst="halfFra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19031273">
            <a:off x="6107054" y="3098019"/>
            <a:ext cx="1178361" cy="1166018"/>
          </a:xfrm>
          <a:prstGeom prst="halfFra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2060848"/>
            <a:ext cx="115212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Причина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16216" y="2276872"/>
            <a:ext cx="115212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Причина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20072" y="2060848"/>
            <a:ext cx="115212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Причина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51920" y="2060848"/>
            <a:ext cx="115212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Причина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7784" y="4941168"/>
            <a:ext cx="91440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Факти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444208" y="4725144"/>
            <a:ext cx="91440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Факти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20072" y="4941168"/>
            <a:ext cx="91440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Факти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139952" y="5085184"/>
            <a:ext cx="914400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Факти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27584" y="5877272"/>
            <a:ext cx="7848872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 smtClean="0">
                <a:solidFill>
                  <a:schemeClr val="tx1"/>
                </a:solidFill>
              </a:rPr>
              <a:t>Звуки і букви; голосні й приголосні; дзвінкі й глухі; тверді й м</a:t>
            </a:r>
            <a:r>
              <a:rPr lang="en-US" sz="1600" b="1" dirty="0" smtClean="0">
                <a:solidFill>
                  <a:schemeClr val="tx1"/>
                </a:solidFill>
              </a:rPr>
              <a:t>’</a:t>
            </a:r>
            <a:r>
              <a:rPr lang="uk-UA" sz="1600" b="1" dirty="0" smtClean="0">
                <a:solidFill>
                  <a:schemeClr val="tx1"/>
                </a:solidFill>
              </a:rPr>
              <a:t>які; уподібнення приголосних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7544" y="4077072"/>
            <a:ext cx="1152128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Звуки і букви</a:t>
            </a:r>
            <a:endParaRPr lang="uk-UA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 rot="551992">
            <a:off x="4965986" y="3213868"/>
            <a:ext cx="2808312" cy="11782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Інтерпретуючі запитання -</a:t>
            </a:r>
          </a:p>
          <a:p>
            <a:pPr algn="ctr"/>
            <a:r>
              <a:rPr lang="uk-UA" sz="1600" b="1" dirty="0" err="1" smtClean="0">
                <a:solidFill>
                  <a:schemeClr val="tx1"/>
                </a:solidFill>
              </a:rPr>
              <a:t>“Чому</a:t>
            </a:r>
            <a:r>
              <a:rPr lang="uk-UA" sz="1600" b="1" dirty="0" smtClean="0">
                <a:solidFill>
                  <a:schemeClr val="tx1"/>
                </a:solidFill>
              </a:rPr>
              <a:t>?”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 rot="20698635">
            <a:off x="4456713" y="3890375"/>
            <a:ext cx="1123697" cy="25922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Оцінювальні запитання (порівняльні</a:t>
            </a:r>
            <a:r>
              <a:rPr lang="uk-UA" dirty="0" smtClean="0"/>
              <a:t>)</a:t>
            </a: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 rot="2462871">
            <a:off x="2356730" y="3451761"/>
            <a:ext cx="1312994" cy="2736304"/>
          </a:xfrm>
          <a:prstGeom prst="ellipse">
            <a:avLst/>
          </a:prstGeom>
          <a:solidFill>
            <a:srgbClr val="D260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Практичні запитання –</a:t>
            </a:r>
          </a:p>
          <a:p>
            <a:pPr algn="ctr"/>
            <a:r>
              <a:rPr lang="uk-UA" sz="1600" b="1" dirty="0" err="1" smtClean="0">
                <a:solidFill>
                  <a:schemeClr val="tx1"/>
                </a:solidFill>
              </a:rPr>
              <a:t>“Як</a:t>
            </a:r>
            <a:r>
              <a:rPr lang="uk-UA" sz="1600" b="1" dirty="0" smtClean="0">
                <a:solidFill>
                  <a:schemeClr val="tx1"/>
                </a:solidFill>
              </a:rPr>
              <a:t> би ви вчинили?”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20914710">
            <a:off x="3453378" y="95041"/>
            <a:ext cx="1224136" cy="2642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uk-UA" sz="1600" b="1" dirty="0" smtClean="0">
                <a:solidFill>
                  <a:schemeClr val="tx1"/>
                </a:solidFill>
              </a:rPr>
              <a:t>Прості запитання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1033712">
            <a:off x="828607" y="2056678"/>
            <a:ext cx="3074640" cy="131916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Творчі запитання -</a:t>
            </a:r>
          </a:p>
          <a:p>
            <a:pPr algn="ctr"/>
            <a:r>
              <a:rPr lang="uk-UA" sz="1600" b="1" dirty="0" err="1" smtClean="0">
                <a:solidFill>
                  <a:schemeClr val="tx1"/>
                </a:solidFill>
              </a:rPr>
              <a:t>“Як</a:t>
            </a:r>
            <a:r>
              <a:rPr lang="uk-UA" sz="1600" b="1" dirty="0" smtClean="0">
                <a:solidFill>
                  <a:schemeClr val="tx1"/>
                </a:solidFill>
              </a:rPr>
              <a:t> ви думаєте, що відбудеться далі?”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 rot="19760893">
            <a:off x="4584416" y="1476477"/>
            <a:ext cx="3130529" cy="12298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uk-UA" sz="1600" b="1" dirty="0" smtClean="0">
                <a:solidFill>
                  <a:schemeClr val="tx1"/>
                </a:solidFill>
              </a:rPr>
              <a:t>Уточнюючі запитання -</a:t>
            </a:r>
          </a:p>
          <a:p>
            <a:r>
              <a:rPr lang="uk-UA" sz="1600" b="1" dirty="0" err="1" smtClean="0">
                <a:solidFill>
                  <a:schemeClr val="tx1"/>
                </a:solidFill>
              </a:rPr>
              <a:t>“Наскільки</a:t>
            </a:r>
            <a:r>
              <a:rPr lang="uk-UA" sz="1600" b="1" dirty="0" smtClean="0">
                <a:solidFill>
                  <a:schemeClr val="tx1"/>
                </a:solidFill>
              </a:rPr>
              <a:t> я зрозумів…”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8640"/>
            <a:ext cx="1028615" cy="619268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Arial Black" pitchFamily="34" charset="0"/>
              </a:rPr>
              <a:t>РОМАШКА</a:t>
            </a:r>
            <a:endParaRPr lang="uk-UA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6376" y="692696"/>
            <a:ext cx="944169" cy="616530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Arial Black" pitchFamily="34" charset="0"/>
              </a:rPr>
              <a:t>БЛУМА</a:t>
            </a:r>
            <a:endParaRPr lang="uk-UA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7828" name="Picture 4" descr="ÐÐ°ÑÑÐ¸Ð½ÐºÐ¸ Ð¿Ð¾ Ð·Ð°Ð¿ÑÐ¾ÑÑ ÑÑÐµÐ½Ñ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0260" y="4221088"/>
            <a:ext cx="2935806" cy="263691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Овал 1"/>
          <p:cNvSpPr/>
          <p:nvPr/>
        </p:nvSpPr>
        <p:spPr>
          <a:xfrm>
            <a:off x="3707904" y="2708920"/>
            <a:ext cx="1440160" cy="1296144"/>
          </a:xfrm>
          <a:prstGeom prst="ellipse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</a:rPr>
              <a:t>П. Куліш</a:t>
            </a:r>
          </a:p>
          <a:p>
            <a:pPr algn="ctr"/>
            <a:r>
              <a:rPr lang="uk-UA" sz="1600" b="1" dirty="0" err="1" smtClean="0">
                <a:solidFill>
                  <a:srgbClr val="C00000"/>
                </a:solidFill>
              </a:rPr>
              <a:t>“Чорна</a:t>
            </a:r>
            <a:r>
              <a:rPr lang="uk-UA" sz="1600" b="1" dirty="0" smtClean="0">
                <a:solidFill>
                  <a:srgbClr val="C00000"/>
                </a:solidFill>
              </a:rPr>
              <a:t> </a:t>
            </a:r>
            <a:r>
              <a:rPr lang="uk-UA" sz="1600" b="1" dirty="0" err="1" smtClean="0">
                <a:solidFill>
                  <a:srgbClr val="C00000"/>
                </a:solidFill>
              </a:rPr>
              <a:t>рада”</a:t>
            </a:r>
            <a:endParaRPr lang="uk-UA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995936" y="2780928"/>
            <a:ext cx="1296144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Григорій Сковорода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724128" y="2132856"/>
            <a:ext cx="1152128" cy="1008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філософ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580112" y="3789040"/>
            <a:ext cx="115212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твори</a:t>
            </a:r>
            <a:endParaRPr lang="uk-UA" sz="14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79912" y="4509120"/>
            <a:ext cx="1346448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навчання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55776" y="1844824"/>
            <a:ext cx="1274440" cy="1008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Походить із козацької родини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60032" y="1124744"/>
            <a:ext cx="1080120" cy="1008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педагог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411760" y="3429000"/>
            <a:ext cx="1130424" cy="10081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богослов</a:t>
            </a:r>
            <a:endParaRPr lang="uk-UA" sz="1200" b="1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>
            <a:stCxn id="2" idx="1"/>
            <a:endCxn id="6" idx="5"/>
          </p:cNvCxnSpPr>
          <p:nvPr/>
        </p:nvCxnSpPr>
        <p:spPr>
          <a:xfrm flipH="1" flipV="1">
            <a:off x="3643578" y="2705302"/>
            <a:ext cx="542174" cy="265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491880" y="3645024"/>
            <a:ext cx="504056" cy="94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932040" y="2204864"/>
            <a:ext cx="288032" cy="553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" idx="4"/>
          </p:cNvCxnSpPr>
          <p:nvPr/>
        </p:nvCxnSpPr>
        <p:spPr>
          <a:xfrm>
            <a:off x="4644008" y="407707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220072" y="3789040"/>
            <a:ext cx="36004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292080" y="2924944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115616" y="980728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 smtClean="0">
                <a:solidFill>
                  <a:schemeClr val="tx1"/>
                </a:solidFill>
              </a:rPr>
              <a:t>Батько:</a:t>
            </a:r>
          </a:p>
          <a:p>
            <a:r>
              <a:rPr lang="uk-UA" sz="1200" b="1" dirty="0" smtClean="0">
                <a:solidFill>
                  <a:schemeClr val="tx1"/>
                </a:solidFill>
              </a:rPr>
              <a:t>Мати: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9552" y="3861048"/>
            <a:ext cx="1202432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>
                <a:solidFill>
                  <a:schemeClr val="tx1"/>
                </a:solidFill>
              </a:rPr>
              <a:t>С</a:t>
            </a:r>
            <a:r>
              <a:rPr lang="uk-UA" sz="1200" b="1" dirty="0" smtClean="0">
                <a:solidFill>
                  <a:schemeClr val="tx1"/>
                </a:solidFill>
              </a:rPr>
              <a:t>тавлення до релігії:</a:t>
            </a:r>
          </a:p>
          <a:p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92280" y="3861048"/>
            <a:ext cx="1728192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err="1" smtClean="0">
                <a:solidFill>
                  <a:schemeClr val="tx1"/>
                </a:solidFill>
              </a:rPr>
              <a:t>“Сад</a:t>
            </a:r>
            <a:r>
              <a:rPr lang="uk-UA" sz="1200" b="1" dirty="0" smtClean="0">
                <a:solidFill>
                  <a:schemeClr val="tx1"/>
                </a:solidFill>
              </a:rPr>
              <a:t> </a:t>
            </a:r>
            <a:r>
              <a:rPr lang="uk-UA" sz="1200" b="1" dirty="0" err="1" smtClean="0">
                <a:solidFill>
                  <a:schemeClr val="tx1"/>
                </a:solidFill>
              </a:rPr>
              <a:t>божествених</a:t>
            </a:r>
            <a:r>
              <a:rPr lang="uk-UA" sz="1200" b="1" dirty="0" smtClean="0">
                <a:solidFill>
                  <a:schemeClr val="tx1"/>
                </a:solidFill>
              </a:rPr>
              <a:t> </a:t>
            </a:r>
            <a:r>
              <a:rPr lang="uk-UA" sz="1200" b="1" dirty="0" err="1" smtClean="0">
                <a:solidFill>
                  <a:schemeClr val="tx1"/>
                </a:solidFill>
              </a:rPr>
              <a:t>пісень”</a:t>
            </a:r>
            <a:r>
              <a:rPr lang="uk-UA" sz="1200" b="1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uk-UA" sz="1200" b="1" dirty="0" err="1" smtClean="0">
                <a:solidFill>
                  <a:schemeClr val="tx1"/>
                </a:solidFill>
              </a:rPr>
              <a:t>“Байки</a:t>
            </a:r>
            <a:r>
              <a:rPr lang="uk-UA" sz="1200" b="1" dirty="0" smtClean="0">
                <a:solidFill>
                  <a:schemeClr val="tx1"/>
                </a:solidFill>
              </a:rPr>
              <a:t> </a:t>
            </a:r>
            <a:r>
              <a:rPr lang="uk-UA" sz="1200" b="1" dirty="0" err="1" smtClean="0">
                <a:solidFill>
                  <a:schemeClr val="tx1"/>
                </a:solidFill>
              </a:rPr>
              <a:t>Харківські”</a:t>
            </a:r>
            <a:r>
              <a:rPr lang="uk-UA" sz="1200" b="1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афоризми</a:t>
            </a:r>
          </a:p>
          <a:p>
            <a:pPr algn="ctr"/>
            <a:endParaRPr lang="uk-UA" sz="12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64088" y="5589240"/>
            <a:ext cx="1130424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Особливості байок:</a:t>
            </a:r>
          </a:p>
          <a:p>
            <a:pPr algn="ctr"/>
            <a:endParaRPr lang="uk-UA" sz="12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67744" y="5301208"/>
            <a:ext cx="108012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Києво-Могилянська академія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20272" y="5589240"/>
            <a:ext cx="1728192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 smtClean="0">
                <a:solidFill>
                  <a:schemeClr val="tx1"/>
                </a:solidFill>
              </a:rPr>
              <a:t>Тема свободи,</a:t>
            </a:r>
          </a:p>
          <a:p>
            <a:r>
              <a:rPr lang="uk-UA" sz="1200" b="1" dirty="0">
                <a:solidFill>
                  <a:schemeClr val="tx1"/>
                </a:solidFill>
              </a:rPr>
              <a:t>т</a:t>
            </a:r>
            <a:r>
              <a:rPr lang="uk-UA" sz="1200" b="1" dirty="0" smtClean="0">
                <a:solidFill>
                  <a:schemeClr val="tx1"/>
                </a:solidFill>
              </a:rPr>
              <a:t>ема дружби, ставлення до життя</a:t>
            </a:r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5576" y="5301208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У чужих краях:</a:t>
            </a:r>
          </a:p>
          <a:p>
            <a:pPr algn="ctr"/>
            <a:endParaRPr lang="uk-UA" sz="120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76256" y="908720"/>
            <a:ext cx="9144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Які предмети викладав і де?</a:t>
            </a:r>
            <a:endParaRPr lang="uk-UA" sz="1200" b="1" dirty="0">
              <a:solidFill>
                <a:schemeClr val="tx1"/>
              </a:solidFill>
            </a:endParaRPr>
          </a:p>
        </p:txBody>
      </p:sp>
      <p:cxnSp>
        <p:nvCxnSpPr>
          <p:cNvPr id="33" name="Прямая со стрелкой 32"/>
          <p:cNvCxnSpPr>
            <a:stCxn id="4" idx="6"/>
            <a:endCxn id="26" idx="1"/>
          </p:cNvCxnSpPr>
          <p:nvPr/>
        </p:nvCxnSpPr>
        <p:spPr>
          <a:xfrm>
            <a:off x="6732240" y="4329100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26" idx="2"/>
          </p:cNvCxnSpPr>
          <p:nvPr/>
        </p:nvCxnSpPr>
        <p:spPr>
          <a:xfrm>
            <a:off x="7956376" y="4941168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6444208" y="4941168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8" idx="2"/>
          </p:cNvCxnSpPr>
          <p:nvPr/>
        </p:nvCxnSpPr>
        <p:spPr>
          <a:xfrm flipH="1">
            <a:off x="1763688" y="3933056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5" idx="3"/>
          </p:cNvCxnSpPr>
          <p:nvPr/>
        </p:nvCxnSpPr>
        <p:spPr>
          <a:xfrm flipH="1">
            <a:off x="3347864" y="5431060"/>
            <a:ext cx="629231" cy="158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28" idx="1"/>
            <a:endCxn id="30" idx="3"/>
          </p:cNvCxnSpPr>
          <p:nvPr/>
        </p:nvCxnSpPr>
        <p:spPr>
          <a:xfrm flipH="1">
            <a:off x="1669976" y="5758408"/>
            <a:ext cx="597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2123728" y="1916832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7524328" y="2276872"/>
            <a:ext cx="1296144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Погляди на життя</a:t>
            </a:r>
            <a:endParaRPr lang="uk-UA" sz="1200" b="1" dirty="0">
              <a:solidFill>
                <a:schemeClr val="tx1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V="1">
            <a:off x="6012160" y="1412776"/>
            <a:ext cx="720080" cy="75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47" idx="1"/>
          </p:cNvCxnSpPr>
          <p:nvPr/>
        </p:nvCxnSpPr>
        <p:spPr>
          <a:xfrm>
            <a:off x="6876256" y="2712538"/>
            <a:ext cx="648072" cy="21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3491880" y="764704"/>
            <a:ext cx="1224136" cy="12241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</a:rPr>
              <a:t>Музикант</a:t>
            </a:r>
          </a:p>
          <a:p>
            <a:pPr algn="ctr"/>
            <a:endParaRPr lang="uk-UA" sz="1200" b="1" dirty="0">
              <a:solidFill>
                <a:schemeClr val="tx1"/>
              </a:solidFill>
            </a:endParaRPr>
          </a:p>
        </p:txBody>
      </p:sp>
      <p:cxnSp>
        <p:nvCxnSpPr>
          <p:cNvPr id="61" name="Прямая со стрелкой 60"/>
          <p:cNvCxnSpPr/>
          <p:nvPr/>
        </p:nvCxnSpPr>
        <p:spPr>
          <a:xfrm flipH="1" flipV="1">
            <a:off x="4355976" y="1988840"/>
            <a:ext cx="14401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23528" y="260648"/>
            <a:ext cx="833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Кластер як метод формування критичного мислення</a:t>
            </a:r>
            <a:endParaRPr lang="uk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3622176" cy="26117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Використання Кластеру на уроці української літератури у 10 класі на тему: </a:t>
            </a:r>
            <a:r>
              <a:rPr lang="uk-UA" sz="20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“М.Коцюбинський</a:t>
            </a:r>
            <a:r>
              <a:rPr lang="uk-UA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 “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intermezzo</a:t>
            </a:r>
            <a:r>
              <a:rPr lang="uk-UA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””</a:t>
            </a:r>
            <a:endParaRPr lang="uk-UA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 descr="20190124_135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980728"/>
            <a:ext cx="4860032" cy="2859782"/>
          </a:xfrm>
          <a:prstGeom prst="rect">
            <a:avLst/>
          </a:prstGeom>
        </p:spPr>
      </p:pic>
      <p:pic>
        <p:nvPicPr>
          <p:cNvPr id="4" name="Рисунок 3" descr="20190124_135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84984"/>
            <a:ext cx="6228184" cy="321982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/>
              <a:t>Урок-гра, присвячений дню української писемності</a:t>
            </a:r>
            <a:endParaRPr lang="uk-UA" sz="2800" dirty="0"/>
          </a:p>
        </p:txBody>
      </p:sp>
      <p:pic>
        <p:nvPicPr>
          <p:cNvPr id="5" name="Рисунок 4" descr="20181109_090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789040"/>
            <a:ext cx="4176464" cy="290694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 descr="20181109_090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628800"/>
            <a:ext cx="4320480" cy="324036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20181109_0908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484784"/>
            <a:ext cx="4139952" cy="310496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10" descr="Ð ÐµÐ·ÑÐ»ÑÑÐ°Ñ Ð¿Ð¾ÑÑÐºÑ Ð·Ð¾Ð±ÑÐ°Ð¶ÐµÐ½Ñ Ð·Ð° Ð·Ð°Ð¿Ð¸ÑÐ¾Ð¼ &quot;ÑÑÐµÐ¼Ð¸ Ð²Ð¸ÑÐ¸Ð²ÐºÐ¸ ÐºÐ°Ð»Ð¸Ð½Ð¸ ÑÑÐµÑÑÐ¸ÐºÐ¾Ð¼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916198">
            <a:off x="179512" y="4829174"/>
            <a:ext cx="2247900" cy="202882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144016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Творчі проекти учнів 5-х класів на тему: </a:t>
            </a:r>
            <a:r>
              <a:rPr lang="uk-UA" sz="2800" dirty="0" err="1" smtClean="0"/>
              <a:t>“Мій</a:t>
            </a:r>
            <a:r>
              <a:rPr lang="uk-UA" sz="2800" dirty="0" smtClean="0"/>
              <a:t> </a:t>
            </a:r>
            <a:r>
              <a:rPr lang="uk-UA" sz="2800" dirty="0" err="1" smtClean="0"/>
              <a:t>улюбленець”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Урок </a:t>
            </a:r>
            <a:r>
              <a:rPr lang="uk-UA" sz="2400" dirty="0" smtClean="0"/>
              <a:t>Розвит</a:t>
            </a:r>
            <a:r>
              <a:rPr lang="uk-UA" sz="2400" dirty="0" smtClean="0"/>
              <a:t>ку</a:t>
            </a:r>
            <a:r>
              <a:rPr lang="uk-UA" sz="2400" dirty="0" smtClean="0"/>
              <a:t> </a:t>
            </a:r>
            <a:r>
              <a:rPr lang="uk-UA" sz="2400" dirty="0" smtClean="0"/>
              <a:t>мовлення. Твір-опис тварини у художньому стилі</a:t>
            </a:r>
            <a:endParaRPr lang="uk-UA" sz="2400" dirty="0"/>
          </a:p>
        </p:txBody>
      </p:sp>
      <p:pic>
        <p:nvPicPr>
          <p:cNvPr id="3" name="Рисунок 2" descr="20190114_131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8460432" cy="475899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836712"/>
            <a:ext cx="6102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Моє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кредо:</a:t>
            </a:r>
          </a:p>
        </p:txBody>
      </p:sp>
      <p:pic>
        <p:nvPicPr>
          <p:cNvPr id="6" name="Picture 2" descr="ÐÐ°ÑÑÐ¸Ð½ÐºÐ¸ Ð¿Ð¾ Ð·Ð°Ð¿ÑÐ¾ÑÑ ÑÐ³ÑÐ¸ Ð½Ð° ÑÑÐ¾ÑÑ Ð¼Ð°Ð»ÑÐ½Ð¾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76672"/>
            <a:ext cx="1800225" cy="2543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19672" y="1556792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«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Не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буде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вогника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у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Вас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Вам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ніколи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не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запалити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його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</a:rPr>
              <a:t>в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інших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</a:rPr>
              <a:t>»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</a:rPr>
              <a:t>.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В.О.Сухомлинс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</a:rPr>
              <a:t>ь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</a:rPr>
              <a:t>кий</a:t>
            </a:r>
            <a:endParaRPr lang="en-US" sz="28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38610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i="1" dirty="0" smtClean="0">
                <a:solidFill>
                  <a:srgbClr val="68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«Якщо знання – це новий капітал,                                                        то інновації – нова валюта».</a:t>
            </a:r>
          </a:p>
          <a:p>
            <a:pPr>
              <a:defRPr/>
            </a:pPr>
            <a:r>
              <a:rPr lang="uk-UA" sz="2400" i="1" dirty="0" smtClean="0">
                <a:solidFill>
                  <a:srgbClr val="68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</a:t>
            </a:r>
            <a:r>
              <a:rPr lang="uk-UA" sz="2400" i="1" dirty="0" err="1" smtClean="0">
                <a:solidFill>
                  <a:srgbClr val="68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Кевін</a:t>
            </a:r>
            <a:r>
              <a:rPr lang="uk-UA" sz="2400" i="1" dirty="0" smtClean="0">
                <a:solidFill>
                  <a:srgbClr val="68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i="1" dirty="0" err="1" smtClean="0">
                <a:solidFill>
                  <a:srgbClr val="680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Келлі</a:t>
            </a:r>
            <a:endParaRPr lang="uk-UA" sz="2400" i="1" dirty="0">
              <a:solidFill>
                <a:srgbClr val="680C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ag00020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0825" y="3284538"/>
            <a:ext cx="2952750" cy="319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144016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Проекти учнів 5-х класів на тему:</a:t>
            </a:r>
            <a:r>
              <a:rPr lang="uk-UA" sz="2800" dirty="0" err="1" smtClean="0"/>
              <a:t>”опис</a:t>
            </a:r>
            <a:r>
              <a:rPr lang="uk-UA" sz="2800" dirty="0" smtClean="0"/>
              <a:t> природи( загадки, </a:t>
            </a:r>
            <a:r>
              <a:rPr lang="uk-UA" sz="2800" dirty="0" err="1" smtClean="0"/>
              <a:t>прислів</a:t>
            </a:r>
            <a:r>
              <a:rPr lang="en-US" sz="2800" dirty="0" smtClean="0"/>
              <a:t>’</a:t>
            </a:r>
            <a:r>
              <a:rPr lang="uk-UA" sz="2800" dirty="0" smtClean="0"/>
              <a:t>я, зразки художніх описів, власний твір-опис)”</a:t>
            </a:r>
            <a:endParaRPr lang="uk-UA" sz="2800" dirty="0"/>
          </a:p>
        </p:txBody>
      </p:sp>
      <p:pic>
        <p:nvPicPr>
          <p:cNvPr id="3" name="Рисунок 2" descr="20190114_135205.jpg"/>
          <p:cNvPicPr>
            <a:picLocks noChangeAspect="1"/>
          </p:cNvPicPr>
          <p:nvPr/>
        </p:nvPicPr>
        <p:blipFill>
          <a:blip r:embed="rId2" cstate="print"/>
          <a:srcRect l="5201" t="22700" r="3334" b="3801"/>
          <a:stretch>
            <a:fillRect/>
          </a:stretch>
        </p:blipFill>
        <p:spPr>
          <a:xfrm rot="21257932">
            <a:off x="628375" y="1822483"/>
            <a:ext cx="3528392" cy="47020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 descr="20190114_132022.jpg"/>
          <p:cNvPicPr>
            <a:picLocks noChangeAspect="1"/>
          </p:cNvPicPr>
          <p:nvPr/>
        </p:nvPicPr>
        <p:blipFill>
          <a:blip r:embed="rId3" cstate="print"/>
          <a:srcRect l="13775" r="5901"/>
          <a:stretch>
            <a:fillRect/>
          </a:stretch>
        </p:blipFill>
        <p:spPr>
          <a:xfrm rot="6532396">
            <a:off x="4218966" y="2313169"/>
            <a:ext cx="4532311" cy="362758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4630288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Літературні проекти учнів</a:t>
            </a:r>
            <a:br>
              <a:rPr lang="uk-UA" sz="2800" dirty="0" smtClean="0"/>
            </a:br>
            <a:r>
              <a:rPr lang="uk-UA" sz="2800" dirty="0" smtClean="0"/>
              <a:t>6-х класів</a:t>
            </a:r>
            <a:endParaRPr lang="uk-UA" sz="2800" dirty="0"/>
          </a:p>
        </p:txBody>
      </p:sp>
      <p:pic>
        <p:nvPicPr>
          <p:cNvPr id="3" name="Рисунок 2" descr="20190114_124538.jpg"/>
          <p:cNvPicPr>
            <a:picLocks noChangeAspect="1"/>
          </p:cNvPicPr>
          <p:nvPr/>
        </p:nvPicPr>
        <p:blipFill>
          <a:blip r:embed="rId2" cstate="print"/>
          <a:srcRect l="15350" r="8263"/>
          <a:stretch>
            <a:fillRect/>
          </a:stretch>
        </p:blipFill>
        <p:spPr>
          <a:xfrm>
            <a:off x="5039544" y="0"/>
            <a:ext cx="4104456" cy="30224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20190114_125036.jpg"/>
          <p:cNvPicPr>
            <a:picLocks noChangeAspect="1"/>
          </p:cNvPicPr>
          <p:nvPr/>
        </p:nvPicPr>
        <p:blipFill>
          <a:blip r:embed="rId3" cstate="print"/>
          <a:srcRect l="2751" t="16400" r="3538"/>
          <a:stretch>
            <a:fillRect/>
          </a:stretch>
        </p:blipFill>
        <p:spPr>
          <a:xfrm>
            <a:off x="251520" y="1268760"/>
            <a:ext cx="6021464" cy="3147814"/>
          </a:xfrm>
          <a:prstGeom prst="rect">
            <a:avLst/>
          </a:prstGeom>
          <a:effectLst>
            <a:softEdge rad="127000"/>
          </a:effectLst>
          <a:scene3d>
            <a:camera prst="perspectiveRelaxedModerately"/>
            <a:lightRig rig="threePt" dir="t"/>
          </a:scene3d>
        </p:spPr>
      </p:pic>
      <p:pic>
        <p:nvPicPr>
          <p:cNvPr id="6" name="Рисунок 5" descr="20190114_125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710186"/>
            <a:ext cx="5596114" cy="3147814"/>
          </a:xfrm>
          <a:prstGeom prst="rect">
            <a:avLst/>
          </a:prstGeom>
          <a:effectLst>
            <a:softEdge rad="127000"/>
          </a:effectLst>
          <a:scene3d>
            <a:camera prst="perspectiveRelaxedModerately"/>
            <a:lightRig rig="threePt" dir="t"/>
          </a:scene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515.JPG"/>
          <p:cNvPicPr>
            <a:picLocks noChangeAspect="1"/>
          </p:cNvPicPr>
          <p:nvPr/>
        </p:nvPicPr>
        <p:blipFill>
          <a:blip r:embed="rId2" cstate="print"/>
          <a:srcRect r="11716"/>
          <a:stretch>
            <a:fillRect/>
          </a:stretch>
        </p:blipFill>
        <p:spPr>
          <a:xfrm>
            <a:off x="4355976" y="1036582"/>
            <a:ext cx="4248472" cy="320816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5" name="Рисунок 4" descr="IMG_1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5076056" cy="338403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" name="Рисунок 5" descr="IMG_1541.JPG"/>
          <p:cNvPicPr>
            <a:picLocks noChangeAspect="1"/>
          </p:cNvPicPr>
          <p:nvPr/>
        </p:nvPicPr>
        <p:blipFill>
          <a:blip r:embed="rId4" cstate="print"/>
          <a:srcRect l="3538" t="22832" r="3538" b="6593"/>
          <a:stretch>
            <a:fillRect/>
          </a:stretch>
        </p:blipFill>
        <p:spPr>
          <a:xfrm>
            <a:off x="2411760" y="3977680"/>
            <a:ext cx="5688632" cy="2880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792088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Захист проектів на тему: </a:t>
            </a:r>
            <a:br>
              <a:rPr lang="uk-UA" sz="2800" dirty="0" smtClean="0"/>
            </a:br>
            <a:r>
              <a:rPr lang="uk-UA" sz="2800" dirty="0" err="1" smtClean="0"/>
              <a:t>“світова</a:t>
            </a:r>
            <a:r>
              <a:rPr lang="uk-UA" sz="2800" dirty="0" smtClean="0"/>
              <a:t> велич </a:t>
            </a:r>
            <a:r>
              <a:rPr lang="uk-UA" sz="2800" dirty="0" err="1" smtClean="0"/>
              <a:t>тараса</a:t>
            </a:r>
            <a:r>
              <a:rPr lang="uk-UA" sz="2800" dirty="0" smtClean="0"/>
              <a:t> </a:t>
            </a:r>
            <a:r>
              <a:rPr lang="uk-UA" sz="2800" dirty="0" err="1" smtClean="0"/>
              <a:t>шевченка</a:t>
            </a:r>
            <a:r>
              <a:rPr lang="uk-UA" sz="2800" dirty="0" err="1" smtClean="0"/>
              <a:t>”</a:t>
            </a:r>
            <a:r>
              <a:rPr lang="uk-UA" sz="2800" dirty="0" smtClean="0"/>
              <a:t>. 9 клас</a:t>
            </a:r>
            <a:endParaRPr lang="uk-UA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457200"/>
            <a:ext cx="2976392" cy="2683768"/>
          </a:xfrm>
        </p:spPr>
        <p:txBody>
          <a:bodyPr>
            <a:normAutofit/>
          </a:bodyPr>
          <a:lstStyle/>
          <a:p>
            <a:pPr algn="ctr"/>
            <a:r>
              <a:rPr lang="uk-UA" sz="2800" dirty="0" err="1" smtClean="0"/>
              <a:t>Лепбуки</a:t>
            </a:r>
            <a:r>
              <a:rPr lang="uk-UA" sz="2800" dirty="0" smtClean="0"/>
              <a:t> на уроках української літератури у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> 9 класі</a:t>
            </a:r>
            <a:endParaRPr lang="uk-UA" sz="2800" dirty="0"/>
          </a:p>
        </p:txBody>
      </p:sp>
      <p:pic>
        <p:nvPicPr>
          <p:cNvPr id="3" name="Рисунок 2" descr="20190128_143045.jpg"/>
          <p:cNvPicPr>
            <a:picLocks noChangeAspect="1"/>
          </p:cNvPicPr>
          <p:nvPr/>
        </p:nvPicPr>
        <p:blipFill>
          <a:blip r:embed="rId2" cstate="print"/>
          <a:srcRect l="12200" t="2401" r="9051" b="5201"/>
          <a:stretch>
            <a:fillRect/>
          </a:stretch>
        </p:blipFill>
        <p:spPr>
          <a:xfrm>
            <a:off x="4211960" y="3356992"/>
            <a:ext cx="458232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0190128_143051.jpg"/>
          <p:cNvPicPr>
            <a:picLocks noChangeAspect="1"/>
          </p:cNvPicPr>
          <p:nvPr/>
        </p:nvPicPr>
        <p:blipFill>
          <a:blip r:embed="rId3" cstate="print"/>
          <a:srcRect l="11192" t="2401" r="20078" b="10801"/>
          <a:stretch>
            <a:fillRect/>
          </a:stretch>
        </p:blipFill>
        <p:spPr>
          <a:xfrm>
            <a:off x="251520" y="3573016"/>
            <a:ext cx="3672408" cy="255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190128_143058.jpg"/>
          <p:cNvPicPr>
            <a:picLocks noChangeAspect="1"/>
          </p:cNvPicPr>
          <p:nvPr/>
        </p:nvPicPr>
        <p:blipFill>
          <a:blip r:embed="rId4" cstate="print"/>
          <a:srcRect l="16925" t="6601" r="10626" b="6601"/>
          <a:stretch>
            <a:fillRect/>
          </a:stretch>
        </p:blipFill>
        <p:spPr>
          <a:xfrm>
            <a:off x="251520" y="404664"/>
            <a:ext cx="590465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0"/>
            <a:ext cx="8007424" cy="98072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latin typeface="+mj-lt"/>
              </a:rPr>
              <a:t>Квест</a:t>
            </a:r>
            <a:r>
              <a:rPr lang="ru-RU" sz="2800" dirty="0" smtClean="0">
                <a:latin typeface="+mj-lt"/>
              </a:rPr>
              <a:t> для </a:t>
            </a:r>
            <a:r>
              <a:rPr lang="ru-RU" sz="2800" dirty="0" err="1" smtClean="0">
                <a:latin typeface="+mj-lt"/>
              </a:rPr>
              <a:t>учнів</a:t>
            </a:r>
            <a:r>
              <a:rPr lang="ru-RU" sz="2800" dirty="0" smtClean="0">
                <a:latin typeface="+mj-lt"/>
              </a:rPr>
              <a:t> 8 </a:t>
            </a:r>
            <a:r>
              <a:rPr lang="ru-RU" sz="2800" dirty="0" err="1" smtClean="0">
                <a:latin typeface="+mj-lt"/>
              </a:rPr>
              <a:t>класу</a:t>
            </a:r>
            <a:r>
              <a:rPr lang="ru-RU" sz="2800" dirty="0" smtClean="0">
                <a:latin typeface="+mj-lt"/>
              </a:rPr>
              <a:t> «</a:t>
            </a:r>
            <a:r>
              <a:rPr lang="ru-RU" sz="2800" dirty="0" err="1" smtClean="0">
                <a:latin typeface="+mj-lt"/>
              </a:rPr>
              <a:t>Що</a:t>
            </a:r>
            <a:r>
              <a:rPr lang="ru-RU" sz="2800" dirty="0" smtClean="0">
                <a:latin typeface="+mj-lt"/>
              </a:rPr>
              <a:t> </a:t>
            </a:r>
            <a:r>
              <a:rPr lang="ru-RU" sz="2800" dirty="0" err="1" smtClean="0">
                <a:latin typeface="+mj-lt"/>
              </a:rPr>
              <a:t>знаєш</a:t>
            </a:r>
            <a:r>
              <a:rPr lang="ru-RU" sz="2800" dirty="0" smtClean="0">
                <a:latin typeface="+mj-lt"/>
              </a:rPr>
              <a:t> </a:t>
            </a:r>
            <a:r>
              <a:rPr lang="ru-RU" sz="2800" dirty="0" err="1" smtClean="0">
                <a:latin typeface="+mj-lt"/>
              </a:rPr>
              <a:t>ти</a:t>
            </a:r>
            <a:r>
              <a:rPr lang="ru-RU" sz="2800" dirty="0" smtClean="0">
                <a:latin typeface="+mj-lt"/>
              </a:rPr>
              <a:t> про </a:t>
            </a:r>
            <a:r>
              <a:rPr lang="ru-RU" sz="2800" dirty="0" err="1" smtClean="0">
                <a:latin typeface="+mj-lt"/>
              </a:rPr>
              <a:t>Т.Шевченка</a:t>
            </a:r>
            <a:r>
              <a:rPr lang="ru-RU" sz="2800" dirty="0" smtClean="0">
                <a:latin typeface="+mj-lt"/>
              </a:rPr>
              <a:t>?»</a:t>
            </a:r>
            <a:endParaRPr lang="uk-UA" sz="2800" dirty="0">
              <a:latin typeface="+mj-lt"/>
            </a:endParaRPr>
          </a:p>
        </p:txBody>
      </p:sp>
      <p:pic>
        <p:nvPicPr>
          <p:cNvPr id="6" name="Рисунок 5" descr="P3160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5004048" cy="375303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" name="Picture 4" descr="Ð ÐµÐ·ÑÐ»ÑÑÐ°Ñ Ð¿Ð¾ÑÑÐºÑ Ð·Ð¾Ð±ÑÐ°Ð¶ÐµÐ½Ñ Ð·Ð° Ð·Ð°Ð¿Ð¸ÑÐ¾Ð¼ &quot;ÑÑÐµÐ¼Ð¸ Ð²Ð¸ÑÐ¸Ð²ÐºÐ¸ ÐºÐ°Ð»Ð¸Ð½Ð¸ ÑÑÐµÑÑÐ¸ÐºÐ¾Ð¼&quot;"/>
          <p:cNvPicPr>
            <a:picLocks noChangeAspect="1" noChangeArrowheads="1"/>
          </p:cNvPicPr>
          <p:nvPr/>
        </p:nvPicPr>
        <p:blipFill>
          <a:blip r:embed="rId4" cstate="print"/>
          <a:srcRect l="6258" t="22771" r="7379" b="33965"/>
          <a:stretch>
            <a:fillRect/>
          </a:stretch>
        </p:blipFill>
        <p:spPr bwMode="auto">
          <a:xfrm>
            <a:off x="0" y="4941168"/>
            <a:ext cx="4968552" cy="13681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Рисунок 7" descr="P316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0427" y="2880320"/>
            <a:ext cx="5303573" cy="397768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шевченк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200400" cy="48768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7" name="Рисунок 6" descr="P3150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501008"/>
            <a:ext cx="4283968" cy="321297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  <a:scene3d>
            <a:camera prst="perspectiveRight"/>
            <a:lightRig rig="threePt" dir="t"/>
          </a:scene3d>
        </p:spPr>
      </p:pic>
      <p:pic>
        <p:nvPicPr>
          <p:cNvPr id="3" name="Рисунок 2" descr="P3150146.JPG"/>
          <p:cNvPicPr>
            <a:picLocks noChangeAspect="1"/>
          </p:cNvPicPr>
          <p:nvPr/>
        </p:nvPicPr>
        <p:blipFill>
          <a:blip r:embed="rId4" cstate="print"/>
          <a:srcRect b="16244"/>
          <a:stretch>
            <a:fillRect/>
          </a:stretch>
        </p:blipFill>
        <p:spPr>
          <a:xfrm>
            <a:off x="4427984" y="1340768"/>
            <a:ext cx="4355976" cy="273630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  <a:scene3d>
            <a:camera prst="perspectiveLeft"/>
            <a:lightRig rig="threePt" dir="t"/>
          </a:scene3d>
        </p:spPr>
      </p:pic>
      <p:pic>
        <p:nvPicPr>
          <p:cNvPr id="8" name="Picture 6" descr="Ð ÐµÐ·ÑÐ»ÑÑÐ°Ñ Ð¿Ð¾ÑÑÐºÑ Ð·Ð¾Ð±ÑÐ°Ð¶ÐµÐ½Ñ Ð·Ð° Ð·Ð°Ð¿Ð¸ÑÐ¾Ð¼ &quot;ÑÑÐµÐ¼Ð¸ Ð²Ð¸ÑÐ¸Ð²ÐºÐ¸ ÐºÐ°Ð»Ð¸Ð½Ð¸ ÑÑÐµÑÑÐ¸ÐºÐ¾Ð¼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247900" cy="202882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8244408" cy="1037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«Звучи над нашим </a:t>
            </a:r>
            <a:r>
              <a:rPr lang="ru-RU" dirty="0" err="1" smtClean="0"/>
              <a:t>рідним</a:t>
            </a:r>
            <a:r>
              <a:rPr lang="ru-RU" dirty="0" smtClean="0"/>
              <a:t> домом </a:t>
            </a:r>
            <a:r>
              <a:rPr lang="ru-RU" dirty="0" err="1" smtClean="0"/>
              <a:t>безсмертне</a:t>
            </a:r>
            <a:r>
              <a:rPr lang="ru-RU" dirty="0" smtClean="0"/>
              <a:t> слово КОБЗАРЯ»</a:t>
            </a:r>
            <a:br>
              <a:rPr lang="ru-RU" dirty="0" smtClean="0"/>
            </a:br>
            <a:r>
              <a:rPr lang="ru-RU" dirty="0" err="1" smtClean="0"/>
              <a:t>літературна</a:t>
            </a:r>
            <a:r>
              <a:rPr lang="ru-RU" dirty="0" smtClean="0"/>
              <a:t> </a:t>
            </a:r>
            <a:r>
              <a:rPr lang="ru-RU" dirty="0" err="1" smtClean="0"/>
              <a:t>кав</a:t>
            </a:r>
            <a:r>
              <a:rPr lang="en-US" dirty="0" smtClean="0"/>
              <a:t>’</a:t>
            </a:r>
            <a:r>
              <a:rPr lang="ru-RU" dirty="0" err="1" smtClean="0"/>
              <a:t>ярня</a:t>
            </a:r>
            <a:endParaRPr lang="uk-UA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3150065.JPG"/>
          <p:cNvPicPr>
            <a:picLocks noChangeAspect="1"/>
          </p:cNvPicPr>
          <p:nvPr/>
        </p:nvPicPr>
        <p:blipFill>
          <a:blip r:embed="rId2" cstate="print"/>
          <a:srcRect l="5113" t="6951" r="20075"/>
          <a:stretch>
            <a:fillRect/>
          </a:stretch>
        </p:blipFill>
        <p:spPr>
          <a:xfrm>
            <a:off x="5292080" y="1412776"/>
            <a:ext cx="3528392" cy="329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3150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3507854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3150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861048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136904" cy="108012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Фото-колаж, виставка робіт та ілюстрацій на тему: “У вінок </a:t>
            </a:r>
            <a:r>
              <a:rPr lang="uk-UA" sz="2800" dirty="0" err="1" smtClean="0"/>
              <a:t>Кобзареві”</a:t>
            </a:r>
            <a:endParaRPr lang="uk-UA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Інтелектуальна гра для учнів 9-х класів</a:t>
            </a:r>
            <a:br>
              <a:rPr lang="uk-UA" sz="2800" dirty="0" smtClean="0"/>
            </a:br>
            <a:r>
              <a:rPr lang="uk-UA" sz="2800" dirty="0" smtClean="0"/>
              <a:t> </a:t>
            </a:r>
            <a:r>
              <a:rPr lang="uk-UA" sz="2800" dirty="0" err="1" smtClean="0"/>
              <a:t>“</a:t>
            </a:r>
            <a:r>
              <a:rPr lang="uk-UA" sz="2700" dirty="0" err="1" smtClean="0"/>
              <a:t>маловідомі</a:t>
            </a:r>
            <a:r>
              <a:rPr lang="uk-UA" sz="2700" dirty="0" smtClean="0"/>
              <a:t> факти із життя Івана </a:t>
            </a:r>
            <a:r>
              <a:rPr lang="uk-UA" sz="2700" dirty="0" err="1" smtClean="0"/>
              <a:t>Франка</a:t>
            </a:r>
            <a:r>
              <a:rPr lang="uk-UA" sz="2800" dirty="0" err="1" smtClean="0"/>
              <a:t>”</a:t>
            </a:r>
            <a:endParaRPr lang="uk-UA" sz="2400" dirty="0"/>
          </a:p>
        </p:txBody>
      </p:sp>
      <p:pic>
        <p:nvPicPr>
          <p:cNvPr id="3" name="Рисунок 2" descr="IMG_1552.JPG"/>
          <p:cNvPicPr>
            <a:picLocks noChangeAspect="1"/>
          </p:cNvPicPr>
          <p:nvPr/>
        </p:nvPicPr>
        <p:blipFill>
          <a:blip r:embed="rId2" cstate="print"/>
          <a:srcRect l="14175" t="27168" r="3926" b="6683"/>
          <a:stretch>
            <a:fillRect/>
          </a:stretch>
        </p:blipFill>
        <p:spPr>
          <a:xfrm>
            <a:off x="4283968" y="4149080"/>
            <a:ext cx="4680520" cy="2520280"/>
          </a:xfrm>
          <a:prstGeom prst="rect">
            <a:avLst/>
          </a:prstGeom>
        </p:spPr>
      </p:pic>
      <p:pic>
        <p:nvPicPr>
          <p:cNvPr id="5" name="Рисунок 4" descr="IMG_1549.JPG"/>
          <p:cNvPicPr>
            <a:picLocks noChangeAspect="1"/>
          </p:cNvPicPr>
          <p:nvPr/>
        </p:nvPicPr>
        <p:blipFill>
          <a:blip r:embed="rId3" cstate="print"/>
          <a:srcRect t="15744" b="13382"/>
          <a:stretch>
            <a:fillRect/>
          </a:stretch>
        </p:blipFill>
        <p:spPr>
          <a:xfrm>
            <a:off x="323528" y="1412777"/>
            <a:ext cx="5256584" cy="2592288"/>
          </a:xfrm>
          <a:prstGeom prst="rect">
            <a:avLst/>
          </a:prstGeom>
        </p:spPr>
      </p:pic>
      <p:pic>
        <p:nvPicPr>
          <p:cNvPr id="6" name="Рисунок 5" descr="IMG_1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484784"/>
            <a:ext cx="3240360" cy="2520280"/>
          </a:xfrm>
          <a:prstGeom prst="rect">
            <a:avLst/>
          </a:prstGeom>
        </p:spPr>
      </p:pic>
      <p:pic>
        <p:nvPicPr>
          <p:cNvPr id="7" name="Рисунок 6" descr="IMG_1546.JPG"/>
          <p:cNvPicPr>
            <a:picLocks noChangeAspect="1"/>
          </p:cNvPicPr>
          <p:nvPr/>
        </p:nvPicPr>
        <p:blipFill>
          <a:blip r:embed="rId5" cstate="print"/>
          <a:srcRect l="9051" t="21650" r="3538"/>
          <a:stretch>
            <a:fillRect/>
          </a:stretch>
        </p:blipFill>
        <p:spPr>
          <a:xfrm>
            <a:off x="251520" y="4077072"/>
            <a:ext cx="4104456" cy="245263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2420888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Міжнародний мовно-літературний Конкурс </a:t>
            </a:r>
            <a:r>
              <a:rPr lang="uk-UA" sz="2400" dirty="0" err="1" smtClean="0"/>
              <a:t>ім.П.Яцика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                                                         </a:t>
            </a:r>
            <a:br>
              <a:rPr lang="uk-UA" sz="2400" dirty="0" smtClean="0"/>
            </a:br>
            <a:r>
              <a:rPr lang="uk-UA" sz="2400" dirty="0" smtClean="0"/>
              <a:t>                                                              </a:t>
            </a:r>
            <a:br>
              <a:rPr lang="uk-UA" sz="2400" dirty="0" smtClean="0"/>
            </a:br>
            <a:r>
              <a:rPr lang="uk-UA" sz="2400" dirty="0" smtClean="0"/>
              <a:t>                                                          Українознавча гра</a:t>
            </a:r>
            <a:br>
              <a:rPr lang="uk-UA" sz="2400" dirty="0" smtClean="0"/>
            </a:br>
            <a:r>
              <a:rPr lang="uk-UA" sz="2400" dirty="0" smtClean="0"/>
              <a:t>                                                                   </a:t>
            </a:r>
            <a:r>
              <a:rPr lang="uk-UA" sz="2400" dirty="0" err="1" smtClean="0"/>
              <a:t>“соняшник</a:t>
            </a:r>
            <a:r>
              <a:rPr lang="uk-UA" sz="2400" dirty="0" err="1" smtClean="0"/>
              <a:t>”</a:t>
            </a:r>
            <a:r>
              <a:rPr lang="uk-UA" sz="2400" dirty="0" smtClean="0"/>
              <a:t>. 2016 р.</a:t>
            </a:r>
            <a:endParaRPr lang="uk-UA" sz="2400" dirty="0"/>
          </a:p>
        </p:txBody>
      </p:sp>
      <p:pic>
        <p:nvPicPr>
          <p:cNvPr id="5" name="Рисунок 4" descr="FB_IMG_15418279315672414.jpg"/>
          <p:cNvPicPr>
            <a:picLocks noChangeAspect="1"/>
          </p:cNvPicPr>
          <p:nvPr/>
        </p:nvPicPr>
        <p:blipFill>
          <a:blip r:embed="rId2" cstate="print"/>
          <a:srcRect t="11945" b="4440"/>
          <a:stretch>
            <a:fillRect/>
          </a:stretch>
        </p:blipFill>
        <p:spPr>
          <a:xfrm>
            <a:off x="179512" y="908720"/>
            <a:ext cx="3781048" cy="421538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Рисунок 6" descr="IMG_20170505_101100.jpg"/>
          <p:cNvPicPr>
            <a:picLocks noChangeAspect="1"/>
          </p:cNvPicPr>
          <p:nvPr/>
        </p:nvPicPr>
        <p:blipFill>
          <a:blip r:embed="rId3" cstate="print"/>
          <a:srcRect t="9051"/>
          <a:stretch>
            <a:fillRect/>
          </a:stretch>
        </p:blipFill>
        <p:spPr>
          <a:xfrm>
            <a:off x="3851920" y="3212976"/>
            <a:ext cx="5004048" cy="341336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3314" name="AutoShape 2" descr="ÐÐ¾Ð³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316" name="Picture 4" descr="ÐÐ°ÑÑÐ¸Ð½ÐºÐ¸ Ð¿Ð¾ Ð·Ð°Ð¿ÑÐ¾ÑÑ ÑÐ¾Ð½ÑÑÐ½Ð¸Ðº ÐºÐ¾Ð½ÐºÑÑÑ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29200"/>
            <a:ext cx="3312368" cy="16288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3766192" cy="2664296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Результативність</a:t>
            </a:r>
            <a:r>
              <a:rPr lang="uk-UA" sz="1600" dirty="0" smtClean="0"/>
              <a:t>:</a:t>
            </a:r>
            <a:br>
              <a:rPr lang="uk-UA" sz="1600" dirty="0" smtClean="0"/>
            </a:br>
            <a:r>
              <a:rPr lang="uk-UA" sz="1600" dirty="0" smtClean="0"/>
              <a:t>Комар </a:t>
            </a:r>
            <a:r>
              <a:rPr lang="uk-UA" sz="1600" dirty="0" err="1" smtClean="0"/>
              <a:t>Марта-</a:t>
            </a:r>
            <a:r>
              <a:rPr lang="uk-UA" sz="1600" dirty="0" smtClean="0"/>
              <a:t> ІІІ місце у ІІ етапі міжнародного конкурсу з української мови ім. Петра </a:t>
            </a:r>
            <a:r>
              <a:rPr lang="uk-UA" sz="1600" dirty="0" err="1" smtClean="0"/>
              <a:t>яцика</a:t>
            </a:r>
            <a:r>
              <a:rPr lang="uk-UA" sz="1600" dirty="0" smtClean="0"/>
              <a:t/>
            </a:r>
            <a:br>
              <a:rPr lang="uk-UA" sz="1600" dirty="0" smtClean="0"/>
            </a:br>
            <a:r>
              <a:rPr lang="uk-UA" sz="1600" dirty="0" smtClean="0"/>
              <a:t>(2016 рік) ;</a:t>
            </a:r>
            <a:br>
              <a:rPr lang="uk-UA" sz="1600" dirty="0" smtClean="0"/>
            </a:br>
            <a:r>
              <a:rPr lang="uk-UA" sz="1600" dirty="0" smtClean="0"/>
              <a:t>ІІ місце у ІІ етапі міжнародного конкурсу з української мови </a:t>
            </a:r>
            <a:br>
              <a:rPr lang="uk-UA" sz="1600" dirty="0" smtClean="0"/>
            </a:br>
            <a:r>
              <a:rPr lang="uk-UA" sz="1600" dirty="0" smtClean="0"/>
              <a:t>ім. Петра </a:t>
            </a:r>
            <a:r>
              <a:rPr lang="uk-UA" sz="1600" dirty="0" err="1" smtClean="0"/>
              <a:t>яцика</a:t>
            </a:r>
            <a:r>
              <a:rPr lang="uk-UA" sz="1600" dirty="0" smtClean="0"/>
              <a:t> (2018 рік) </a:t>
            </a:r>
            <a:endParaRPr lang="uk-UA" sz="1600" dirty="0"/>
          </a:p>
        </p:txBody>
      </p:sp>
      <p:pic>
        <p:nvPicPr>
          <p:cNvPr id="3" name="Рисунок 2" descr="IMG_2559.JPG"/>
          <p:cNvPicPr>
            <a:picLocks noChangeAspect="1"/>
          </p:cNvPicPr>
          <p:nvPr/>
        </p:nvPicPr>
        <p:blipFill>
          <a:blip r:embed="rId2" cstate="print"/>
          <a:srcRect l="3538" r="6688"/>
          <a:stretch>
            <a:fillRect/>
          </a:stretch>
        </p:blipFill>
        <p:spPr>
          <a:xfrm rot="4736786">
            <a:off x="26597" y="3324445"/>
            <a:ext cx="3447803" cy="2560365"/>
          </a:xfrm>
          <a:prstGeom prst="rect">
            <a:avLst/>
          </a:prstGeom>
        </p:spPr>
      </p:pic>
      <p:pic>
        <p:nvPicPr>
          <p:cNvPr id="4" name="Рисунок 3" descr="IMG_2558.JPG"/>
          <p:cNvPicPr>
            <a:picLocks noChangeAspect="1"/>
          </p:cNvPicPr>
          <p:nvPr/>
        </p:nvPicPr>
        <p:blipFill>
          <a:blip r:embed="rId3" cstate="print"/>
          <a:srcRect l="1963" r="8263"/>
          <a:stretch>
            <a:fillRect/>
          </a:stretch>
        </p:blipFill>
        <p:spPr>
          <a:xfrm rot="4738058">
            <a:off x="2836228" y="3342387"/>
            <a:ext cx="3680231" cy="2869828"/>
          </a:xfrm>
          <a:prstGeom prst="rect">
            <a:avLst/>
          </a:prstGeom>
        </p:spPr>
      </p:pic>
      <p:pic>
        <p:nvPicPr>
          <p:cNvPr id="6" name="Рисунок 5" descr="IMG_20170323_161626.jpg"/>
          <p:cNvPicPr>
            <a:picLocks noChangeAspect="1"/>
          </p:cNvPicPr>
          <p:nvPr/>
        </p:nvPicPr>
        <p:blipFill>
          <a:blip r:embed="rId4" cstate="print"/>
          <a:srcRect l="5113" t="5901" r="14563" b="13251"/>
          <a:stretch>
            <a:fillRect/>
          </a:stretch>
        </p:blipFill>
        <p:spPr>
          <a:xfrm>
            <a:off x="3815408" y="0"/>
            <a:ext cx="5328592" cy="4022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5508104" y="4149080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Сисюк</a:t>
            </a: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uk-UA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Юлія-</a:t>
            </a: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ІІІ місце </a:t>
            </a:r>
          </a:p>
          <a:p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у регіональному етапі</a:t>
            </a:r>
          </a:p>
          <a:p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І Всеукраїнського </a:t>
            </a:r>
            <a:r>
              <a:rPr lang="uk-UA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конкурсу”Змагаймось</a:t>
            </a: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за нове </a:t>
            </a:r>
            <a:r>
              <a:rPr lang="uk-UA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життя”</a:t>
            </a: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присвяченого Лесі Українці (номінація </a:t>
            </a:r>
            <a:r>
              <a:rPr lang="uk-UA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“твір”</a:t>
            </a:r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)</a:t>
            </a:r>
          </a:p>
          <a:p>
            <a:r>
              <a:rPr lang="uk-UA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.2016 рік</a:t>
            </a:r>
            <a:endParaRPr lang="uk-UA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644008" y="188640"/>
            <a:ext cx="4320480" cy="6408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b="1" dirty="0" smtClean="0">
                <a:solidFill>
                  <a:schemeClr val="tx2"/>
                </a:solidFill>
              </a:rPr>
              <a:t>      Актуальність досвіду: </a:t>
            </a:r>
          </a:p>
          <a:p>
            <a:pPr lvl="0"/>
            <a:endParaRPr lang="uk-UA" sz="1600" b="1" dirty="0" smtClean="0">
              <a:solidFill>
                <a:schemeClr val="tx2"/>
              </a:solidFill>
            </a:endParaRP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сприяє виконанню завдань Національної доктрини розвитку освіти;</a:t>
            </a: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  забезпечує розвиток творчої особистості дитини;</a:t>
            </a: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 сприяє позитивній мотивації учнів ;</a:t>
            </a: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потребі в самопізнанні,    самореалізації та самовдосконаленні;</a:t>
            </a: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  оригінальний підхід до побудови структури сучасного уроку;</a:t>
            </a: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  розвиває аналітичне мислення</a:t>
            </a: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  формує в учнів навички самооцінки та самоконтролю</a:t>
            </a:r>
          </a:p>
          <a:p>
            <a:pPr lvl="0">
              <a:buFont typeface="Wingdings" pitchFamily="2" charset="2"/>
              <a:buChar char="§"/>
            </a:pPr>
            <a:r>
              <a:rPr lang="uk-UA" sz="1600" dirty="0" smtClean="0">
                <a:solidFill>
                  <a:srgbClr val="C00000"/>
                </a:solidFill>
              </a:rPr>
              <a:t>  диференціює та індивідуалізує процес навчання.</a:t>
            </a:r>
          </a:p>
          <a:p>
            <a:pPr algn="ctr"/>
            <a:endParaRPr lang="uk-UA" dirty="0"/>
          </a:p>
        </p:txBody>
      </p:sp>
      <p:pic>
        <p:nvPicPr>
          <p:cNvPr id="102403" name="Picture 3" descr="ÐÐ°ÑÑÐ¸Ð½ÐºÐ¸ Ð¿Ð¾ Ð·Ð°Ð¿ÑÐ¾ÑÑ ÑÐ¾Ð·Ð³Ð¾ÑÐ½ÑÑÐ° ÐºÐ½Ð¸Ð¶ÐºÐ° Ð¼Ð°Ð»ÑÐ½Ð¾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5373216"/>
            <a:ext cx="2232248" cy="121892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Овал 3"/>
          <p:cNvSpPr/>
          <p:nvPr/>
        </p:nvSpPr>
        <p:spPr>
          <a:xfrm>
            <a:off x="179512" y="188640"/>
            <a:ext cx="4392488" cy="6408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tx2"/>
                </a:solidFill>
                <a:latin typeface="+mj-lt"/>
              </a:rPr>
              <a:t>      Тема досвіду: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Формування ключових </a:t>
            </a:r>
            <a:r>
              <a:rPr lang="uk-UA" b="1" dirty="0" err="1" smtClean="0">
                <a:solidFill>
                  <a:srgbClr val="002060"/>
                </a:solidFill>
              </a:rPr>
              <a:t>компетентностей</a:t>
            </a:r>
            <a:r>
              <a:rPr lang="uk-UA" b="1" dirty="0" smtClean="0">
                <a:solidFill>
                  <a:srgbClr val="002060"/>
                </a:solidFill>
              </a:rPr>
              <a:t>  учнів на уроках  української мови та  літератури шляхом використання інноваційних методів навчання .</a:t>
            </a:r>
          </a:p>
          <a:p>
            <a:r>
              <a:rPr lang="uk-UA" b="1" dirty="0" smtClean="0">
                <a:solidFill>
                  <a:schemeClr val="tx2"/>
                </a:solidFill>
              </a:rPr>
              <a:t>Провідна наукова ідея:</a:t>
            </a:r>
          </a:p>
          <a:p>
            <a:r>
              <a:rPr lang="uk-UA" dirty="0" smtClean="0">
                <a:solidFill>
                  <a:srgbClr val="00B050"/>
                </a:solidFill>
              </a:rPr>
              <a:t>вміло використаний на уроках словесності арсенал інноваційних технологій допомагає актуалізувати здібності обдарованої особистості, спрямувавши їх на продуктивну компетентну діяльність</a:t>
            </a:r>
          </a:p>
          <a:p>
            <a:pPr algn="ctr"/>
            <a:endParaRPr lang="uk-UA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772817"/>
            <a:ext cx="2534816" cy="4302970"/>
          </a:xfrm>
        </p:spPr>
        <p:txBody>
          <a:bodyPr>
            <a:normAutofit/>
          </a:bodyPr>
          <a:lstStyle/>
          <a:p>
            <a:r>
              <a:rPr lang="uk-UA" sz="1800" dirty="0" smtClean="0"/>
              <a:t>Учениця 11 класу </a:t>
            </a:r>
            <a:r>
              <a:rPr lang="uk-UA" sz="1800" b="1" dirty="0" err="1" smtClean="0"/>
              <a:t>Гнатьо</a:t>
            </a:r>
            <a:r>
              <a:rPr lang="uk-UA" sz="1800" b="1" dirty="0" smtClean="0"/>
              <a:t> Наталія </a:t>
            </a:r>
            <a:r>
              <a:rPr lang="uk-UA" sz="1800" dirty="0" smtClean="0"/>
              <a:t>отримала нагороду (диплом) за ІІІ місце в номінації </a:t>
            </a:r>
            <a:r>
              <a:rPr lang="uk-UA" sz="1800" dirty="0" err="1" smtClean="0"/>
              <a:t>“твір”</a:t>
            </a:r>
            <a:r>
              <a:rPr lang="uk-UA" sz="1800" dirty="0" smtClean="0"/>
              <a:t>.</a:t>
            </a:r>
            <a:br>
              <a:rPr lang="uk-UA" sz="1800" dirty="0" smtClean="0"/>
            </a:br>
            <a:r>
              <a:rPr lang="uk-UA" sz="1800" dirty="0" smtClean="0"/>
              <a:t>Журналістське есе на тему: </a:t>
            </a:r>
            <a:r>
              <a:rPr lang="uk-UA" sz="1800" dirty="0" err="1" smtClean="0"/>
              <a:t>“Герой</a:t>
            </a:r>
            <a:r>
              <a:rPr lang="uk-UA" sz="1800" dirty="0" smtClean="0"/>
              <a:t> небесного </a:t>
            </a:r>
            <a:r>
              <a:rPr lang="uk-UA" sz="1800" dirty="0" err="1" smtClean="0"/>
              <a:t>легіону”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 ( про кіборга Івана </a:t>
            </a:r>
            <a:r>
              <a:rPr lang="uk-UA" sz="1800" dirty="0" err="1" smtClean="0"/>
              <a:t>Вітишина</a:t>
            </a:r>
            <a:r>
              <a:rPr lang="uk-UA" sz="1800" dirty="0" smtClean="0"/>
              <a:t>, випускника нашої школи</a:t>
            </a:r>
            <a:r>
              <a:rPr lang="uk-UA" sz="1800" dirty="0" smtClean="0"/>
              <a:t>), </a:t>
            </a:r>
            <a:br>
              <a:rPr lang="uk-UA" sz="1800" dirty="0" smtClean="0"/>
            </a:br>
            <a:r>
              <a:rPr lang="uk-UA" sz="1800" dirty="0" smtClean="0"/>
              <a:t>2017-2018 н. р.</a:t>
            </a:r>
            <a:endParaRPr lang="uk-UA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32656"/>
            <a:ext cx="8458200" cy="86409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У рамках </a:t>
            </a:r>
            <a:r>
              <a:rPr lang="ru-RU" b="1" dirty="0" err="1" smtClean="0"/>
              <a:t>відзначення</a:t>
            </a:r>
            <a:r>
              <a:rPr lang="ru-RU" b="1" dirty="0" smtClean="0"/>
              <a:t> 75-ої </a:t>
            </a:r>
            <a:r>
              <a:rPr lang="ru-RU" b="1" dirty="0" err="1" smtClean="0"/>
              <a:t>річниці</a:t>
            </a:r>
            <a:r>
              <a:rPr lang="ru-RU" b="1" dirty="0" smtClean="0"/>
              <a:t> </a:t>
            </a:r>
            <a:r>
              <a:rPr lang="ru-RU" b="1" dirty="0" err="1" smtClean="0"/>
              <a:t>утворення</a:t>
            </a:r>
            <a:r>
              <a:rPr lang="ru-RU" b="1" dirty="0" smtClean="0"/>
              <a:t> УПА у </a:t>
            </a:r>
            <a:r>
              <a:rPr lang="ru-RU" b="1" dirty="0" err="1" smtClean="0"/>
              <a:t>Тернополі</a:t>
            </a:r>
            <a:r>
              <a:rPr lang="ru-RU" b="1" dirty="0" smtClean="0"/>
              <a:t> </a:t>
            </a:r>
            <a:r>
              <a:rPr lang="ru-RU" b="1" dirty="0" err="1" smtClean="0"/>
              <a:t>організували</a:t>
            </a:r>
            <a:r>
              <a:rPr lang="ru-RU" b="1" dirty="0" smtClean="0"/>
              <a:t> </a:t>
            </a:r>
            <a:r>
              <a:rPr lang="ru-RU" b="1" dirty="0" err="1" smtClean="0"/>
              <a:t>міський</a:t>
            </a:r>
            <a:r>
              <a:rPr lang="ru-RU" b="1" dirty="0" smtClean="0"/>
              <a:t> конкурс </a:t>
            </a:r>
            <a:r>
              <a:rPr lang="ru-RU" b="1" dirty="0" err="1" smtClean="0"/>
              <a:t>учнівських</a:t>
            </a:r>
            <a:r>
              <a:rPr lang="ru-RU" b="1" dirty="0" smtClean="0"/>
              <a:t> </a:t>
            </a:r>
            <a:r>
              <a:rPr lang="ru-RU" b="1" dirty="0" err="1" smtClean="0"/>
              <a:t>творів</a:t>
            </a:r>
            <a:r>
              <a:rPr lang="ru-RU" b="1" dirty="0" smtClean="0"/>
              <a:t> «</a:t>
            </a:r>
            <a:r>
              <a:rPr lang="ru-RU" b="1" dirty="0" err="1" smtClean="0"/>
              <a:t>Зродились</a:t>
            </a:r>
            <a:r>
              <a:rPr lang="ru-RU" b="1" dirty="0" smtClean="0"/>
              <a:t> ми </a:t>
            </a:r>
            <a:r>
              <a:rPr lang="ru-RU" b="1" dirty="0" err="1" smtClean="0"/>
              <a:t>великої</a:t>
            </a:r>
            <a:r>
              <a:rPr lang="ru-RU" b="1" dirty="0" smtClean="0"/>
              <a:t> </a:t>
            </a:r>
            <a:r>
              <a:rPr lang="ru-RU" b="1" dirty="0" err="1" smtClean="0"/>
              <a:t>години</a:t>
            </a:r>
            <a:r>
              <a:rPr lang="ru-RU" b="1" dirty="0" smtClean="0"/>
              <a:t>»</a:t>
            </a:r>
            <a:endParaRPr lang="uk-UA" dirty="0"/>
          </a:p>
        </p:txBody>
      </p:sp>
      <p:pic>
        <p:nvPicPr>
          <p:cNvPr id="70658" name="Picture 2" descr="Click to enlarge image _DSC21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70660" name="Picture 4" descr="http://ternopoliany.te.ua/images/FOTOFOLDER/240517-06/_DSC2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556792"/>
            <a:ext cx="6012160" cy="4310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560.JPG"/>
          <p:cNvPicPr>
            <a:picLocks noChangeAspect="1"/>
          </p:cNvPicPr>
          <p:nvPr/>
        </p:nvPicPr>
        <p:blipFill>
          <a:blip r:embed="rId2" cstate="print"/>
          <a:srcRect l="4326" r="2751" b="1569"/>
          <a:stretch>
            <a:fillRect/>
          </a:stretch>
        </p:blipFill>
        <p:spPr>
          <a:xfrm>
            <a:off x="251520" y="1340768"/>
            <a:ext cx="5400600" cy="43924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Участь у конкурсах та </a:t>
            </a:r>
            <a:r>
              <a:rPr lang="uk-UA" sz="2800" dirty="0" smtClean="0"/>
              <a:t>нагороди:</a:t>
            </a:r>
            <a:br>
              <a:rPr lang="uk-UA" sz="2800" dirty="0" smtClean="0"/>
            </a:br>
            <a:r>
              <a:rPr lang="uk-UA" sz="2000" dirty="0" smtClean="0"/>
              <a:t>Учасник ІІІ Всеукраїнського конкурсу </a:t>
            </a:r>
            <a:r>
              <a:rPr lang="uk-UA" sz="2000" dirty="0" err="1" smtClean="0"/>
              <a:t>“Творчий</a:t>
            </a:r>
            <a:r>
              <a:rPr lang="uk-UA" sz="2000" dirty="0" smtClean="0"/>
              <a:t> учитель </a:t>
            </a:r>
            <a:r>
              <a:rPr lang="uk-UA" sz="2000" dirty="0" err="1" smtClean="0"/>
              <a:t>–обдарований</a:t>
            </a:r>
            <a:r>
              <a:rPr lang="uk-UA" sz="2000" dirty="0" smtClean="0"/>
              <a:t> </a:t>
            </a:r>
            <a:r>
              <a:rPr lang="uk-UA" sz="2000" dirty="0" err="1" smtClean="0"/>
              <a:t>учень”</a:t>
            </a:r>
            <a:r>
              <a:rPr lang="uk-UA" sz="2000" dirty="0" smtClean="0"/>
              <a:t>, 2014 р.    Грамота міського управління освіти -2015 р.</a:t>
            </a:r>
            <a:endParaRPr lang="uk-UA" sz="2000" dirty="0"/>
          </a:p>
        </p:txBody>
      </p:sp>
      <p:pic>
        <p:nvPicPr>
          <p:cNvPr id="3" name="Рисунок 2" descr="IMG_2543.JPG"/>
          <p:cNvPicPr>
            <a:picLocks noChangeAspect="1"/>
          </p:cNvPicPr>
          <p:nvPr/>
        </p:nvPicPr>
        <p:blipFill>
          <a:blip r:embed="rId3" cstate="print"/>
          <a:srcRect l="13016" r="13776" b="6683"/>
          <a:stretch>
            <a:fillRect/>
          </a:stretch>
        </p:blipFill>
        <p:spPr>
          <a:xfrm>
            <a:off x="4283968" y="1196752"/>
            <a:ext cx="4860032" cy="547260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182744" cy="841248"/>
          </a:xfrm>
        </p:spPr>
        <p:txBody>
          <a:bodyPr>
            <a:normAutofit fontScale="90000"/>
          </a:bodyPr>
          <a:lstStyle/>
          <a:p>
            <a:r>
              <a:rPr lang="uk-UA" sz="1600" dirty="0" err="1" smtClean="0">
                <a:latin typeface="Arial Black" pitchFamily="34" charset="0"/>
              </a:rPr>
              <a:t>Організаційно-діяльнісна</a:t>
            </a:r>
            <a:r>
              <a:rPr lang="uk-UA" sz="1600" dirty="0" smtClean="0">
                <a:latin typeface="Arial Black" pitchFamily="34" charset="0"/>
              </a:rPr>
              <a:t> гра </a:t>
            </a:r>
            <a:r>
              <a:rPr lang="uk-UA" sz="1600" dirty="0" err="1" smtClean="0">
                <a:latin typeface="Arial Black" pitchFamily="34" charset="0"/>
              </a:rPr>
              <a:t>“практика</a:t>
            </a:r>
            <a:r>
              <a:rPr lang="uk-UA" sz="1600" dirty="0" smtClean="0">
                <a:latin typeface="Arial Black" pitchFamily="34" charset="0"/>
              </a:rPr>
              <a:t> освітнього процесу в закладах </a:t>
            </a:r>
            <a:r>
              <a:rPr lang="uk-UA" sz="1600" dirty="0" err="1" smtClean="0">
                <a:latin typeface="Arial Black" pitchFamily="34" charset="0"/>
              </a:rPr>
              <a:t>освіти</a:t>
            </a:r>
            <a:r>
              <a:rPr lang="uk-UA" sz="1600" dirty="0" err="1" smtClean="0">
                <a:latin typeface="Arial Black" pitchFamily="34" charset="0"/>
              </a:rPr>
              <a:t>”</a:t>
            </a:r>
            <a:r>
              <a:rPr lang="uk-UA" sz="1600" dirty="0" smtClean="0">
                <a:latin typeface="Arial Black" pitchFamily="34" charset="0"/>
              </a:rPr>
              <a:t>, 2018 р.</a:t>
            </a:r>
            <a:r>
              <a:rPr lang="uk-UA" sz="1600" dirty="0" smtClean="0">
                <a:latin typeface="Arial Black" pitchFamily="34" charset="0"/>
              </a:rPr>
              <a:t/>
            </a:r>
            <a:br>
              <a:rPr lang="uk-UA" sz="1600" dirty="0" smtClean="0">
                <a:latin typeface="Arial Black" pitchFamily="34" charset="0"/>
              </a:rPr>
            </a:br>
            <a:r>
              <a:rPr lang="uk-UA" sz="1600" dirty="0" smtClean="0">
                <a:latin typeface="Arial Black" pitchFamily="34" charset="0"/>
              </a:rPr>
              <a:t/>
            </a:r>
            <a:br>
              <a:rPr lang="uk-UA" sz="1600" dirty="0" smtClean="0">
                <a:latin typeface="Arial Black" pitchFamily="34" charset="0"/>
              </a:rPr>
            </a:br>
            <a:r>
              <a:rPr lang="uk-UA" sz="1600" dirty="0" smtClean="0">
                <a:latin typeface="Arial Black" pitchFamily="34" charset="0"/>
              </a:rPr>
              <a:t/>
            </a:r>
            <a:br>
              <a:rPr lang="uk-UA" sz="1600" dirty="0" smtClean="0">
                <a:latin typeface="Arial Black" pitchFamily="34" charset="0"/>
              </a:rPr>
            </a:br>
            <a:r>
              <a:rPr lang="uk-UA" sz="1600" dirty="0" smtClean="0">
                <a:latin typeface="Arial Black" pitchFamily="34" charset="0"/>
              </a:rPr>
              <a:t>Інтелектуальна гра “</a:t>
            </a:r>
            <a:r>
              <a:rPr lang="en-US" sz="1600" dirty="0" err="1" smtClean="0">
                <a:latin typeface="Arial Black" pitchFamily="34" charset="0"/>
              </a:rPr>
              <a:t>shevchenko</a:t>
            </a:r>
            <a:r>
              <a:rPr lang="en-US" sz="1600" dirty="0" smtClean="0">
                <a:latin typeface="Arial Black" pitchFamily="34" charset="0"/>
              </a:rPr>
              <a:t> mind game</a:t>
            </a:r>
            <a:r>
              <a:rPr lang="uk-UA" sz="1600" dirty="0" smtClean="0">
                <a:latin typeface="Arial Black" pitchFamily="34" charset="0"/>
              </a:rPr>
              <a:t>”</a:t>
            </a:r>
            <a:endParaRPr lang="uk-UA" sz="1600" dirty="0">
              <a:latin typeface="Arial Black" pitchFamily="34" charset="0"/>
            </a:endParaRPr>
          </a:p>
        </p:txBody>
      </p:sp>
      <p:pic>
        <p:nvPicPr>
          <p:cNvPr id="3" name="Рисунок 2" descr="IMG_2557.JPG"/>
          <p:cNvPicPr>
            <a:picLocks noChangeAspect="1"/>
          </p:cNvPicPr>
          <p:nvPr/>
        </p:nvPicPr>
        <p:blipFill>
          <a:blip r:embed="rId2" cstate="print"/>
          <a:srcRect l="4326" r="4325" b="3932"/>
          <a:stretch>
            <a:fillRect/>
          </a:stretch>
        </p:blipFill>
        <p:spPr>
          <a:xfrm>
            <a:off x="179512" y="1844824"/>
            <a:ext cx="4896544" cy="4392488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4" name="Рисунок 3" descr="IMG_2553.JPG"/>
          <p:cNvPicPr>
            <a:picLocks noChangeAspect="1"/>
          </p:cNvPicPr>
          <p:nvPr/>
        </p:nvPicPr>
        <p:blipFill>
          <a:blip r:embed="rId3" cstate="print"/>
          <a:srcRect r="1963" b="3932"/>
          <a:stretch>
            <a:fillRect/>
          </a:stretch>
        </p:blipFill>
        <p:spPr>
          <a:xfrm>
            <a:off x="3635896" y="1700808"/>
            <a:ext cx="5724128" cy="388843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5" name="Рисунок 4" descr="IMG_2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149080"/>
            <a:ext cx="3851920" cy="256794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244827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Методичний семінар. </a:t>
            </a:r>
            <a:r>
              <a:rPr lang="uk-UA" sz="2400" dirty="0" err="1" smtClean="0"/>
              <a:t>“Формування</a:t>
            </a:r>
            <a:r>
              <a:rPr lang="uk-UA" sz="2400" dirty="0" smtClean="0"/>
              <a:t> соціокультурної компетентності на уроках літератури рідного </a:t>
            </a:r>
            <a:r>
              <a:rPr lang="uk-UA" sz="2400" dirty="0" err="1" smtClean="0"/>
              <a:t>краю”</a:t>
            </a:r>
            <a:r>
              <a:rPr lang="uk-UA" sz="2400" dirty="0" smtClean="0"/>
              <a:t>. Презентація Конспекту  уроку літератури рідного краю </a:t>
            </a:r>
            <a:br>
              <a:rPr lang="uk-UA" sz="2400" dirty="0" smtClean="0"/>
            </a:br>
            <a:r>
              <a:rPr lang="uk-UA" sz="2400" dirty="0" smtClean="0"/>
              <a:t> «Ідея нерозривної єдності людини з рідною землею у поезіях Левка Крупи» ( для 8-9 кл.)</a:t>
            </a:r>
            <a:br>
              <a:rPr lang="uk-UA" sz="2400" dirty="0" smtClean="0"/>
            </a:br>
            <a:r>
              <a:rPr lang="uk-UA" sz="2400" dirty="0" smtClean="0"/>
              <a:t>17 БЕРЕЗНЯ 2015 Р.</a:t>
            </a:r>
            <a:endParaRPr lang="uk-UA" sz="2400" dirty="0"/>
          </a:p>
        </p:txBody>
      </p:sp>
      <p:pic>
        <p:nvPicPr>
          <p:cNvPr id="4" name="Рисунок 3" descr="http://2.bp.blogspot.com/-M0us4E-9Vfo/VQ_Fm8Q_WBI/AAAAAAAABK0/vlwWedHdCzc/s1600/DSC_045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6120765" cy="405180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/>
              <a:t>Методичний практикум </a:t>
            </a:r>
            <a:r>
              <a:rPr lang="uk-UA" sz="2800" dirty="0" err="1" smtClean="0"/>
              <a:t>“Формування</a:t>
            </a:r>
            <a:r>
              <a:rPr lang="uk-UA" sz="2800" dirty="0" smtClean="0"/>
              <a:t> ключових і предметних </a:t>
            </a:r>
            <a:r>
              <a:rPr lang="uk-UA" sz="2800" dirty="0" err="1" smtClean="0"/>
              <a:t>компетентностей</a:t>
            </a:r>
            <a:r>
              <a:rPr lang="uk-UA" sz="2800" dirty="0" smtClean="0"/>
              <a:t> на уроках української мови та літератури у 6 </a:t>
            </a:r>
            <a:r>
              <a:rPr lang="uk-UA" sz="2800" dirty="0" err="1" smtClean="0"/>
              <a:t>класах”</a:t>
            </a:r>
            <a:endParaRPr lang="uk-UA" sz="2800" dirty="0"/>
          </a:p>
        </p:txBody>
      </p:sp>
      <p:pic>
        <p:nvPicPr>
          <p:cNvPr id="4" name="Рисунок 3" descr="IMG_2555.JPG"/>
          <p:cNvPicPr>
            <a:picLocks noChangeAspect="1"/>
          </p:cNvPicPr>
          <p:nvPr/>
        </p:nvPicPr>
        <p:blipFill>
          <a:blip r:embed="rId2" cstate="print"/>
          <a:srcRect l="1963" r="6688" b="5113"/>
          <a:stretch>
            <a:fillRect/>
          </a:stretch>
        </p:blipFill>
        <p:spPr>
          <a:xfrm>
            <a:off x="5111552" y="1268760"/>
            <a:ext cx="4032448" cy="2792423"/>
          </a:xfrm>
          <a:prstGeom prst="rect">
            <a:avLst/>
          </a:prstGeom>
        </p:spPr>
      </p:pic>
      <p:pic>
        <p:nvPicPr>
          <p:cNvPr id="5" name="Рисунок 4" descr="IMG_2556.JPG"/>
          <p:cNvPicPr>
            <a:picLocks noChangeAspect="1"/>
          </p:cNvPicPr>
          <p:nvPr/>
        </p:nvPicPr>
        <p:blipFill>
          <a:blip r:embed="rId3" cstate="print"/>
          <a:srcRect l="22837" t="1181" r="17314"/>
          <a:stretch>
            <a:fillRect/>
          </a:stretch>
        </p:blipFill>
        <p:spPr>
          <a:xfrm>
            <a:off x="5364088" y="3132637"/>
            <a:ext cx="3384376" cy="3725363"/>
          </a:xfrm>
          <a:prstGeom prst="rect">
            <a:avLst/>
          </a:prstGeom>
        </p:spPr>
      </p:pic>
      <p:pic>
        <p:nvPicPr>
          <p:cNvPr id="7" name="Рисунок 6" descr="IMG_6016.JPG"/>
          <p:cNvPicPr>
            <a:picLocks noChangeAspect="1"/>
          </p:cNvPicPr>
          <p:nvPr/>
        </p:nvPicPr>
        <p:blipFill>
          <a:blip r:embed="rId4" cstate="print"/>
          <a:srcRect l="3392" r="9533"/>
          <a:stretch>
            <a:fillRect/>
          </a:stretch>
        </p:blipFill>
        <p:spPr>
          <a:xfrm>
            <a:off x="179512" y="1484784"/>
            <a:ext cx="4608512" cy="352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5" y="5085184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Виступ із презентацією на тему: Ярослав Стельмах. </a:t>
            </a:r>
            <a:r>
              <a:rPr lang="uk-UA" dirty="0" err="1" smtClean="0"/>
              <a:t>“Митькозавр</a:t>
            </a:r>
            <a:r>
              <a:rPr lang="uk-UA" dirty="0" smtClean="0"/>
              <a:t> з </a:t>
            </a:r>
            <a:r>
              <a:rPr lang="uk-UA" dirty="0" err="1" smtClean="0"/>
              <a:t>Юрківки</a:t>
            </a:r>
            <a:r>
              <a:rPr lang="uk-UA" dirty="0" smtClean="0"/>
              <a:t>, або Химера лісового </a:t>
            </a:r>
            <a:r>
              <a:rPr lang="uk-UA" dirty="0" err="1" smtClean="0"/>
              <a:t>озера”</a:t>
            </a:r>
            <a:r>
              <a:rPr lang="uk-UA" dirty="0" smtClean="0"/>
              <a:t>. Таємничі та незвичайні події в повісті, передані образним словом ”</a:t>
            </a:r>
            <a:endParaRPr lang="uk-UA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114_122823.jpg"/>
          <p:cNvPicPr>
            <a:picLocks noChangeAspect="1"/>
          </p:cNvPicPr>
          <p:nvPr/>
        </p:nvPicPr>
        <p:blipFill>
          <a:blip r:embed="rId2" cstate="print"/>
          <a:srcRect l="5113" r="5113"/>
          <a:stretch>
            <a:fillRect/>
          </a:stretch>
        </p:blipFill>
        <p:spPr>
          <a:xfrm>
            <a:off x="4067944" y="3429000"/>
            <a:ext cx="4824536" cy="3022934"/>
          </a:xfrm>
          <a:prstGeom prst="rect">
            <a:avLst/>
          </a:prstGeom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23528" y="-1291639"/>
            <a:ext cx="882047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800" dirty="0" smtClean="0">
              <a:solidFill>
                <a:schemeClr val="bg2">
                  <a:lumMod val="10000"/>
                </a:schemeClr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800" dirty="0" smtClean="0">
              <a:solidFill>
                <a:schemeClr val="bg2">
                  <a:lumMod val="10000"/>
                </a:schemeClr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Публікації конспектів уроків у посібниках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«Українська література. 6, 7, 9 класи. Розробки уроків (до чинних підручників)»,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«Українська мова. 8, 9 клас. Розробки уроків (до чинних підручників)»,   Автори: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Орищин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Р.,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Григор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єва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Л.,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Залюбовська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Л.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 , видавництво «Підручники і посібники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». 2014-2017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р.р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0962" name="Picture 2" descr="ÐÐ°ÑÑÐ¸Ð½ÐºÐ¸ Ð¿Ð¾ Ð·Ð°Ð¿ÑÐ¾ÑÑ ÐºÐ¾Ð½ÑÐ¿ÐµÐºÑÐ¸ ÑÑÐ¾ÐºÑÐ² ÐÐ°ÑÐ°Ð½Ð½ÑÐºÐ¾Ð²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58555">
            <a:off x="1561376" y="3678311"/>
            <a:ext cx="2088232" cy="290444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3861048"/>
            <a:ext cx="3672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Г. О. </a:t>
            </a:r>
            <a:r>
              <a:rPr lang="uk-UA" b="1" dirty="0" err="1" smtClean="0"/>
              <a:t>Бараннікова</a:t>
            </a:r>
            <a:endParaRPr lang="uk-UA" b="1" dirty="0" smtClean="0"/>
          </a:p>
          <a:p>
            <a:r>
              <a:rPr lang="uk-UA" b="1" dirty="0" smtClean="0"/>
              <a:t>Прислівник. Повторення вивченого з теми . // Розвиток життєвих </a:t>
            </a:r>
            <a:r>
              <a:rPr lang="uk-UA" b="1" dirty="0" err="1" smtClean="0"/>
              <a:t>компетентностей</a:t>
            </a:r>
            <a:r>
              <a:rPr lang="uk-UA" b="1" dirty="0" smtClean="0"/>
              <a:t> на уроках української мови / </a:t>
            </a:r>
            <a:r>
              <a:rPr lang="uk-UA" b="1" dirty="0" err="1" smtClean="0"/>
              <a:t>упоряд</a:t>
            </a:r>
            <a:r>
              <a:rPr lang="uk-UA" b="1" dirty="0" smtClean="0"/>
              <a:t>. Л. В. </a:t>
            </a:r>
            <a:r>
              <a:rPr lang="uk-UA" b="1" dirty="0" err="1" smtClean="0"/>
              <a:t>Бутрин</a:t>
            </a:r>
            <a:r>
              <a:rPr lang="uk-UA" b="1" dirty="0" smtClean="0"/>
              <a:t>. — </a:t>
            </a:r>
            <a:r>
              <a:rPr lang="uk-UA" b="1" dirty="0" err="1" smtClean="0"/>
              <a:t>Тернопіль–Харків</a:t>
            </a:r>
            <a:r>
              <a:rPr lang="uk-UA" b="1" dirty="0" smtClean="0"/>
              <a:t>: Ранок, 2011. — 61 с.</a:t>
            </a:r>
            <a:endParaRPr lang="uk-UA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Мої публікації в </a:t>
            </a:r>
            <a:r>
              <a:rPr lang="uk-UA" dirty="0" err="1" smtClean="0"/>
              <a:t>інтернет-мережі</a:t>
            </a:r>
            <a:endParaRPr lang="uk-UA" dirty="0"/>
          </a:p>
        </p:txBody>
      </p:sp>
      <p:pic>
        <p:nvPicPr>
          <p:cNvPr id="5" name="Рисунок 4" descr="Сертифікат - Шкільне житт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484784"/>
            <a:ext cx="2999895" cy="4243958"/>
          </a:xfrm>
          <a:prstGeom prst="rect">
            <a:avLst/>
          </a:prstGeom>
        </p:spPr>
      </p:pic>
      <p:pic>
        <p:nvPicPr>
          <p:cNvPr id="7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4674522" cy="5040560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43608" y="2690848"/>
            <a:ext cx="3888432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535353"/>
              </a:solidFill>
              <a:effectLst/>
              <a:latin typeface="Trebuchet MS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Trebuchet MS" pitchFamily="34" charset="0"/>
                <a:ea typeface="Arial" pitchFamily="34" charset="0"/>
                <a:cs typeface="Arial" pitchFamily="34" charset="0"/>
              </a:rPr>
              <a:t>Бараннікова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Trebuchet MS" pitchFamily="34" charset="0"/>
                <a:ea typeface="Arial" pitchFamily="34" charset="0"/>
                <a:cs typeface="Arial" pitchFamily="34" charset="0"/>
              </a:rPr>
              <a:t> Галина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Trebuchet MS" pitchFamily="34" charset="0"/>
                <a:ea typeface="Arial" pitchFamily="34" charset="0"/>
                <a:cs typeface="Arial" pitchFamily="34" charset="0"/>
              </a:rPr>
              <a:t>Ориславівна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вчитель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української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мови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літератури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Тернопільська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середня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загальноосвітня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школа І-ІІІ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ступенів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№8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53535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53535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53535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Конспект уроку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з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української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літератури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для 8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класу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на тему "Валентин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Чемерис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. "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Вітька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+Галя,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або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Повість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про перше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кохання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". РМ №3.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Порівняльна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характеристика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героїв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."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535353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https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://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naurok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com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.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ua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/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publ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535353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/11629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3910208" cy="1675656"/>
          </a:xfrm>
        </p:spPr>
        <p:txBody>
          <a:bodyPr>
            <a:normAutofit/>
          </a:bodyPr>
          <a:lstStyle/>
          <a:p>
            <a:pPr algn="ctr"/>
            <a:r>
              <a:rPr lang="uk-UA" sz="1800" dirty="0" err="1" smtClean="0"/>
              <a:t>“Безсмертя</a:t>
            </a:r>
            <a:r>
              <a:rPr lang="uk-UA" sz="1800" dirty="0" smtClean="0"/>
              <a:t>, куплене любов</a:t>
            </a:r>
            <a:r>
              <a:rPr lang="en-US" sz="1800" dirty="0" smtClean="0"/>
              <a:t>’</a:t>
            </a:r>
            <a:r>
              <a:rPr lang="uk-UA" sz="1800" dirty="0" smtClean="0"/>
              <a:t>ю”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( вечір-реквієм, присвячений </a:t>
            </a:r>
            <a:br>
              <a:rPr lang="uk-UA" sz="1800" dirty="0" smtClean="0"/>
            </a:br>
            <a:r>
              <a:rPr lang="uk-UA" sz="1800" dirty="0" smtClean="0"/>
              <a:t>Б. </a:t>
            </a:r>
            <a:r>
              <a:rPr lang="uk-UA" sz="1800" dirty="0" err="1" smtClean="0"/>
              <a:t>Бастюку</a:t>
            </a:r>
            <a:r>
              <a:rPr lang="uk-UA" sz="1800" dirty="0" smtClean="0"/>
              <a:t>)</a:t>
            </a:r>
            <a:endParaRPr lang="uk-UA" sz="1800" dirty="0"/>
          </a:p>
        </p:txBody>
      </p:sp>
      <p:pic>
        <p:nvPicPr>
          <p:cNvPr id="3" name="Рисунок 2" descr="IMG_20170228_1453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348880"/>
            <a:ext cx="3075806" cy="410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20170228_165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77072"/>
            <a:ext cx="3059832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20170228_170101.jpg"/>
          <p:cNvPicPr>
            <a:picLocks noChangeAspect="1"/>
          </p:cNvPicPr>
          <p:nvPr/>
        </p:nvPicPr>
        <p:blipFill>
          <a:blip r:embed="rId4" cstate="print"/>
          <a:srcRect b="32150"/>
          <a:stretch>
            <a:fillRect/>
          </a:stretch>
        </p:blipFill>
        <p:spPr>
          <a:xfrm>
            <a:off x="4139952" y="332656"/>
            <a:ext cx="4587974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/>
              <a:t>Літературна </a:t>
            </a:r>
            <a:r>
              <a:rPr lang="uk-UA" sz="2400" dirty="0" err="1" smtClean="0"/>
              <a:t>кав</a:t>
            </a:r>
            <a:r>
              <a:rPr lang="en-US" sz="2400" dirty="0" smtClean="0"/>
              <a:t>’</a:t>
            </a:r>
            <a:r>
              <a:rPr lang="uk-UA" sz="2400" dirty="0" err="1" smtClean="0"/>
              <a:t>ярня</a:t>
            </a:r>
            <a:r>
              <a:rPr lang="uk-UA" sz="2400" dirty="0" smtClean="0"/>
              <a:t> у районній </a:t>
            </a:r>
            <a:r>
              <a:rPr lang="uk-UA" sz="2400" dirty="0" err="1" smtClean="0"/>
              <a:t>великоберезовицькій</a:t>
            </a:r>
            <a:r>
              <a:rPr lang="uk-UA" sz="2400" dirty="0" smtClean="0"/>
              <a:t> бібліотеці ( </a:t>
            </a:r>
            <a:r>
              <a:rPr lang="uk-UA" sz="2400" dirty="0" err="1" smtClean="0"/>
              <a:t>“Левко</a:t>
            </a:r>
            <a:r>
              <a:rPr lang="uk-UA" sz="2400" dirty="0" smtClean="0"/>
              <a:t> Крупа і </a:t>
            </a:r>
            <a:r>
              <a:rPr lang="uk-UA" sz="2400" dirty="0" err="1" smtClean="0"/>
              <a:t>поети-модерністи”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pic>
        <p:nvPicPr>
          <p:cNvPr id="3" name="Рисунок 2" descr="IMG_1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24" y="1412776"/>
            <a:ext cx="4247964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1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004" y="1268760"/>
            <a:ext cx="4355976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1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17032"/>
            <a:ext cx="4320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10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789040"/>
            <a:ext cx="4355976" cy="290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/>
              <a:t>Світлини виховних заходів</a:t>
            </a:r>
            <a:endParaRPr lang="uk-UA" sz="3200" dirty="0"/>
          </a:p>
        </p:txBody>
      </p:sp>
      <p:pic>
        <p:nvPicPr>
          <p:cNvPr id="5" name="Рисунок 4" descr="FB_IMG_15360061716064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708920"/>
            <a:ext cx="4809728" cy="3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FB_IMG_15360061956296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410445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ÐÐ°ÑÑÐ¸Ð½ÐºÐ¸ Ð¿Ð¾ Ð·Ð°Ð¿ÑÐ¾ÑÑ ÑÑÐ¸ÑÐµÐ»Ñ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88640"/>
            <a:ext cx="2267744" cy="1938331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/>
        </p:nvGraphicFramePr>
        <p:xfrm>
          <a:off x="575048" y="260648"/>
          <a:ext cx="8568952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Овал 2"/>
          <p:cNvSpPr/>
          <p:nvPr/>
        </p:nvSpPr>
        <p:spPr>
          <a:xfrm>
            <a:off x="251520" y="2492896"/>
            <a:ext cx="3024336" cy="201622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/>
                </a:solidFill>
              </a:rPr>
              <a:t>Результативність навчально-виховного процесу</a:t>
            </a:r>
            <a:endParaRPr lang="uk-UA" sz="2000" b="1" dirty="0">
              <a:solidFill>
                <a:schemeClr val="tx2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796136" y="3068960"/>
            <a:ext cx="3059832" cy="187220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tx2"/>
                </a:solidFill>
              </a:rPr>
              <a:t>Усвідомлення ролі педагога</a:t>
            </a:r>
            <a:endParaRPr lang="uk-UA" b="1" dirty="0">
              <a:solidFill>
                <a:schemeClr val="tx2"/>
              </a:solidFill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2843808" y="1844824"/>
            <a:ext cx="3384376" cy="2736304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/>
                </a:solidFill>
              </a:rPr>
              <a:t>Педагогічна компетентність</a:t>
            </a:r>
            <a:endParaRPr lang="uk-UA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Національно-патріотичне виховання.</a:t>
            </a:r>
            <a:br>
              <a:rPr lang="uk-UA" sz="2800" dirty="0" smtClean="0"/>
            </a:br>
            <a:r>
              <a:rPr lang="uk-UA" sz="2800" dirty="0" smtClean="0"/>
              <a:t>Година спілкування на тему: </a:t>
            </a:r>
            <a:br>
              <a:rPr lang="uk-UA" sz="2800" dirty="0" smtClean="0"/>
            </a:br>
            <a:r>
              <a:rPr lang="uk-UA" sz="2800" dirty="0" err="1" smtClean="0"/>
              <a:t>“Герої</a:t>
            </a:r>
            <a:r>
              <a:rPr lang="uk-UA" sz="2800" dirty="0" smtClean="0"/>
              <a:t> не вмирають – герої поміж </a:t>
            </a:r>
            <a:r>
              <a:rPr lang="uk-UA" sz="2800" dirty="0" err="1" smtClean="0"/>
              <a:t>нас”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pic>
        <p:nvPicPr>
          <p:cNvPr id="3" name="Рисунок 2" descr="IMG_2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556792"/>
            <a:ext cx="4139952" cy="27599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 descr="IMG_2121.JPG"/>
          <p:cNvPicPr>
            <a:picLocks noChangeAspect="1"/>
          </p:cNvPicPr>
          <p:nvPr/>
        </p:nvPicPr>
        <p:blipFill>
          <a:blip r:embed="rId3" cstate="print"/>
          <a:srcRect r="11268"/>
          <a:stretch>
            <a:fillRect/>
          </a:stretch>
        </p:blipFill>
        <p:spPr>
          <a:xfrm>
            <a:off x="323528" y="1268420"/>
            <a:ext cx="4536504" cy="34083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 descr="IMG_2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738330"/>
            <a:ext cx="4679504" cy="3119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/>
              <a:t>Народні звичаї та обряди</a:t>
            </a:r>
            <a:endParaRPr lang="uk-UA" sz="2800" dirty="0"/>
          </a:p>
        </p:txBody>
      </p:sp>
      <p:pic>
        <p:nvPicPr>
          <p:cNvPr id="3" name="Рисунок 2" descr="IMG_2152.JPG"/>
          <p:cNvPicPr>
            <a:picLocks noChangeAspect="1"/>
          </p:cNvPicPr>
          <p:nvPr/>
        </p:nvPicPr>
        <p:blipFill>
          <a:blip r:embed="rId2" cstate="print"/>
          <a:srcRect r="12743"/>
          <a:stretch>
            <a:fillRect/>
          </a:stretch>
        </p:blipFill>
        <p:spPr>
          <a:xfrm>
            <a:off x="467544" y="1268760"/>
            <a:ext cx="4680520" cy="357605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  <a:scene3d>
            <a:camera prst="perspectiveRight"/>
            <a:lightRig rig="threePt" dir="t"/>
          </a:scene3d>
        </p:spPr>
      </p:pic>
      <p:pic>
        <p:nvPicPr>
          <p:cNvPr id="5" name="Рисунок 4" descr="IMG_2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717032"/>
            <a:ext cx="4499992" cy="299999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perspectiveAbove"/>
            <a:lightRig rig="threePt" dir="t"/>
          </a:scene3d>
        </p:spPr>
      </p:pic>
      <p:pic>
        <p:nvPicPr>
          <p:cNvPr id="7" name="Рисунок 6" descr="IMG_21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268760"/>
            <a:ext cx="4355976" cy="290398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perspectiveLeft"/>
            <a:lightRig rig="threePt" dir="t"/>
          </a:scene3d>
        </p:spPr>
      </p:pic>
      <p:pic>
        <p:nvPicPr>
          <p:cNvPr id="8" name="Picture 4" descr="Ð ÐµÐ·ÑÐ»ÑÑÐ°Ñ Ð¿Ð¾ÑÑÐºÑ Ð·Ð¾Ð±ÑÐ°Ð¶ÐµÐ½Ñ Ð·Ð° Ð·Ð°Ð¿Ð¸ÑÐ¾Ð¼ &quot;ÑÑÐµÐ¼Ð¸ Ð²Ð¸ÑÐ¸Ð²ÐºÐ¸ ÐºÐ°Ð»Ð¸Ð½Ð¸ ÑÑÐµÑÑÐ¸ÐºÐ¾Ð¼&quot;"/>
          <p:cNvPicPr>
            <a:picLocks noChangeAspect="1" noChangeArrowheads="1"/>
          </p:cNvPicPr>
          <p:nvPr/>
        </p:nvPicPr>
        <p:blipFill>
          <a:blip r:embed="rId5" cstate="print"/>
          <a:srcRect l="6258" t="22771" r="7379" b="33965"/>
          <a:stretch>
            <a:fillRect/>
          </a:stretch>
        </p:blipFill>
        <p:spPr bwMode="auto">
          <a:xfrm rot="21239678">
            <a:off x="190446" y="5300635"/>
            <a:ext cx="3984971" cy="115212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57200"/>
            <a:ext cx="3984504" cy="841248"/>
          </a:xfrm>
        </p:spPr>
        <p:txBody>
          <a:bodyPr/>
          <a:lstStyle/>
          <a:p>
            <a:pPr algn="ctr"/>
            <a:r>
              <a:rPr lang="uk-UA" dirty="0" smtClean="0"/>
              <a:t>Замок у Дубно</a:t>
            </a:r>
            <a:endParaRPr lang="uk-UA" dirty="0"/>
          </a:p>
        </p:txBody>
      </p:sp>
      <p:pic>
        <p:nvPicPr>
          <p:cNvPr id="3" name="Рисунок 2" descr="IMG_9733.JPG"/>
          <p:cNvPicPr>
            <a:picLocks noChangeAspect="1"/>
          </p:cNvPicPr>
          <p:nvPr/>
        </p:nvPicPr>
        <p:blipFill>
          <a:blip r:embed="rId2" cstate="print"/>
          <a:srcRect l="12839" r="12830" b="20938"/>
          <a:stretch>
            <a:fillRect/>
          </a:stretch>
        </p:blipFill>
        <p:spPr>
          <a:xfrm>
            <a:off x="4932040" y="1484784"/>
            <a:ext cx="4211960" cy="280831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4" name="Рисунок 3" descr="IMG_9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7"/>
            <a:ext cx="4752528" cy="316835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Рисунок 5" descr="IMG_9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89040"/>
            <a:ext cx="4283968" cy="285597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Рисунок 6" descr="IMG_9782.JPG"/>
          <p:cNvPicPr>
            <a:picLocks noChangeAspect="1"/>
          </p:cNvPicPr>
          <p:nvPr/>
        </p:nvPicPr>
        <p:blipFill>
          <a:blip r:embed="rId5" cstate="print"/>
          <a:srcRect b="24254"/>
          <a:stretch>
            <a:fillRect/>
          </a:stretch>
        </p:blipFill>
        <p:spPr>
          <a:xfrm>
            <a:off x="4716016" y="4221088"/>
            <a:ext cx="4283968" cy="245131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457200"/>
            <a:ext cx="3912496" cy="2107704"/>
          </a:xfrm>
        </p:spPr>
        <p:txBody>
          <a:bodyPr/>
          <a:lstStyle/>
          <a:p>
            <a:pPr algn="ctr"/>
            <a:r>
              <a:rPr lang="uk-UA" dirty="0" err="1" smtClean="0"/>
              <a:t>Тараканівська</a:t>
            </a:r>
            <a:r>
              <a:rPr lang="uk-UA" dirty="0" smtClean="0"/>
              <a:t> фортеця</a:t>
            </a:r>
            <a:endParaRPr lang="uk-UA" dirty="0"/>
          </a:p>
        </p:txBody>
      </p:sp>
      <p:pic>
        <p:nvPicPr>
          <p:cNvPr id="3" name="Рисунок 2" descr="IMG_95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429000"/>
            <a:ext cx="4716016" cy="314401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MG_96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572000" cy="30480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_9637.JPG"/>
          <p:cNvPicPr>
            <a:picLocks noChangeAspect="1"/>
          </p:cNvPicPr>
          <p:nvPr/>
        </p:nvPicPr>
        <p:blipFill>
          <a:blip r:embed="rId4" cstate="print"/>
          <a:srcRect l="11413" r="7476"/>
          <a:stretch>
            <a:fillRect/>
          </a:stretch>
        </p:blipFill>
        <p:spPr>
          <a:xfrm>
            <a:off x="5004048" y="3284984"/>
            <a:ext cx="3960440" cy="325514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 станції </a:t>
            </a:r>
            <a:r>
              <a:rPr lang="uk-UA" dirty="0" err="1" smtClean="0"/>
              <a:t>“Юних</a:t>
            </a:r>
            <a:r>
              <a:rPr lang="uk-UA" dirty="0" smtClean="0"/>
              <a:t> </a:t>
            </a:r>
            <a:r>
              <a:rPr lang="uk-UA" dirty="0" err="1" smtClean="0"/>
              <a:t>натуралістів”</a:t>
            </a:r>
            <a:endParaRPr lang="uk-UA" dirty="0"/>
          </a:p>
        </p:txBody>
      </p:sp>
      <p:pic>
        <p:nvPicPr>
          <p:cNvPr id="3" name="Рисунок 2" descr="IMG_5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4572000" cy="312000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MG_5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628800"/>
            <a:ext cx="4139952" cy="275996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_5415.JPG"/>
          <p:cNvPicPr>
            <a:picLocks noChangeAspect="1"/>
          </p:cNvPicPr>
          <p:nvPr/>
        </p:nvPicPr>
        <p:blipFill>
          <a:blip r:embed="rId4" cstate="print"/>
          <a:srcRect t="21650" b="37400"/>
          <a:stretch>
            <a:fillRect/>
          </a:stretch>
        </p:blipFill>
        <p:spPr>
          <a:xfrm>
            <a:off x="2555776" y="3789040"/>
            <a:ext cx="4572000" cy="280831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57200"/>
            <a:ext cx="3768480" cy="261176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Освоюємо Навички переправи</a:t>
            </a:r>
            <a:br>
              <a:rPr lang="uk-UA" sz="2800" dirty="0" smtClean="0"/>
            </a:br>
            <a:r>
              <a:rPr lang="uk-UA" sz="2800" dirty="0" smtClean="0"/>
              <a:t>( інструктор – </a:t>
            </a:r>
            <a:r>
              <a:rPr lang="uk-UA" sz="2800" dirty="0" err="1" smtClean="0"/>
              <a:t>ПЛАСТун</a:t>
            </a:r>
            <a:r>
              <a:rPr lang="uk-UA" sz="2800" dirty="0" smtClean="0"/>
              <a:t> І.</a:t>
            </a:r>
            <a:r>
              <a:rPr lang="uk-UA" sz="2800" dirty="0" err="1" smtClean="0"/>
              <a:t>Галашин</a:t>
            </a:r>
            <a:r>
              <a:rPr lang="uk-UA" sz="2800" dirty="0" smtClean="0"/>
              <a:t>)</a:t>
            </a:r>
            <a:endParaRPr lang="uk-UA" sz="2800" dirty="0"/>
          </a:p>
        </p:txBody>
      </p:sp>
      <p:pic>
        <p:nvPicPr>
          <p:cNvPr id="4" name="Рисунок 3" descr="IMG_1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645024"/>
            <a:ext cx="4211960" cy="2807973"/>
          </a:xfrm>
          <a:prstGeom prst="roundRect">
            <a:avLst/>
          </a:prstGeom>
          <a:effectLst/>
        </p:spPr>
      </p:pic>
      <p:pic>
        <p:nvPicPr>
          <p:cNvPr id="5" name="Рисунок 4" descr="IMG_1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932040" cy="328802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16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2677"/>
            <a:ext cx="4608512" cy="30723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32656"/>
            <a:ext cx="3984504" cy="1368152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Освоюємо навички скелелазіння ( пласт)</a:t>
            </a:r>
            <a:endParaRPr lang="uk-UA" sz="2400" dirty="0"/>
          </a:p>
        </p:txBody>
      </p:sp>
      <p:pic>
        <p:nvPicPr>
          <p:cNvPr id="3" name="Рисунок 2" descr="orca-image-1490100929625.jpg_1490100929704.jpeg"/>
          <p:cNvPicPr>
            <a:picLocks noChangeAspect="1"/>
          </p:cNvPicPr>
          <p:nvPr/>
        </p:nvPicPr>
        <p:blipFill>
          <a:blip r:embed="rId2" cstate="print"/>
          <a:srcRect t="11581" b="10828"/>
          <a:stretch>
            <a:fillRect/>
          </a:stretch>
        </p:blipFill>
        <p:spPr>
          <a:xfrm>
            <a:off x="4860032" y="1628800"/>
            <a:ext cx="3657600" cy="4824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6895.JPG"/>
          <p:cNvPicPr>
            <a:picLocks noChangeAspect="1"/>
          </p:cNvPicPr>
          <p:nvPr/>
        </p:nvPicPr>
        <p:blipFill>
          <a:blip r:embed="rId3" cstate="print"/>
          <a:srcRect l="16138" t="20081" r="11413" b="12588"/>
          <a:stretch>
            <a:fillRect/>
          </a:stretch>
        </p:blipFill>
        <p:spPr>
          <a:xfrm>
            <a:off x="179512" y="188640"/>
            <a:ext cx="4765161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70308_102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68960"/>
            <a:ext cx="4716016" cy="35370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4270248" cy="84124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Печера </a:t>
            </a:r>
            <a:r>
              <a:rPr lang="uk-UA" sz="3200" dirty="0" err="1" smtClean="0"/>
              <a:t>“Млинки”</a:t>
            </a:r>
            <a:endParaRPr lang="uk-UA" sz="3200" dirty="0"/>
          </a:p>
        </p:txBody>
      </p:sp>
      <p:pic>
        <p:nvPicPr>
          <p:cNvPr id="6" name="Рисунок 5" descr="20180331_072543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88640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20180331_092254.jpg"/>
          <p:cNvPicPr>
            <a:picLocks noChangeAspect="1"/>
          </p:cNvPicPr>
          <p:nvPr/>
        </p:nvPicPr>
        <p:blipFill>
          <a:blip r:embed="rId3" cstate="print"/>
          <a:srcRect b="16400"/>
          <a:stretch>
            <a:fillRect/>
          </a:stretch>
        </p:blipFill>
        <p:spPr>
          <a:xfrm>
            <a:off x="4067944" y="3675331"/>
            <a:ext cx="5076056" cy="31826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20180331_1133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412776"/>
            <a:ext cx="4463480" cy="334761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80331_112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052736"/>
            <a:ext cx="6372200" cy="452712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/>
              <a:t>Підземне царство на Тернопільщині</a:t>
            </a:r>
            <a:endParaRPr lang="uk-UA" sz="3200" dirty="0"/>
          </a:p>
        </p:txBody>
      </p:sp>
      <p:pic>
        <p:nvPicPr>
          <p:cNvPr id="3" name="Рисунок 2" descr="20180331_094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96952"/>
            <a:ext cx="4140967" cy="363131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У музеї спілки чорнобильців </a:t>
            </a:r>
            <a:r>
              <a:rPr lang="uk-UA" dirty="0" err="1" smtClean="0"/>
              <a:t>тернопільщини</a:t>
            </a:r>
            <a:endParaRPr lang="uk-UA" dirty="0"/>
          </a:p>
        </p:txBody>
      </p:sp>
      <p:pic>
        <p:nvPicPr>
          <p:cNvPr id="4" name="Рисунок 3" descr="IMG_16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04930"/>
            <a:ext cx="5256584" cy="367206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3" name="Рисунок 2" descr="IMG_1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340768"/>
            <a:ext cx="4896036" cy="3264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548680"/>
            <a:ext cx="8208912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Формування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ключових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компетентностей  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уроках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української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мови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літератури</a:t>
            </a:r>
            <a:endParaRPr lang="uk-UA" sz="3200" dirty="0"/>
          </a:p>
        </p:txBody>
      </p:sp>
      <p:sp>
        <p:nvSpPr>
          <p:cNvPr id="4" name="Багетная рамка 3"/>
          <p:cNvSpPr/>
          <p:nvPr/>
        </p:nvSpPr>
        <p:spPr>
          <a:xfrm>
            <a:off x="179512" y="2060848"/>
            <a:ext cx="2664296" cy="11521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комунікативна компетентність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323528" y="5229200"/>
            <a:ext cx="2664296" cy="11521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компетентність  саморозвитку й самоосвіти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179512" y="3573016"/>
            <a:ext cx="2808312" cy="111442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компетентність продуктивної творчої діяльності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5724128" y="3573016"/>
            <a:ext cx="2664296" cy="111442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полікультурна компетентність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5724128" y="1988840"/>
            <a:ext cx="2664296" cy="118643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інформаційна компетентність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5796136" y="5157192"/>
            <a:ext cx="2664296" cy="115212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соціальна компетентність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Выноска со стрелками влево/вправо 13"/>
          <p:cNvSpPr/>
          <p:nvPr/>
        </p:nvSpPr>
        <p:spPr>
          <a:xfrm>
            <a:off x="3995936" y="2276872"/>
            <a:ext cx="712096" cy="3528392"/>
          </a:xfrm>
          <a:prstGeom prst="leftRightArrow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2987824" y="2348880"/>
            <a:ext cx="2664296" cy="484632"/>
          </a:xfrm>
          <a:prstGeom prst="left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3059832" y="5517232"/>
            <a:ext cx="2664296" cy="484632"/>
          </a:xfrm>
          <a:prstGeom prst="left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3059832" y="3933056"/>
            <a:ext cx="2520280" cy="484632"/>
          </a:xfrm>
          <a:prstGeom prst="left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/>
              <a:t>Профорієнтаційна робота</a:t>
            </a:r>
            <a:endParaRPr lang="uk-UA" sz="3200" dirty="0"/>
          </a:p>
        </p:txBody>
      </p:sp>
      <p:pic>
        <p:nvPicPr>
          <p:cNvPr id="3" name="Рисунок 2" descr="IMG_2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390123" cy="5085184"/>
          </a:xfrm>
          <a:prstGeom prst="rect">
            <a:avLst/>
          </a:prstGeom>
        </p:spPr>
      </p:pic>
      <p:pic>
        <p:nvPicPr>
          <p:cNvPr id="4" name="Рисунок 3" descr="IMG_2345.JPG"/>
          <p:cNvPicPr>
            <a:picLocks noChangeAspect="1"/>
          </p:cNvPicPr>
          <p:nvPr/>
        </p:nvPicPr>
        <p:blipFill>
          <a:blip r:embed="rId3" cstate="print"/>
          <a:srcRect t="8760"/>
          <a:stretch>
            <a:fillRect/>
          </a:stretch>
        </p:blipFill>
        <p:spPr>
          <a:xfrm>
            <a:off x="4067944" y="1196752"/>
            <a:ext cx="4932040" cy="2999995"/>
          </a:xfrm>
          <a:prstGeom prst="rect">
            <a:avLst/>
          </a:prstGeom>
        </p:spPr>
      </p:pic>
      <p:pic>
        <p:nvPicPr>
          <p:cNvPr id="5" name="Рисунок 4" descr="IMG_2357.JPG"/>
          <p:cNvPicPr>
            <a:picLocks noChangeAspect="1"/>
          </p:cNvPicPr>
          <p:nvPr/>
        </p:nvPicPr>
        <p:blipFill>
          <a:blip r:embed="rId4" cstate="print"/>
          <a:srcRect t="13045"/>
          <a:stretch>
            <a:fillRect/>
          </a:stretch>
        </p:blipFill>
        <p:spPr>
          <a:xfrm>
            <a:off x="4283968" y="4293096"/>
            <a:ext cx="4355976" cy="239992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 ÐµÐ·ÑÐ»ÑÑÐ°Ñ Ð¿Ð¾ÑÑÐºÑ Ð·Ð¾Ð±ÑÐ°Ð¶ÐµÐ½Ñ Ð·Ð° Ð·Ð°Ð¿Ð¸ÑÐ¾Ð¼ &quot;ÑÐ¾Ð½Ñ Ð´Ð»Ñ Ð¿ÑÐµÐ·ÐµÐ½ÑÐ°ÑÐ¸Ð¹ Ð½Ð° ÑÐºÐ¾Ð»ÑÐ½ÑÑ ÑÐµÐ¼Ñ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640960" cy="60219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1052736"/>
            <a:ext cx="6102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Завдання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педагога в тому,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щоб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підвести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дітей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до дверей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життя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,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дати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ключ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і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навчити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учня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користуватися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цим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інструментом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 </a:t>
            </a:r>
            <a:b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В.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Сухомлинський</a:t>
            </a:r>
            <a:endParaRPr lang="uk-UA" sz="32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6" name="Picture 2" descr="ÐÐ°ÑÑÐ¸Ð½ÐºÐ¸ Ð¿Ð¾ Ð·Ð°Ð¿ÑÐ¾ÑÑ ÑÐ³ÑÐ¸ Ð½Ð° ÑÑÐ¾ÑÑ Ð¼Ð°Ð»ÑÐ½Ð¾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573016"/>
            <a:ext cx="1800225" cy="25431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 descr="Ð ÐµÐ·ÑÐ»ÑÑÐ°Ñ Ð¿Ð¾ÑÑÐºÑ Ð·Ð¾Ð±ÑÐ°Ð¶ÐµÐ½Ñ Ð·Ð° Ð·Ð°Ð¿Ð¸ÑÐ¾Ð¼ &quot;ÑÐ¾Ð½Ñ Ð´Ð»Ñ Ð¿ÑÐµÐ·ÐµÐ½ÑÐ°ÑÐ¸Ð¹ Ð½Ð° ÑÐºÐ¾Ð»ÑÐ½ÑÑ ÑÐµÐ¼Ñ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3124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620687"/>
            <a:ext cx="691276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Отже, основне кредо вчителів української мови та літератури – визнання кожного учня, педагогіка співробітництва, </a:t>
            </a:r>
            <a:r>
              <a:rPr lang="uk-UA" sz="2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компетентнісний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підхід на уроках української мови та літератури з використанням елементів нових освітніх технологій, тому показником результативності буде те, як наші учні зможуть використовувати власний потенціал у житті, застосовуючи здобуті знання у різноманітній діяльності.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uk-UA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48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Дякую за увагу</a:t>
            </a:r>
            <a:endParaRPr lang="uk-UA" sz="4800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5580112" y="2564904"/>
            <a:ext cx="3240360" cy="21385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5868144" y="2852936"/>
            <a:ext cx="2664296" cy="151216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  <a:latin typeface="Arial Black" pitchFamily="34" charset="0"/>
              </a:rPr>
              <a:t>Інтеграція</a:t>
            </a:r>
            <a:endParaRPr lang="uk-UA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323528" y="1916832"/>
            <a:ext cx="3384376" cy="64807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accent2">
                    <a:lumMod val="50000"/>
                  </a:schemeClr>
                </a:solidFill>
              </a:rPr>
              <a:t>Особистісно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 орієнтоване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навчання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251520" y="2708920"/>
            <a:ext cx="3528392" cy="64807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Проблемне навчання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251520" y="3573016"/>
            <a:ext cx="3600400" cy="648072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Інтерактивне навчання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251520" y="4365104"/>
            <a:ext cx="3672408" cy="576064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Метод проектів    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251520" y="5085184"/>
            <a:ext cx="3600400" cy="576064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Технології критичного мислення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395536" y="5877272"/>
            <a:ext cx="3600400" cy="576064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Використання ІКТ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>
            <a:off x="4067944" y="2204864"/>
            <a:ext cx="1368152" cy="2880320"/>
          </a:xfrm>
          <a:prstGeom prst="striped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Багетная рамка 15"/>
          <p:cNvSpPr/>
          <p:nvPr/>
        </p:nvSpPr>
        <p:spPr>
          <a:xfrm>
            <a:off x="539552" y="332656"/>
            <a:ext cx="7992888" cy="12241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Використання сучасних освітніх технологій на уроках української мови та літератури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7346" name="Picture 2" descr="ÐÐ°ÑÑÐ¸Ð½ÐºÐ¸ Ð¿Ð¾ Ð·Ð°Ð¿ÑÐ¾ÑÑ ÑÑÐ¸ÑÐµÐ»Ñ"/>
          <p:cNvPicPr>
            <a:picLocks noChangeAspect="1" noChangeArrowheads="1"/>
          </p:cNvPicPr>
          <p:nvPr/>
        </p:nvPicPr>
        <p:blipFill>
          <a:blip r:embed="rId2" cstate="print"/>
          <a:srcRect t="15181" b="18142"/>
          <a:stretch>
            <a:fillRect/>
          </a:stretch>
        </p:blipFill>
        <p:spPr bwMode="auto">
          <a:xfrm>
            <a:off x="4716016" y="4625752"/>
            <a:ext cx="4427984" cy="223224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Структура уроку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276872"/>
            <a:ext cx="208823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Мотивація  навчальної діяльності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149080"/>
            <a:ext cx="2520280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Підбиття підсумків, оцінювання результатів, рефлексія 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5229200"/>
            <a:ext cx="223224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Робота по досягненню результатів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3717032"/>
            <a:ext cx="2088232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Надання необхідної інформації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700808"/>
            <a:ext cx="2664296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Представлення теми, мети, очікуваних результатів</a:t>
            </a:r>
            <a:endParaRPr lang="uk-UA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20244371">
            <a:off x="2994017" y="1254078"/>
            <a:ext cx="1566821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4359512">
            <a:off x="7188111" y="2495576"/>
            <a:ext cx="1512286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2172405">
            <a:off x="6819772" y="4723323"/>
            <a:ext cx="731520" cy="15107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 rot="7244186">
            <a:off x="2612683" y="5019723"/>
            <a:ext cx="731520" cy="15538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17462717" flipV="1">
            <a:off x="-119334" y="2711320"/>
            <a:ext cx="1721467" cy="92640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88066" name="Picture 2" descr="ÐÐ°ÑÑÐ¸Ð½ÐºÐ¸ Ð¿Ð¾ Ð·Ð°Ð¿ÑÐ¾ÑÑ ÑÐ¾Ð·Ð³Ð¾ÑÐ½ÑÑÐ° ÐºÐ½Ð¸Ð¶ÐºÐ° Ð¼Ð°Ð»ÑÐ½Ð¾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924944"/>
            <a:ext cx="2600325" cy="1752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Методи мотивації навчальної діяльності:</a:t>
            </a:r>
            <a:endParaRPr lang="uk-UA" sz="2800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7544" y="1484784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Метод емоційного стимулювання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11560" y="3429000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Проблемно-пошукові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419872" y="3501008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Практичні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588224" y="3356992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Методи,які стимулюють пізнавальні запитання учнів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275856" y="1556792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Навчальні дискусії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516216" y="1484784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Наочні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67544" y="5229200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Методи,що стимулюють ініціативу учнів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419872" y="5229200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Методи, що стимулюють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колективну ініціативу та діяльність 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16216" y="5229200"/>
            <a:ext cx="2088232" cy="144016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Методи, що стимулюють </a:t>
            </a:r>
            <a:r>
              <a:rPr lang="uk-UA" dirty="0" err="1" smtClean="0">
                <a:solidFill>
                  <a:schemeClr val="tx1"/>
                </a:solidFill>
              </a:rPr>
              <a:t>діяльнісну</a:t>
            </a:r>
            <a:r>
              <a:rPr lang="uk-UA" dirty="0" smtClean="0">
                <a:solidFill>
                  <a:schemeClr val="tx1"/>
                </a:solidFill>
              </a:rPr>
              <a:t> ініціативу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2954</TotalTime>
  <Words>1582</Words>
  <Application>Microsoft Office PowerPoint</Application>
  <PresentationFormat>Экран (4:3)</PresentationFormat>
  <Paragraphs>307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Трек</vt:lpstr>
      <vt:lpstr>Слайд 1</vt:lpstr>
      <vt:lpstr>Зміст</vt:lpstr>
      <vt:lpstr>Слайд 3</vt:lpstr>
      <vt:lpstr>Слайд 4</vt:lpstr>
      <vt:lpstr>Слайд 5</vt:lpstr>
      <vt:lpstr>Слайд 6</vt:lpstr>
      <vt:lpstr>Слайд 7</vt:lpstr>
      <vt:lpstr>Структура уроку</vt:lpstr>
      <vt:lpstr>Методи мотивації навчальної діяльності:</vt:lpstr>
      <vt:lpstr>Шляхи формування мотивації навчальної діяльності учнів на уроці</vt:lpstr>
      <vt:lpstr>Особистісно орієнтоване навчання. цілі та завдання   </vt:lpstr>
      <vt:lpstr>Технологія формування творчого учня орієнтована на особистість. Це означає:</vt:lpstr>
      <vt:lpstr>Використання методів проблемного навчання</vt:lpstr>
      <vt:lpstr>Використання інноваційних методів  роботи на уроках української мови та літератури</vt:lpstr>
      <vt:lpstr>Мотивація                             “незакінчені речення”              “Мікрофон”                                                    “Мозковий штурм”          “Асоціативний кущ”                                                       надання необхідної           Робота в парах та малих групах     “Мікрофон” інформації                                інтерактивна вправа          “Ситуативне моделювання”         Метод “Прес ” (основна частина)               “Акваріум”                                             “Дискусія”                                                      Робота в парах та малих групах                                                                                   Навчальна гра                  “Два-чотири-всі разом”                                                       “ситуативне моделювання”  підсумки                                   “Мозковий штурм”                        “Дерево рішень”                                                       “Займи позицію”                           “Мікрофон”                                                         Робота в парах </vt:lpstr>
      <vt:lpstr>Формування в учнів творчого та критичного мислення засобами створення проектних технологій</vt:lpstr>
      <vt:lpstr>Використання ІКТ на уроках</vt:lpstr>
      <vt:lpstr>Слайд 18</vt:lpstr>
      <vt:lpstr>Навчальна дискусія як спосіб формування ключових компетентностей</vt:lpstr>
      <vt:lpstr>Діалогова стратегія педагогічної взаємодії</vt:lpstr>
      <vt:lpstr>Слайд 21</vt:lpstr>
      <vt:lpstr>“кола вена”, “доміно”, “ментальна карта”</vt:lpstr>
      <vt:lpstr>Хмари слів  на уроках української мови та літератури</vt:lpstr>
      <vt:lpstr>Слайд 24</vt:lpstr>
      <vt:lpstr>Слайд 25</vt:lpstr>
      <vt:lpstr>Слайд 26</vt:lpstr>
      <vt:lpstr>Використання Кластеру на уроці української літератури у 10 класі на тему: “М.Коцюбинський. “intermezzo””</vt:lpstr>
      <vt:lpstr>Урок-гра, присвячений дню української писемності</vt:lpstr>
      <vt:lpstr>Творчі проекти учнів 5-х класів на тему: “Мій улюбленець” Урок Розвитку мовлення. Твір-опис тварини у художньому стилі</vt:lpstr>
      <vt:lpstr>Проекти учнів 5-х класів на тему:”опис природи( загадки, прислів’я, зразки художніх описів, власний твір-опис)”</vt:lpstr>
      <vt:lpstr>Літературні проекти учнів 6-х класів</vt:lpstr>
      <vt:lpstr>Захист проектів на тему:  “світова велич тараса шевченка”. 9 клас</vt:lpstr>
      <vt:lpstr>Лепбуки на уроках української літератури у  9 класі</vt:lpstr>
      <vt:lpstr>Слайд 34</vt:lpstr>
      <vt:lpstr>«Звучи над нашим рідним домом безсмертне слово КОБЗАРЯ» літературна кав’ярня</vt:lpstr>
      <vt:lpstr>Фото-колаж, виставка робіт та ілюстрацій на тему: “У вінок Кобзареві”</vt:lpstr>
      <vt:lpstr>Інтелектуальна гра для учнів 9-х класів  “маловідомі факти із життя Івана Франка”</vt:lpstr>
      <vt:lpstr>Міжнародний мовно-літературний Конкурс ім.П.Яцика                                                                                                                                                                                    Українознавча гра                                                                    “соняшник”. 2016 р.</vt:lpstr>
      <vt:lpstr>Результативність: Комар Марта- ІІІ місце у ІІ етапі міжнародного конкурсу з української мови ім. Петра яцика (2016 рік) ; ІІ місце у ІІ етапі міжнародного конкурсу з української мови  ім. Петра яцика (2018 рік) </vt:lpstr>
      <vt:lpstr>Учениця 11 класу Гнатьо Наталія отримала нагороду (диплом) за ІІІ місце в номінації “твір”. Журналістське есе на тему: “Герой небесного легіону”  ( про кіборга Івана Вітишина, випускника нашої школи),  2017-2018 н. р.</vt:lpstr>
      <vt:lpstr>Участь у конкурсах та нагороди: Учасник ІІІ Всеукраїнського конкурсу “Творчий учитель –обдарований учень”, 2014 р.    Грамота міського управління освіти -2015 р.</vt:lpstr>
      <vt:lpstr>Організаційно-діяльнісна гра “практика освітнього процесу в закладах освіти”, 2018 р.   Інтелектуальна гра “shevchenko mind game”</vt:lpstr>
      <vt:lpstr>Методичний семінар. “Формування соціокультурної компетентності на уроках літератури рідного краю”. Презентація Конспекту  уроку літератури рідного краю   «Ідея нерозривної єдності людини з рідною землею у поезіях Левка Крупи» ( для 8-9 кл.) 17 БЕРЕЗНЯ 2015 Р.</vt:lpstr>
      <vt:lpstr>Методичний практикум “Формування ключових і предметних компетентностей на уроках української мови та літератури у 6 класах”</vt:lpstr>
      <vt:lpstr>Слайд 45</vt:lpstr>
      <vt:lpstr>Мої публікації в інтернет-мережі</vt:lpstr>
      <vt:lpstr>“Безсмертя, куплене любов’ю”  ( вечір-реквієм, присвячений  Б. Бастюку)</vt:lpstr>
      <vt:lpstr>Літературна кав’ярня у районній великоберезовицькій бібліотеці ( “Левко Крупа і поети-модерністи”)</vt:lpstr>
      <vt:lpstr>Світлини виховних заходів</vt:lpstr>
      <vt:lpstr>Національно-патріотичне виховання. Година спілкування на тему:  “Герої не вмирають – герої поміж нас” </vt:lpstr>
      <vt:lpstr>Народні звичаї та обряди</vt:lpstr>
      <vt:lpstr>Замок у Дубно</vt:lpstr>
      <vt:lpstr>Тараканівська фортеця</vt:lpstr>
      <vt:lpstr>На станції “Юних натуралістів”</vt:lpstr>
      <vt:lpstr>Освоюємо Навички переправи ( інструктор – ПЛАСТун І.Галашин)</vt:lpstr>
      <vt:lpstr>Освоюємо навички скелелазіння ( пласт)</vt:lpstr>
      <vt:lpstr>Печера “Млинки”</vt:lpstr>
      <vt:lpstr>Підземне царство на Тернопільщині</vt:lpstr>
      <vt:lpstr>У музеї спілки чорнобильців тернопільщини</vt:lpstr>
      <vt:lpstr>Профорієнтаційна робота</vt:lpstr>
      <vt:lpstr>Слайд 61</vt:lpstr>
      <vt:lpstr>Слайд 62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T510</dc:creator>
  <cp:lastModifiedBy>T510</cp:lastModifiedBy>
  <cp:revision>222</cp:revision>
  <dcterms:created xsi:type="dcterms:W3CDTF">2019-01-14T21:05:12Z</dcterms:created>
  <dcterms:modified xsi:type="dcterms:W3CDTF">2019-01-31T21:05:52Z</dcterms:modified>
</cp:coreProperties>
</file>