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1" r:id="rId4"/>
    <p:sldId id="259" r:id="rId5"/>
    <p:sldId id="258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style val="5"/>
  <c:chart>
    <c:plotArea>
      <c:layout>
        <c:manualLayout>
          <c:layoutTarget val="inner"/>
          <c:xMode val="edge"/>
          <c:yMode val="edge"/>
          <c:x val="0.14090797244094491"/>
          <c:y val="3.4335875984252001E-2"/>
          <c:w val="0.69005511811023645"/>
          <c:h val="0.82534645669291362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категорія5</c:v>
                </c:pt>
                <c:pt idx="5">
                  <c:v>категорія 6</c:v>
                </c:pt>
                <c:pt idx="6">
                  <c:v>категорія 7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</c:v>
                </c:pt>
                <c:pt idx="1">
                  <c:v>52</c:v>
                </c:pt>
                <c:pt idx="2">
                  <c:v>12</c:v>
                </c:pt>
                <c:pt idx="3">
                  <c:v>8</c:v>
                </c:pt>
                <c:pt idx="4">
                  <c:v>32</c:v>
                </c:pt>
                <c:pt idx="5">
                  <c:v>60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категорія5</c:v>
                </c:pt>
                <c:pt idx="5">
                  <c:v>категорія 6</c:v>
                </c:pt>
                <c:pt idx="6">
                  <c:v>категорія 7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  <c:pt idx="4">
                  <c:v>категорія5</c:v>
                </c:pt>
                <c:pt idx="5">
                  <c:v>категорія 6</c:v>
                </c:pt>
                <c:pt idx="6">
                  <c:v>категорія 7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</c:numCache>
            </c:numRef>
          </c:val>
        </c:ser>
        <c:overlap val="100"/>
        <c:axId val="77268864"/>
        <c:axId val="77270400"/>
      </c:barChart>
      <c:catAx>
        <c:axId val="77268864"/>
        <c:scaling>
          <c:orientation val="minMax"/>
        </c:scaling>
        <c:delete val="1"/>
        <c:axPos val="b"/>
        <c:tickLblPos val="none"/>
        <c:crossAx val="77270400"/>
        <c:crosses val="autoZero"/>
        <c:auto val="1"/>
        <c:lblAlgn val="ctr"/>
        <c:lblOffset val="100"/>
      </c:catAx>
      <c:valAx>
        <c:axId val="77270400"/>
        <c:scaling>
          <c:orientation val="minMax"/>
        </c:scaling>
        <c:axPos val="l"/>
        <c:majorGridlines/>
        <c:numFmt formatCode="General" sourceLinked="1"/>
        <c:tickLblPos val="nextTo"/>
        <c:crossAx val="772688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uk-UA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E19542A-96DF-40E8-ADEA-B7543838E7E8}" type="datetimeFigureOut">
              <a:rPr lang="uk-UA" smtClean="0"/>
              <a:pPr/>
              <a:t>26.01.2019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84249C-F7A4-4725-8E98-8C4E4DEE4A5F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Результативність учнів: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3" name="Рисунок 2" descr="rejtyngy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564904"/>
            <a:ext cx="7152374" cy="3870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dirty="0" smtClean="0"/>
              <a:t>Результати ЗНО з української мови 2017-2018 н/р</a:t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endParaRPr lang="uk-UA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2132856"/>
          <a:ext cx="8677471" cy="2664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/>
                <a:gridCol w="348352"/>
                <a:gridCol w="276588"/>
                <a:gridCol w="276588"/>
                <a:gridCol w="276588"/>
                <a:gridCol w="276588"/>
                <a:gridCol w="276588"/>
                <a:gridCol w="276588"/>
                <a:gridCol w="276588"/>
                <a:gridCol w="276588"/>
                <a:gridCol w="345736"/>
                <a:gridCol w="345736"/>
                <a:gridCol w="345736"/>
                <a:gridCol w="276588"/>
                <a:gridCol w="276588"/>
                <a:gridCol w="276588"/>
                <a:gridCol w="276588"/>
                <a:gridCol w="276588"/>
                <a:gridCol w="345736"/>
                <a:gridCol w="345736"/>
                <a:gridCol w="345736"/>
                <a:gridCol w="345736"/>
                <a:gridCol w="414882"/>
                <a:gridCol w="484029"/>
                <a:gridCol w="622324"/>
              </a:tblGrid>
              <a:tr h="1006063"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Кк учнів                                                                                                                                     </a:t>
                      </a:r>
                      <a:endParaRPr lang="uk-UA" dirty="0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    ДПА    ЗНО</a:t>
                      </a:r>
                    </a:p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           Річна оцінка                                                             </a:t>
                      </a:r>
                    </a:p>
                    <a:p>
                      <a:endParaRPr lang="uk-UA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6521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            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                                     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uk-UA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06063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uk-UA" dirty="0" smtClean="0"/>
                        <a:t>                                                                                     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uk-U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Результати ЗНО з української мови у порівнянні з річними досягненнями учнів</a:t>
            </a:r>
            <a:br>
              <a:rPr lang="uk-UA" sz="3200" dirty="0" smtClean="0"/>
            </a:br>
            <a:r>
              <a:rPr lang="uk-UA" sz="3200" dirty="0" smtClean="0"/>
              <a:t>2017-2018 н/р</a:t>
            </a:r>
            <a:endParaRPr lang="uk-UA" sz="32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043608" y="2132856"/>
          <a:ext cx="7704856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7704" y="530120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</a:t>
            </a:r>
            <a:r>
              <a:rPr lang="uk-UA" sz="1200" dirty="0" smtClean="0"/>
              <a:t>Високий  Достатній   Середній   Початковий    Високий    Достатній     Середній</a:t>
            </a:r>
          </a:p>
          <a:p>
            <a:r>
              <a:rPr lang="uk-UA" sz="1200" dirty="0" smtClean="0"/>
              <a:t>                              </a:t>
            </a:r>
            <a:r>
              <a:rPr lang="uk-UA" dirty="0" smtClean="0"/>
              <a:t>ЗНО                                           Річна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3766192" cy="266429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Результативність: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Комар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Марта-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ІІІ місце у ІІ етапі Міжнародного конкурсу з української мови ім. Петра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Яцика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(2016 рік) ;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ІІ місце у ІІ етапі Міжнародного конкурсу з української мови </a:t>
            </a:r>
            <a:b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ім. Петра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Яцика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 (2018 рік) </a:t>
            </a:r>
            <a:endParaRPr lang="uk-U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IMG_2559.JPG"/>
          <p:cNvPicPr>
            <a:picLocks noChangeAspect="1"/>
          </p:cNvPicPr>
          <p:nvPr/>
        </p:nvPicPr>
        <p:blipFill>
          <a:blip r:embed="rId2" cstate="print"/>
          <a:srcRect l="3538" r="6688"/>
          <a:stretch>
            <a:fillRect/>
          </a:stretch>
        </p:blipFill>
        <p:spPr>
          <a:xfrm rot="4736786">
            <a:off x="-136951" y="3640452"/>
            <a:ext cx="3447803" cy="2560365"/>
          </a:xfrm>
          <a:prstGeom prst="rect">
            <a:avLst/>
          </a:prstGeom>
        </p:spPr>
      </p:pic>
      <p:pic>
        <p:nvPicPr>
          <p:cNvPr id="4" name="Рисунок 3" descr="IMG_2558.JPG"/>
          <p:cNvPicPr>
            <a:picLocks noChangeAspect="1"/>
          </p:cNvPicPr>
          <p:nvPr/>
        </p:nvPicPr>
        <p:blipFill>
          <a:blip r:embed="rId3" cstate="print"/>
          <a:srcRect l="1963" r="8263"/>
          <a:stretch>
            <a:fillRect/>
          </a:stretch>
        </p:blipFill>
        <p:spPr>
          <a:xfrm rot="4738058">
            <a:off x="2558142" y="3562028"/>
            <a:ext cx="3220281" cy="2511161"/>
          </a:xfrm>
          <a:prstGeom prst="rect">
            <a:avLst/>
          </a:prstGeom>
        </p:spPr>
      </p:pic>
      <p:pic>
        <p:nvPicPr>
          <p:cNvPr id="6" name="Рисунок 5" descr="IMG_20170323_161626.jpg"/>
          <p:cNvPicPr>
            <a:picLocks noChangeAspect="1"/>
          </p:cNvPicPr>
          <p:nvPr/>
        </p:nvPicPr>
        <p:blipFill>
          <a:blip r:embed="rId4" cstate="print"/>
          <a:srcRect l="5113" t="5901" r="14563" b="13251"/>
          <a:stretch>
            <a:fillRect/>
          </a:stretch>
        </p:blipFill>
        <p:spPr>
          <a:xfrm>
            <a:off x="3815408" y="0"/>
            <a:ext cx="5328592" cy="402256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5868144" y="4149080"/>
            <a:ext cx="3096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Сисюк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Юлія-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ІІІ місце 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у регіональному етапі</a:t>
            </a:r>
          </a:p>
          <a:p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І Всеукраїнського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конкурсу”Змагаймось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за нове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життя”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, присвяченого Лесі Українці (номінація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“твір”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) 19.02.2016 рік</a:t>
            </a:r>
            <a:endParaRPr lang="uk-UA" sz="20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772817"/>
            <a:ext cx="2534816" cy="4302970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Учениця 11 класу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1800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Гнатьо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Наталія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отримала нагороду (диплом)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за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ІІІ 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місце в номінації </a:t>
            </a:r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“твір”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b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Журналістське есе на тему: </a:t>
            </a:r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“Герой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небесного </a:t>
            </a:r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легіону”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( про кіборга Івана </a:t>
            </a:r>
            <a:r>
              <a:rPr lang="uk-UA" sz="1800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Вітишина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, випускника нашої школи</a:t>
            </a:r>
            <a:r>
              <a:rPr lang="uk-UA" sz="18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uk-UA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32656"/>
            <a:ext cx="8458200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 рамках </a:t>
            </a:r>
            <a:r>
              <a:rPr lang="ru-RU" sz="2400" b="1" dirty="0" err="1" smtClean="0"/>
              <a:t>відзначення</a:t>
            </a:r>
            <a:r>
              <a:rPr lang="ru-RU" sz="2400" b="1" dirty="0" smtClean="0"/>
              <a:t> 75-ої </a:t>
            </a:r>
            <a:r>
              <a:rPr lang="ru-RU" sz="2400" b="1" dirty="0" err="1" smtClean="0"/>
              <a:t>річниці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утворення</a:t>
            </a:r>
            <a:r>
              <a:rPr lang="ru-RU" sz="2400" b="1" dirty="0" smtClean="0"/>
              <a:t> УПА у </a:t>
            </a:r>
            <a:r>
              <a:rPr lang="ru-RU" sz="2400" b="1" dirty="0" err="1" smtClean="0"/>
              <a:t>Тернополі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організували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міський</a:t>
            </a:r>
            <a:r>
              <a:rPr lang="ru-RU" sz="2400" b="1" dirty="0" smtClean="0"/>
              <a:t> конкурс </a:t>
            </a:r>
            <a:r>
              <a:rPr lang="ru-RU" sz="2400" b="1" dirty="0" err="1" smtClean="0"/>
              <a:t>учнівських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творів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Зродились</a:t>
            </a:r>
            <a:r>
              <a:rPr lang="ru-RU" sz="2400" b="1" dirty="0" smtClean="0"/>
              <a:t> ми </a:t>
            </a:r>
            <a:r>
              <a:rPr lang="ru-RU" sz="2400" b="1" dirty="0" err="1" smtClean="0"/>
              <a:t>великої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години</a:t>
            </a:r>
            <a:r>
              <a:rPr lang="ru-RU" sz="2400" b="1" dirty="0" smtClean="0"/>
              <a:t>»</a:t>
            </a:r>
            <a:endParaRPr lang="uk-UA" sz="2400" dirty="0"/>
          </a:p>
        </p:txBody>
      </p:sp>
      <p:pic>
        <p:nvPicPr>
          <p:cNvPr id="70658" name="Picture 2" descr="Click to enlarge image _DSC2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70660" name="Picture 4" descr="http://ternopoliany.te.ua/images/FOTOFOLDER/240517-06/_DSC21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832648" cy="4181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156</TotalTime>
  <Words>139</Words>
  <Application>Microsoft Office PowerPoint</Application>
  <PresentationFormat>Экран (4:3)</PresentationFormat>
  <Paragraphs>63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Результативність учнів:         </vt:lpstr>
      <vt:lpstr>Результати ЗНО з української мови 2017-2018 н/р  </vt:lpstr>
      <vt:lpstr>Результати ЗНО з української мови у порівнянні з річними досягненнями учнів 2017-2018 н/р</vt:lpstr>
      <vt:lpstr>Результативність: Комар Марта- ІІІ місце у ІІ етапі Міжнародного конкурсу з української мови ім. Петра Яцика (2016 рік) ; ІІ місце у ІІ етапі Міжнародного конкурсу з української мови  ім. Петра Яцика (2018 рік) </vt:lpstr>
      <vt:lpstr>Учениця 11 класу  Гнатьо Наталія отримала нагороду (диплом)  за ІІІ місце в номінації “твір”. Журналістське есе на тему: “Герой небесного легіону”  ( про кіборга Івана Вітишина, випускника нашої школи)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Результативність учнів:</dc:title>
  <dc:creator>T510</dc:creator>
  <cp:lastModifiedBy>T510</cp:lastModifiedBy>
  <cp:revision>16</cp:revision>
  <dcterms:created xsi:type="dcterms:W3CDTF">2019-01-19T21:28:58Z</dcterms:created>
  <dcterms:modified xsi:type="dcterms:W3CDTF">2019-01-26T19:35:12Z</dcterms:modified>
</cp:coreProperties>
</file>