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68" r:id="rId3"/>
    <p:sldId id="262" r:id="rId4"/>
    <p:sldId id="266" r:id="rId5"/>
    <p:sldId id="261" r:id="rId6"/>
    <p:sldId id="270" r:id="rId7"/>
    <p:sldId id="269" r:id="rId8"/>
    <p:sldId id="264" r:id="rId9"/>
    <p:sldId id="267" r:id="rId10"/>
    <p:sldId id="259" r:id="rId11"/>
    <p:sldId id="260" r:id="rId12"/>
    <p:sldId id="265" r:id="rId13"/>
    <p:sldId id="263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66CCFF"/>
    <a:srgbClr val="1D4B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58C6-FBEE-4B14-8DCD-2F96A21AF637}" type="datetimeFigureOut">
              <a:rPr lang="uk-UA" smtClean="0"/>
              <a:t>26.01.2019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A54D-0849-4EB6-BA5F-494A8F3A8F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58C6-FBEE-4B14-8DCD-2F96A21AF637}" type="datetimeFigureOut">
              <a:rPr lang="uk-UA" smtClean="0"/>
              <a:t>26.01.2019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A54D-0849-4EB6-BA5F-494A8F3A8F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58C6-FBEE-4B14-8DCD-2F96A21AF637}" type="datetimeFigureOut">
              <a:rPr lang="uk-UA" smtClean="0"/>
              <a:t>26.01.2019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A54D-0849-4EB6-BA5F-494A8F3A8F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58C6-FBEE-4B14-8DCD-2F96A21AF637}" type="datetimeFigureOut">
              <a:rPr lang="uk-UA" smtClean="0"/>
              <a:t>26.01.2019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A54D-0849-4EB6-BA5F-494A8F3A8F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58C6-FBEE-4B14-8DCD-2F96A21AF637}" type="datetimeFigureOut">
              <a:rPr lang="uk-UA" smtClean="0"/>
              <a:t>26.01.2019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A54D-0849-4EB6-BA5F-494A8F3A8F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58C6-FBEE-4B14-8DCD-2F96A21AF637}" type="datetimeFigureOut">
              <a:rPr lang="uk-UA" smtClean="0"/>
              <a:t>26.01.2019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A54D-0849-4EB6-BA5F-494A8F3A8F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58C6-FBEE-4B14-8DCD-2F96A21AF637}" type="datetimeFigureOut">
              <a:rPr lang="uk-UA" smtClean="0"/>
              <a:t>26.01.2019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A54D-0849-4EB6-BA5F-494A8F3A8F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58C6-FBEE-4B14-8DCD-2F96A21AF637}" type="datetimeFigureOut">
              <a:rPr lang="uk-UA" smtClean="0"/>
              <a:t>26.01.2019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A54D-0849-4EB6-BA5F-494A8F3A8F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58C6-FBEE-4B14-8DCD-2F96A21AF637}" type="datetimeFigureOut">
              <a:rPr lang="uk-UA" smtClean="0"/>
              <a:t>26.01.2019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A54D-0849-4EB6-BA5F-494A8F3A8F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58C6-FBEE-4B14-8DCD-2F96A21AF637}" type="datetimeFigureOut">
              <a:rPr lang="uk-UA" smtClean="0"/>
              <a:t>26.01.2019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A54D-0849-4EB6-BA5F-494A8F3A8F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58C6-FBEE-4B14-8DCD-2F96A21AF637}" type="datetimeFigureOut">
              <a:rPr lang="uk-UA" smtClean="0"/>
              <a:t>26.01.2019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A54D-0849-4EB6-BA5F-494A8F3A8F2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FF99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FF00"/>
            </a:gs>
            <a:gs pos="100000">
              <a:srgbClr val="FFF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258C6-FBEE-4B14-8DCD-2F96A21AF637}" type="datetimeFigureOut">
              <a:rPr lang="uk-UA" smtClean="0"/>
              <a:t>26.01.2019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4A54D-0849-4EB6-BA5F-494A8F3A8F2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584175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Психологічний настрій на урок</a:t>
            </a:r>
            <a:r>
              <a:rPr lang="uk-UA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 «Вибери </a:t>
            </a:r>
            <a:r>
              <a:rPr lang="uk-UA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смайлик</a:t>
            </a:r>
            <a:r>
              <a:rPr lang="uk-UA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4" name="Рисунок 3" descr="Результат пошуку зображень за запитом &quot;смайлики&quot;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2016224" cy="2016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Результат пошуку зображень за запитом &quot;смайлики&quot;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92896"/>
            <a:ext cx="2112243" cy="1872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Результат пошуку зображень за запитом &quot;смайлики&quot;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60848"/>
            <a:ext cx="1904231" cy="1736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0" name="Picture 2" descr="ÐÐ°ÑÑÐ¸Ð½ÐºÐ¸ Ð¿Ð¾ Ð·Ð°Ð¿ÑÐ¾ÑÑ ÑÑÐµÐ½Ñ"/>
          <p:cNvPicPr>
            <a:picLocks noChangeAspect="1" noChangeArrowheads="1"/>
          </p:cNvPicPr>
          <p:nvPr/>
        </p:nvPicPr>
        <p:blipFill>
          <a:blip r:embed="rId5" cstate="print"/>
          <a:srcRect r="-306" b="15188"/>
          <a:stretch>
            <a:fillRect/>
          </a:stretch>
        </p:blipFill>
        <p:spPr bwMode="auto">
          <a:xfrm>
            <a:off x="1835696" y="4509120"/>
            <a:ext cx="6120680" cy="2145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51433" y="104237"/>
            <a:ext cx="48411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7700" algn="l"/>
                <a:tab pos="1876425" algn="l"/>
                <a:tab pos="2762250" algn="l"/>
              </a:tabLs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Малюнки для 1-ї команди.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  <p:pic>
        <p:nvPicPr>
          <p:cNvPr id="3" name="Рисунок 2" descr="Результат пошуку зображень за запитом &quot;синиця&quot;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1967718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Результат пошуку зображень за запитом &quot;герб&quot;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40768"/>
            <a:ext cx="187220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Результат пошуку зображень за запитом &quot;барвінок&quot;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84784"/>
            <a:ext cx="216024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Результат пошуку зображень за запитом &quot;дуб&quot;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2473121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Пов’язане зображення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84984"/>
            <a:ext cx="2453877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Результат пошуку зображень за запитом &quot;булава&quot;"/>
          <p:cNvPicPr/>
          <p:nvPr/>
        </p:nvPicPr>
        <p:blipFill>
          <a:blip r:embed="rId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93096"/>
            <a:ext cx="2834643" cy="1923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620688"/>
            <a:ext cx="6168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Малюнки для 2-ї команди</a:t>
            </a:r>
            <a:r>
              <a:rPr lang="uk-UA" b="1" dirty="0"/>
              <a:t>.</a:t>
            </a:r>
            <a:endParaRPr lang="uk-UA" dirty="0"/>
          </a:p>
        </p:txBody>
      </p:sp>
      <p:pic>
        <p:nvPicPr>
          <p:cNvPr id="19458" name="Picture 2" descr="ÐÐ°ÑÑÐ¸Ð½ÐºÐ¸ Ð¿Ð¾ Ð·Ð°Ð¿ÑÐ¾ÑÑ ÑÐ¸Ñ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3333750" cy="2162176"/>
          </a:xfrm>
          <a:prstGeom prst="rect">
            <a:avLst/>
          </a:prstGeom>
          <a:noFill/>
        </p:spPr>
      </p:pic>
      <p:pic>
        <p:nvPicPr>
          <p:cNvPr id="19460" name="Picture 4" descr="ÐÐ°ÑÑÐ¸Ð½ÐºÐ¸ Ð¿Ð¾ Ð·Ð°Ð¿ÑÐ¾ÑÑ Ð¼Ð°Ð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412776"/>
            <a:ext cx="2304256" cy="1271181"/>
          </a:xfrm>
          <a:prstGeom prst="rect">
            <a:avLst/>
          </a:prstGeom>
          <a:noFill/>
        </p:spPr>
      </p:pic>
      <p:pic>
        <p:nvPicPr>
          <p:cNvPr id="19462" name="Picture 6" descr="ÐÐ°ÑÑÐ¸Ð½ÐºÐ¸ Ð¿Ð¾ Ð·Ð°Ð¿ÑÐ¾ÑÑ Ð¼Ð¸Ð»Ð¾"/>
          <p:cNvPicPr>
            <a:picLocks noChangeAspect="1" noChangeArrowheads="1"/>
          </p:cNvPicPr>
          <p:nvPr/>
        </p:nvPicPr>
        <p:blipFill>
          <a:blip r:embed="rId4" cstate="print"/>
          <a:srcRect t="15463" b="16755"/>
          <a:stretch>
            <a:fillRect/>
          </a:stretch>
        </p:blipFill>
        <p:spPr bwMode="auto">
          <a:xfrm>
            <a:off x="6732240" y="2132856"/>
            <a:ext cx="2010644" cy="1512167"/>
          </a:xfrm>
          <a:prstGeom prst="rect">
            <a:avLst/>
          </a:prstGeom>
          <a:noFill/>
        </p:spPr>
      </p:pic>
      <p:pic>
        <p:nvPicPr>
          <p:cNvPr id="19464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586045">
            <a:off x="934182" y="2970317"/>
            <a:ext cx="2376264" cy="3275589"/>
          </a:xfrm>
          <a:prstGeom prst="rect">
            <a:avLst/>
          </a:prstGeom>
          <a:noFill/>
        </p:spPr>
      </p:pic>
      <p:pic>
        <p:nvPicPr>
          <p:cNvPr id="19466" name="Picture 10" descr="ÐÐ°ÑÑÐ¸Ð½ÐºÐ¸ Ð¿Ð¾ Ð·Ð°Ð¿ÑÐ¾ÑÑ Ð³ÑÐ¸Ð±Ð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3140968"/>
            <a:ext cx="3194720" cy="1602685"/>
          </a:xfrm>
          <a:prstGeom prst="rect">
            <a:avLst/>
          </a:prstGeom>
          <a:noFill/>
        </p:spPr>
      </p:pic>
      <p:pic>
        <p:nvPicPr>
          <p:cNvPr id="19468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221088"/>
            <a:ext cx="2590800" cy="238125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  <a:t>Розподільний диктант (робота в групах)</a:t>
            </a:r>
            <a:br>
              <a:rPr lang="uk-UA" b="1" dirty="0" smtClean="0">
                <a:solidFill>
                  <a:schemeClr val="tx2">
                    <a:lumMod val="50000"/>
                  </a:schemeClr>
                </a:solidFill>
                <a:cs typeface="Aharoni" pitchFamily="2" charset="-79"/>
              </a:rPr>
            </a:br>
            <a:r>
              <a:rPr lang="uk-UA" b="1" dirty="0" smtClean="0">
                <a:solidFill>
                  <a:srgbClr val="FFC000"/>
                </a:solidFill>
                <a:cs typeface="Aharoni" pitchFamily="2" charset="-79"/>
              </a:rPr>
              <a:t>1 група          2 </a:t>
            </a:r>
            <a:r>
              <a:rPr lang="uk-UA" b="1" dirty="0" err="1" smtClean="0">
                <a:solidFill>
                  <a:srgbClr val="FFC000"/>
                </a:solidFill>
                <a:cs typeface="Aharoni" pitchFamily="2" charset="-79"/>
              </a:rPr>
              <a:t>група</a:t>
            </a:r>
            <a:r>
              <a:rPr lang="uk-UA" b="1" dirty="0" smtClean="0">
                <a:solidFill>
                  <a:srgbClr val="FFC000"/>
                </a:solidFill>
                <a:cs typeface="Aharoni" pitchFamily="2" charset="-79"/>
              </a:rPr>
              <a:t>         3 </a:t>
            </a:r>
            <a:r>
              <a:rPr lang="uk-UA" b="1" dirty="0" err="1" smtClean="0">
                <a:solidFill>
                  <a:srgbClr val="FFC000"/>
                </a:solidFill>
                <a:cs typeface="Aharoni" pitchFamily="2" charset="-79"/>
              </a:rPr>
              <a:t>група</a:t>
            </a:r>
            <a:r>
              <a:rPr lang="uk-UA" sz="3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36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sz="3600" dirty="0">
                <a:solidFill>
                  <a:schemeClr val="tx2">
                    <a:lumMod val="50000"/>
                  </a:schemeClr>
                </a:solidFill>
              </a:rPr>
            </a:br>
            <a:endParaRPr lang="uk-UA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с одним вырезанным углом 3"/>
          <p:cNvSpPr/>
          <p:nvPr/>
        </p:nvSpPr>
        <p:spPr>
          <a:xfrm>
            <a:off x="1115616" y="1988840"/>
            <a:ext cx="2160240" cy="1706488"/>
          </a:xfrm>
          <a:prstGeom prst="snip1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Виписати ті слова, що мають більше звуків, ніж букв</a:t>
            </a:r>
            <a:endParaRPr lang="uk-UA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6300192" y="2060848"/>
            <a:ext cx="2160240" cy="1706488"/>
          </a:xfrm>
          <a:prstGeom prst="snip1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Виписати ті слова, що мають однакову кількість букв і звуків</a:t>
            </a:r>
            <a:endParaRPr lang="uk-UA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3779912" y="2060848"/>
            <a:ext cx="2160240" cy="1706488"/>
          </a:xfrm>
          <a:prstGeom prst="snip1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Виписати ті слова, що мають більше букв, ніж звуків, </a:t>
            </a:r>
            <a:endParaRPr lang="uk-UA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4221088"/>
            <a:ext cx="8064896" cy="21602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</a:rPr>
              <a:t>Історія, Україна, мова, єдність, народ, щодня, день, кущ, калина, близький, стоїть, пюре, якість, двоє, </a:t>
            </a:r>
            <a:r>
              <a:rPr lang="uk-UA" sz="3200" b="1" dirty="0" err="1" smtClean="0">
                <a:solidFill>
                  <a:srgbClr val="C00000"/>
                </a:solidFill>
              </a:rPr>
              <a:t>сімя</a:t>
            </a:r>
            <a:r>
              <a:rPr lang="uk-UA" sz="3200" b="1" dirty="0" smtClean="0">
                <a:solidFill>
                  <a:srgbClr val="C00000"/>
                </a:solidFill>
              </a:rPr>
              <a:t>, надія, цвях, люди, свято, традиція, пісня, їжа.</a:t>
            </a:r>
            <a:endParaRPr lang="uk-UA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933057"/>
            <a:ext cx="3419872" cy="2924944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95536" y="203780"/>
            <a:ext cx="6408712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2865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Вправа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“Мікрофон”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28650" algn="l"/>
              </a:tabLst>
            </a:pP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2865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 вивчає фонетика?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2865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 таке звук?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2865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Звуки поділяються в українській мові на…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2865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Скільки в українській мові звуків?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2865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Назвіть голосні звуки.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2865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Чим закінчується день, а починається ніч?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2865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Чим вечір закінчується, а ранок починається?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2865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 стоїть між сонцем і місяцем?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2865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Які слова можна утворити, замінивши в слові жити перший звук?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2865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 ставиться апостроф у слові морквяний?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3" descr="ÐÐ°ÑÑÐ¸Ð½ÐºÐ¸ Ð¿Ð¾ Ð·Ð°Ð¿ÑÐ¾ÑÑ Ð¼ÑÐºÑÐ¾ÑÐ¾Ð½ ÐºÐ°ÑÐ°Ð¾ÐºÐµ"/>
          <p:cNvPicPr>
            <a:picLocks noChangeAspect="1" noChangeArrowheads="1"/>
          </p:cNvPicPr>
          <p:nvPr/>
        </p:nvPicPr>
        <p:blipFill>
          <a:blip r:embed="rId3" cstate="print"/>
          <a:srcRect l="20940" t="10079" r="4605" b="19846"/>
          <a:stretch>
            <a:fillRect/>
          </a:stretch>
        </p:blipFill>
        <p:spPr bwMode="auto">
          <a:xfrm rot="4320613">
            <a:off x="5752846" y="778561"/>
            <a:ext cx="3095696" cy="2007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476672"/>
            <a:ext cx="988219" cy="5760640"/>
          </a:xfrm>
          <a:prstGeom prst="rect">
            <a:avLst/>
          </a:prstGeom>
          <a:solidFill>
            <a:schemeClr val="bg1"/>
          </a:solidFill>
        </p:spPr>
        <p:txBody>
          <a:bodyPr vert="wordArtVert" wrap="square" rtlCol="0">
            <a:spAutoFit/>
          </a:bodyPr>
          <a:lstStyle/>
          <a:p>
            <a:r>
              <a:rPr lang="uk-UA" sz="4400" b="1" dirty="0" smtClean="0">
                <a:solidFill>
                  <a:schemeClr val="accent1">
                    <a:lumMod val="75000"/>
                  </a:schemeClr>
                </a:solidFill>
              </a:rPr>
              <a:t>АЗБУКА</a:t>
            </a:r>
            <a:endParaRPr lang="uk-UA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66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5576" y="476672"/>
            <a:ext cx="7704856" cy="59401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uk-UA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dirty="0">
                <a:solidFill>
                  <a:schemeClr val="accent4">
                    <a:lumMod val="50000"/>
                  </a:schemeClr>
                </a:solidFill>
              </a:rPr>
              <a:t>Ця хатинка невеличка,</a:t>
            </a:r>
            <a:br>
              <a:rPr lang="uk-UA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dirty="0">
                <a:solidFill>
                  <a:schemeClr val="accent4">
                    <a:lumMod val="50000"/>
                  </a:schemeClr>
                </a:solidFill>
              </a:rPr>
              <a:t>Має тридцять три кімнати,</a:t>
            </a:r>
            <a:br>
              <a:rPr lang="uk-UA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dirty="0">
                <a:solidFill>
                  <a:schemeClr val="accent4">
                    <a:lumMod val="50000"/>
                  </a:schemeClr>
                </a:solidFill>
              </a:rPr>
              <a:t>В кожній з них живе сестричка.</a:t>
            </a:r>
            <a:br>
              <a:rPr lang="uk-UA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dirty="0">
                <a:solidFill>
                  <a:schemeClr val="accent4">
                    <a:lumMod val="50000"/>
                  </a:schemeClr>
                </a:solidFill>
              </a:rPr>
              <a:t>Як  же  цю хатинку звати?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5661248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ФОНЕМА</a:t>
            </a:r>
            <a:endParaRPr lang="uk-U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8424" y="692696"/>
            <a:ext cx="915122" cy="568863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АБЕТКА</a:t>
            </a:r>
            <a:endParaRPr lang="uk-UA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56278"/>
            <a:ext cx="3275856" cy="180172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51520" y="145712"/>
            <a:ext cx="813404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90625" algn="l"/>
              </a:tabLst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Скласти асоціативну квітку зі словом </a:t>
            </a:r>
            <a:r>
              <a:rPr lang="uk-UA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uk-UA" sz="32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</a:t>
            </a:r>
            <a:r>
              <a:rPr lang="uk-UA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076056" y="3429000"/>
            <a:ext cx="1872208" cy="15841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</a:rPr>
              <a:t>крик</a:t>
            </a:r>
            <a:endParaRPr lang="uk-UA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139952" y="4437112"/>
            <a:ext cx="1418456" cy="151216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bg2">
                    <a:lumMod val="25000"/>
                  </a:schemeClr>
                </a:solidFill>
              </a:rPr>
              <a:t>ш</a:t>
            </a:r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</a:rPr>
              <a:t>ум вітру</a:t>
            </a:r>
            <a:endParaRPr lang="uk-UA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483768" y="3933056"/>
            <a:ext cx="1778496" cy="172819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свист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907704" y="2780928"/>
            <a:ext cx="2160240" cy="141845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</a:rPr>
              <a:t>плюскіт</a:t>
            </a:r>
            <a:endParaRPr lang="uk-UA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499992" y="1988840"/>
            <a:ext cx="2088232" cy="16561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>
                <a:solidFill>
                  <a:schemeClr val="tx2">
                    <a:lumMod val="50000"/>
                  </a:schemeClr>
                </a:solidFill>
              </a:rPr>
              <a:t>цвірінькання</a:t>
            </a:r>
            <a:endParaRPr lang="uk-UA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843808" y="1484784"/>
            <a:ext cx="1872208" cy="172819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2">
                    <a:lumMod val="75000"/>
                  </a:schemeClr>
                </a:solidFill>
              </a:rPr>
              <a:t>гуркіт</a:t>
            </a:r>
            <a:endParaRPr lang="uk-UA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779912" y="2996952"/>
            <a:ext cx="1512168" cy="1584176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2">
                    <a:lumMod val="25000"/>
                  </a:schemeClr>
                </a:solidFill>
              </a:rPr>
              <a:t>ЗВУК</a:t>
            </a:r>
            <a:endParaRPr lang="uk-U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7411" name="Picture 3" descr="ÐÐ°ÑÑÐ¸Ð½ÐºÐ¸ Ð¿Ð¾ Ð·Ð°Ð¿ÑÐ¾ÑÑ Ð¿ÑÐ¸ÑÐ¾Ð´Ð° ÑÐºÑÐ°ÑÐ½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509120"/>
            <a:ext cx="2822451" cy="210083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9FF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uk-UA" dirty="0" smtClean="0"/>
              <a:t>Країна “ФОНЕТИКА”</a:t>
            </a:r>
            <a:endParaRPr lang="uk-UA" dirty="0"/>
          </a:p>
        </p:txBody>
      </p:sp>
      <p:sp>
        <p:nvSpPr>
          <p:cNvPr id="7" name="Овал 6"/>
          <p:cNvSpPr/>
          <p:nvPr/>
        </p:nvSpPr>
        <p:spPr>
          <a:xfrm>
            <a:off x="611560" y="4221088"/>
            <a:ext cx="3672408" cy="2160240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</a:rPr>
              <a:t>А  О  У  Е  И  І </a:t>
            </a:r>
            <a:endParaRPr lang="uk-UA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932040" y="4149080"/>
            <a:ext cx="3744416" cy="2520280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Двойные круглые скобки 9"/>
          <p:cNvSpPr/>
          <p:nvPr/>
        </p:nvSpPr>
        <p:spPr>
          <a:xfrm>
            <a:off x="1115616" y="4797152"/>
            <a:ext cx="2880320" cy="9144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Двойные круглые скобки 10"/>
          <p:cNvSpPr/>
          <p:nvPr/>
        </p:nvSpPr>
        <p:spPr>
          <a:xfrm>
            <a:off x="5292080" y="4725144"/>
            <a:ext cx="2880320" cy="1418456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</a:rPr>
              <a:t>Б П В Ф Й Ц К Н Г Ш З Х Р Л Д Ж Т М С Ч Ґ</a:t>
            </a:r>
            <a:endParaRPr lang="uk-UA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2195736" y="1412776"/>
            <a:ext cx="720080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елка вниз 14"/>
          <p:cNvSpPr/>
          <p:nvPr/>
        </p:nvSpPr>
        <p:spPr>
          <a:xfrm>
            <a:off x="6444208" y="1412776"/>
            <a:ext cx="720080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трелка вниз 15"/>
          <p:cNvSpPr/>
          <p:nvPr/>
        </p:nvSpPr>
        <p:spPr>
          <a:xfrm>
            <a:off x="1475656" y="3284984"/>
            <a:ext cx="43204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араллелограмм 2"/>
          <p:cNvSpPr/>
          <p:nvPr/>
        </p:nvSpPr>
        <p:spPr>
          <a:xfrm>
            <a:off x="683568" y="2420888"/>
            <a:ext cx="3888432" cy="914400"/>
          </a:xfrm>
          <a:prstGeom prst="parallelogram">
            <a:avLst/>
          </a:prstGeom>
          <a:solidFill>
            <a:srgbClr val="FFC000"/>
          </a:solidFill>
          <a:ln>
            <a:solidFill>
              <a:srgbClr val="1D4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ГОЛОСНІ</a:t>
            </a:r>
            <a:endParaRPr lang="uk-UA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6948264" y="3284984"/>
            <a:ext cx="576064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араллелограмм 5"/>
          <p:cNvSpPr/>
          <p:nvPr/>
        </p:nvSpPr>
        <p:spPr>
          <a:xfrm>
            <a:off x="5364088" y="2420888"/>
            <a:ext cx="3168352" cy="914400"/>
          </a:xfrm>
          <a:prstGeom prst="parallelogram">
            <a:avLst/>
          </a:prstGeom>
          <a:solidFill>
            <a:srgbClr val="FFC000"/>
          </a:solidFill>
          <a:ln>
            <a:solidFill>
              <a:srgbClr val="1D4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ПРИГОЛОСНІ</a:t>
            </a:r>
            <a:endParaRPr lang="uk-UA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 descr="Результат пошуку зображень за запитом &quot;звуки голосні&quot;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6336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274638"/>
            <a:ext cx="5122912" cy="207424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uk-UA" sz="2400" dirty="0">
                <a:solidFill>
                  <a:schemeClr val="accent6">
                    <a:lumMod val="50000"/>
                  </a:schemeClr>
                </a:solidFill>
              </a:rPr>
              <a:t>Прочитайте епіграф нашого уроку та поясніть, як ви його зрозуміли. Запишіть його у зошити та підкресліть у всіх словах голосні звуки.</a:t>
            </a:r>
          </a:p>
        </p:txBody>
      </p:sp>
      <p:pic>
        <p:nvPicPr>
          <p:cNvPr id="27650" name="Picture 2" descr="ÐÐ°ÑÑÐ¸Ð½ÐºÐ¸ Ð¿Ð¾ Ð·Ð°Ð¿ÑÐ¾ÑÑ Ð¼Ð¾Ð²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2955891" cy="1872208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683568" y="2132856"/>
            <a:ext cx="2520280" cy="936104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1D4B1E"/>
                </a:solidFill>
              </a:rPr>
              <a:t>Хмара слів</a:t>
            </a:r>
            <a:endParaRPr lang="uk-UA" sz="3200" dirty="0">
              <a:solidFill>
                <a:srgbClr val="1D4B1E"/>
              </a:solidFill>
            </a:endParaRPr>
          </a:p>
        </p:txBody>
      </p:sp>
      <p:pic>
        <p:nvPicPr>
          <p:cNvPr id="27651" name="Picture 3" descr="C:\Users\T510\Downloads\Word Art 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996952"/>
            <a:ext cx="5995000" cy="3595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ÐÐ°ÑÑÐ¸Ð½ÐºÐ¸ Ð¿Ð¾ Ð·Ð°Ð¿ÑÐ¾ÑÑ Ð¼Ð¾Ð²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88640"/>
            <a:ext cx="2095500" cy="21812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>
            <a:normAutofit/>
          </a:bodyPr>
          <a:lstStyle/>
          <a:p>
            <a:r>
              <a:rPr lang="uk-UA" b="1" dirty="0"/>
              <a:t>ЕПІГРАФ :  </a:t>
            </a:r>
            <a:r>
              <a:rPr lang="uk-UA" dirty="0"/>
              <a:t/>
            </a:r>
            <a:br>
              <a:rPr lang="uk-UA" dirty="0"/>
            </a:br>
            <a:r>
              <a:rPr lang="uk-UA" b="1" dirty="0">
                <a:solidFill>
                  <a:srgbClr val="1D4B1E"/>
                </a:solidFill>
              </a:rPr>
              <a:t> </a:t>
            </a:r>
            <a:r>
              <a:rPr lang="uk-UA" dirty="0">
                <a:solidFill>
                  <a:srgbClr val="1D4B1E"/>
                </a:solidFill>
              </a:rPr>
              <a:t>Вивчайте мову українську –</a:t>
            </a:r>
            <a:br>
              <a:rPr lang="uk-UA" dirty="0">
                <a:solidFill>
                  <a:srgbClr val="1D4B1E"/>
                </a:solidFill>
              </a:rPr>
            </a:br>
            <a:r>
              <a:rPr lang="uk-UA" dirty="0">
                <a:solidFill>
                  <a:srgbClr val="1D4B1E"/>
                </a:solidFill>
              </a:rPr>
              <a:t>дзвінкоголосу, ніжну, чарівну,</a:t>
            </a:r>
            <a:br>
              <a:rPr lang="uk-UA" dirty="0">
                <a:solidFill>
                  <a:srgbClr val="1D4B1E"/>
                </a:solidFill>
              </a:rPr>
            </a:br>
            <a:r>
              <a:rPr lang="uk-UA" dirty="0">
                <a:solidFill>
                  <a:srgbClr val="1D4B1E"/>
                </a:solidFill>
              </a:rPr>
              <a:t>прекрасну, милу і чудову,</a:t>
            </a:r>
            <a:br>
              <a:rPr lang="uk-UA" dirty="0">
                <a:solidFill>
                  <a:srgbClr val="1D4B1E"/>
                </a:solidFill>
              </a:rPr>
            </a:br>
            <a:r>
              <a:rPr lang="uk-UA" dirty="0">
                <a:solidFill>
                  <a:srgbClr val="1D4B1E"/>
                </a:solidFill>
              </a:rPr>
              <a:t>як материнську пісню колискову.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25602" name="Picture 2" descr="ÐÐ°ÑÑÐ¸Ð½ÐºÐ¸ Ð¿Ð¾ Ð·Ð°Ð¿ÑÐ¾ÑÑ Ð¼Ð¾Ð²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509120"/>
            <a:ext cx="4320480" cy="208823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ÐÐ°ÑÑÐ¸Ð½ÐºÐ¸ Ð¿Ð¾ Ð·Ð°Ð¿ÑÐ¾ÑÑ ÑÐ°ÐºÐ¸"/>
          <p:cNvPicPr>
            <a:picLocks noChangeAspect="1" noChangeArrowheads="1"/>
          </p:cNvPicPr>
          <p:nvPr/>
        </p:nvPicPr>
        <p:blipFill>
          <a:blip r:embed="rId2" cstate="print"/>
          <a:srcRect l="13746" t="21543" r="18580" b="15389"/>
          <a:stretch>
            <a:fillRect/>
          </a:stretch>
        </p:blipFill>
        <p:spPr bwMode="auto">
          <a:xfrm rot="1329223">
            <a:off x="1856481" y="4757278"/>
            <a:ext cx="2046664" cy="1780555"/>
          </a:xfrm>
          <a:prstGeom prst="homePlate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Метод </a:t>
            </a:r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</a:rPr>
              <a:t>“Ланцюжок”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2400" dirty="0" smtClean="0">
                <a:solidFill>
                  <a:srgbClr val="C00000"/>
                </a:solidFill>
              </a:rPr>
              <a:t>Вимовити та прослухати слова. Якими звуками різняться слова кожної пари?</a:t>
            </a:r>
            <a:r>
              <a:rPr lang="uk-UA" sz="2400" dirty="0" smtClean="0">
                <a:solidFill>
                  <a:srgbClr val="FFC000"/>
                </a:solidFill>
              </a:rPr>
              <a:t/>
            </a:r>
            <a:br>
              <a:rPr lang="uk-UA" sz="2400" dirty="0" smtClean="0">
                <a:solidFill>
                  <a:srgbClr val="FFC000"/>
                </a:solidFill>
              </a:rPr>
            </a:br>
            <a:r>
              <a:rPr lang="uk-UA" sz="2400" dirty="0">
                <a:solidFill>
                  <a:srgbClr val="FFC000"/>
                </a:solidFill>
              </a:rPr>
              <a:t/>
            </a:r>
            <a:br>
              <a:rPr lang="uk-UA" sz="2400" dirty="0">
                <a:solidFill>
                  <a:srgbClr val="FFC000"/>
                </a:solidFill>
              </a:rPr>
            </a:b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  <a:t>Сон – син; ріг – ліг; вулики – волики; сад – сядь; казан – качан; грати – ґрати; гриб – грип; рай – гай; жати – жити; мак – рак; кит – кіт; мило – шило; колос – голос.</a:t>
            </a:r>
            <a:r>
              <a:rPr lang="uk-UA" sz="2400" dirty="0" smtClean="0">
                <a:solidFill>
                  <a:srgbClr val="FFC000"/>
                </a:solidFill>
              </a:rPr>
              <a:t/>
            </a:r>
            <a:br>
              <a:rPr lang="uk-UA" sz="2400" dirty="0" smtClean="0">
                <a:solidFill>
                  <a:srgbClr val="FFC000"/>
                </a:solidFill>
              </a:rPr>
            </a:br>
            <a:r>
              <a:rPr lang="uk-UA" sz="2400" dirty="0">
                <a:solidFill>
                  <a:srgbClr val="FFC000"/>
                </a:solidFill>
              </a:rPr>
              <a:t/>
            </a:r>
            <a:br>
              <a:rPr lang="uk-UA" sz="2400" dirty="0">
                <a:solidFill>
                  <a:srgbClr val="FFC000"/>
                </a:solidFill>
              </a:rPr>
            </a:b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Чи вплинула заміна звуку на їх значення?</a:t>
            </a:r>
            <a:r>
              <a:rPr lang="uk-UA" sz="2400" dirty="0" smtClean="0">
                <a:solidFill>
                  <a:srgbClr val="FFC000"/>
                </a:solidFill>
              </a:rPr>
              <a:t/>
            </a:r>
            <a:br>
              <a:rPr lang="uk-UA" sz="2400" dirty="0" smtClean="0">
                <a:solidFill>
                  <a:srgbClr val="FFC000"/>
                </a:solidFill>
              </a:rPr>
            </a:br>
            <a:endParaRPr lang="uk-UA" dirty="0">
              <a:solidFill>
                <a:srgbClr val="FFC000"/>
              </a:solidFill>
            </a:endParaRPr>
          </a:p>
        </p:txBody>
      </p:sp>
      <p:pic>
        <p:nvPicPr>
          <p:cNvPr id="23554" name="Picture 2" descr="ÐÐ°ÑÑÐ¸Ð½ÐºÐ¸ Ð¿Ð¾ Ð·Ð°Ð¿ÑÐ¾ÑÑ Ð¼Ð°Ð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00938">
            <a:off x="6300192" y="4077072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 l="6300" r="5501" b="38655"/>
          <a:stretch>
            <a:fillRect/>
          </a:stretch>
        </p:blipFill>
        <p:spPr bwMode="auto">
          <a:xfrm>
            <a:off x="2915816" y="4149080"/>
            <a:ext cx="6048672" cy="244827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>
            <a:normAutofit fontScale="90000"/>
          </a:bodyPr>
          <a:lstStyle/>
          <a:p>
            <a:pPr lvl="0"/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Гра </a:t>
            </a:r>
            <a:r>
              <a:rPr lang="uk-UA" sz="3600" b="1" dirty="0">
                <a:solidFill>
                  <a:schemeClr val="accent3">
                    <a:lumMod val="50000"/>
                  </a:schemeClr>
                </a:solidFill>
              </a:rPr>
              <a:t>«Хто швидше?»</a:t>
            </a:r>
            <a:r>
              <a:rPr lang="uk-UA" sz="36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uk-UA" sz="3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3600" b="1" dirty="0">
                <a:solidFill>
                  <a:schemeClr val="accent3">
                    <a:lumMod val="50000"/>
                  </a:schemeClr>
                </a:solidFill>
              </a:rPr>
              <a:t>Завдання: вставте голосні звуки та прочитайте прислів’я, запишіть їх.</a:t>
            </a:r>
            <a:r>
              <a:rPr lang="uk-UA" sz="3600" dirty="0"/>
              <a:t/>
            </a:r>
            <a:br>
              <a:rPr lang="uk-UA" sz="3600" dirty="0"/>
            </a:br>
            <a:r>
              <a:rPr lang="uk-UA" sz="3600" dirty="0" err="1"/>
              <a:t>Хт</a:t>
            </a:r>
            <a:r>
              <a:rPr lang="uk-UA" sz="3600" dirty="0"/>
              <a:t>.. м..в</a:t>
            </a:r>
            <a:r>
              <a:rPr lang="uk-UA" sz="3600" dirty="0" smtClean="0"/>
              <a:t>.. </a:t>
            </a:r>
            <a:r>
              <a:rPr lang="uk-UA" sz="3600" dirty="0" err="1"/>
              <a:t>св</a:t>
            </a:r>
            <a:r>
              <a:rPr lang="uk-UA" sz="3600" dirty="0"/>
              <a:t>…… ц..р…</a:t>
            </a:r>
            <a:r>
              <a:rPr lang="uk-UA" sz="3600" dirty="0" err="1"/>
              <a:t>.тьс</a:t>
            </a:r>
            <a:r>
              <a:rPr lang="uk-UA" sz="3600" dirty="0"/>
              <a:t>.., </a:t>
            </a:r>
            <a:r>
              <a:rPr lang="uk-UA" sz="3600" dirty="0" smtClean="0"/>
              <a:t>х..й </a:t>
            </a:r>
            <a:r>
              <a:rPr lang="uk-UA" sz="3600" dirty="0"/>
              <a:t>с..м с..б..  ст..д…</a:t>
            </a:r>
            <a:r>
              <a:rPr lang="uk-UA" sz="3600" dirty="0" err="1"/>
              <a:t>.тьс</a:t>
            </a:r>
            <a:r>
              <a:rPr lang="uk-UA" sz="3600" dirty="0"/>
              <a:t>...</a:t>
            </a:r>
            <a:br>
              <a:rPr lang="uk-UA" sz="3600" dirty="0"/>
            </a:br>
            <a:r>
              <a:rPr lang="uk-UA" sz="3600" dirty="0" err="1"/>
              <a:t>Пт</a:t>
            </a:r>
            <a:r>
              <a:rPr lang="uk-UA" sz="3600" dirty="0"/>
              <a:t>..ц..  п..</a:t>
            </a:r>
            <a:r>
              <a:rPr lang="uk-UA" sz="3600" dirty="0" err="1"/>
              <a:t>зн</a:t>
            </a:r>
            <a:r>
              <a:rPr lang="uk-UA" sz="3600" dirty="0"/>
              <a:t>..т..  п..    п..</a:t>
            </a:r>
            <a:r>
              <a:rPr lang="uk-UA" sz="3600" dirty="0" err="1"/>
              <a:t>р'</a:t>
            </a:r>
            <a:r>
              <a:rPr lang="uk-UA" sz="3600" dirty="0"/>
              <a:t>.., ..   л..д..н..  п.. </a:t>
            </a:r>
            <a:r>
              <a:rPr lang="uk-UA" sz="3600" dirty="0" smtClean="0"/>
              <a:t>  м</a:t>
            </a:r>
            <a:r>
              <a:rPr lang="uk-UA" sz="3600" dirty="0"/>
              <a:t>..в...</a:t>
            </a:r>
            <a:br>
              <a:rPr lang="uk-UA" sz="3600" dirty="0"/>
            </a:br>
            <a:r>
              <a:rPr lang="uk-UA" sz="3600" dirty="0"/>
              <a:t>Р..</a:t>
            </a:r>
            <a:r>
              <a:rPr lang="uk-UA" sz="3600" dirty="0" err="1"/>
              <a:t>дн</a:t>
            </a:r>
            <a:r>
              <a:rPr lang="uk-UA" sz="3600" dirty="0"/>
              <a:t>..   м.. в.. – н.. п..л..в.. :    ….    з..  в..</a:t>
            </a:r>
            <a:r>
              <a:rPr lang="uk-UA" sz="3600" dirty="0" err="1"/>
              <a:t>тр</a:t>
            </a:r>
            <a:r>
              <a:rPr lang="uk-UA" sz="3600" dirty="0"/>
              <a:t>..м  н..  р..</a:t>
            </a:r>
            <a:r>
              <a:rPr lang="uk-UA" sz="3600" dirty="0" err="1"/>
              <a:t>зв</a:t>
            </a:r>
            <a:r>
              <a:rPr lang="uk-UA" sz="3600" dirty="0"/>
              <a:t>….ш.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259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Психологічний настрій на урок Гра «Вибери смайлик» </vt:lpstr>
      <vt:lpstr>  Ця хатинка невеличка, Має тридцять три кімнати, В кожній з них живе сестричка. Як  же  цю хатинку звати? </vt:lpstr>
      <vt:lpstr>Слайд 3</vt:lpstr>
      <vt:lpstr>Країна “ФОНЕТИКА”</vt:lpstr>
      <vt:lpstr>Слайд 5</vt:lpstr>
      <vt:lpstr>Прочитайте епіграф нашого уроку та поясніть, як ви його зрозуміли. Запишіть його у зошити та підкресліть у всіх словах голосні звуки.</vt:lpstr>
      <vt:lpstr>ЕПІГРАФ :    Вивчайте мову українську – дзвінкоголосу, ніжну, чарівну, прекрасну, милу і чудову, як материнську пісню колискову. </vt:lpstr>
      <vt:lpstr>Метод “Ланцюжок”  Вимовити та прослухати слова. Якими звуками різняться слова кожної пари?  Сон – син; ріг – ліг; вулики – волики; сад – сядь; казан – качан; грати – ґрати; гриб – грип; рай – гай; жати – жити; мак – рак; кит – кіт; мило – шило; колос – голос.  Чи вплинула заміна звуку на їх значення? </vt:lpstr>
      <vt:lpstr>Гра «Хто швидше?» Завдання: вставте голосні звуки та прочитайте прислів’я, запишіть їх. Хт.. м..в.. св…… ц..р….тьс.., х..й с..м с..б..  ст..д….тьс... Пт..ц..  п..зн..т..  п..    п..р'.., ..   л..д..н..  п..   м..в... Р..дн..   м.. в.. – н.. п..л..в.. :    ….    з..  в..тр..м  н..  р..зв….ш.</vt:lpstr>
      <vt:lpstr>Слайд 10</vt:lpstr>
      <vt:lpstr>Слайд 11</vt:lpstr>
      <vt:lpstr>Розподільний диктант (робота в групах) 1 група          2 група         3 група  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T510</dc:creator>
  <cp:lastModifiedBy>T510</cp:lastModifiedBy>
  <cp:revision>19</cp:revision>
  <dcterms:created xsi:type="dcterms:W3CDTF">2019-01-26T20:53:17Z</dcterms:created>
  <dcterms:modified xsi:type="dcterms:W3CDTF">2019-01-26T23:51:01Z</dcterms:modified>
</cp:coreProperties>
</file>