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0" r:id="rId4"/>
    <p:sldId id="275" r:id="rId5"/>
    <p:sldId id="280" r:id="rId6"/>
    <p:sldId id="277" r:id="rId7"/>
    <p:sldId id="278" r:id="rId8"/>
    <p:sldId id="282" r:id="rId9"/>
    <p:sldId id="283" r:id="rId10"/>
    <p:sldId id="274" r:id="rId11"/>
    <p:sldId id="286" r:id="rId12"/>
    <p:sldId id="285" r:id="rId13"/>
    <p:sldId id="265" r:id="rId14"/>
    <p:sldId id="266" r:id="rId15"/>
    <p:sldId id="270" r:id="rId16"/>
    <p:sldId id="268" r:id="rId17"/>
    <p:sldId id="271" r:id="rId18"/>
    <p:sldId id="257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243DD8-C305-42BC-8F34-A49982B71019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536C89-0BBB-4CC1-8E93-902CD13F98D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Школу робить школою учитель! </a:t>
            </a:r>
            <a:b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Художник навчається змішувати фарби і наносити їх на полотно.</a:t>
            </a:r>
            <a:b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Музикант розучує етюди.</a:t>
            </a:r>
            <a:b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Журналіст і письменник освоює прийоми письмового мовлення.</a:t>
            </a:r>
            <a:b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Справжній учитель теж змішує фарби, розучує етюди, освоює прийоми.</a:t>
            </a:r>
            <a:b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Тільки він знає, скільки праці перероблено, поки ноти, ритми, мелодії не злились в музику уроку!</a:t>
            </a:r>
            <a:endParaRPr lang="uk-U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674" name="Picture 2" descr="ÐÐ°ÑÑÐ¸Ð½ÐºÐ¸ Ð¿Ð¾ Ð·Ð°Ð¿ÑÐ¾ÑÑ Ð¼ÑÐ·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8208912" cy="295046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284984"/>
            <a:ext cx="4263008" cy="108012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>Використання ІКТ на уроках</a:t>
            </a:r>
            <a:endParaRPr lang="uk-UA" sz="3200" dirty="0">
              <a:solidFill>
                <a:srgbClr val="FFC000"/>
              </a:solidFill>
            </a:endParaRPr>
          </a:p>
        </p:txBody>
      </p:sp>
      <p:pic>
        <p:nvPicPr>
          <p:cNvPr id="3" name="Picture 8" descr="ÐÐ°ÑÑÐ¸Ð½ÐºÐ¸ Ð¿Ð¾ Ð·Ð°Ð¿ÑÐ¾ÑÑ ÐºÐ¾Ð¼Ð¿'ÑÑÐµÑ Ð¼Ð°Ð»Ñ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75030"/>
            <a:ext cx="3672408" cy="30829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5976" y="4509120"/>
            <a:ext cx="4572000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680C0C"/>
                </a:solidFill>
              </a:rPr>
              <a:t>Вирішення таких проблем: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680C0C"/>
                </a:solidFill>
              </a:rPr>
              <a:t>   унаочнення навчального матеріалу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680C0C"/>
                </a:solidFill>
              </a:rPr>
              <a:t>   розширення знань школярів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680C0C"/>
                </a:solidFill>
              </a:rPr>
              <a:t>   перевірка та самоперевірка набутих  знань та умінь учнів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680C0C"/>
                </a:solidFill>
              </a:rPr>
              <a:t>  виконання творчих робіт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76672"/>
            <a:ext cx="3611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Інтерактивні методи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4392488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Творчий підхід до конструювання уроків, майстерність учителя та його прагнення підвищити ефективність навчально-пізнавальної діяльності учнів</a:t>
            </a:r>
          </a:p>
          <a:p>
            <a:endParaRPr lang="uk-UA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268760"/>
            <a:ext cx="3995936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</a:rPr>
              <a:t>Інтерактивний урок є запорукою того, що (за умов появи новітніх організаційних форм)  у майбутньому урок не втратить своєї значущості та набуватиме нових оригінальних модифікацій</a:t>
            </a:r>
            <a:endParaRPr lang="uk-UA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ÐÐ°ÑÑÐ¸Ð½ÐºÐ¸ Ð¿Ð¾ Ð·Ð°Ð¿ÑÐ¾ÑÑ ÑÐ½ÑÐµÑÐ°ÐºÑÐ¸Ð²Ð½Ñ ÑÐµÑÐ½Ð¾Ð»Ð¾Ð³ÑÑ Ð½Ð°Ð²ÑÐ°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2088232" cy="156781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95936" y="2780928"/>
            <a:ext cx="1296144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Григорій Сковорода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24128" y="2132856"/>
            <a:ext cx="115212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філософ</a:t>
            </a:r>
            <a:endParaRPr lang="uk-UA" sz="11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3789040"/>
            <a:ext cx="1152128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твори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79912" y="4509120"/>
            <a:ext cx="1346448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навчання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55776" y="1844824"/>
            <a:ext cx="1274440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Походить із козацької родини</a:t>
            </a:r>
            <a:endParaRPr lang="uk-UA" sz="11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32040" y="1196752"/>
            <a:ext cx="1080120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педагог</a:t>
            </a:r>
            <a:endParaRPr lang="uk-UA" sz="11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11760" y="3429000"/>
            <a:ext cx="1130424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богослов</a:t>
            </a:r>
            <a:endParaRPr lang="uk-UA" sz="105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2" idx="1"/>
            <a:endCxn id="6" idx="5"/>
          </p:cNvCxnSpPr>
          <p:nvPr/>
        </p:nvCxnSpPr>
        <p:spPr>
          <a:xfrm flipH="1" flipV="1">
            <a:off x="3643578" y="2705302"/>
            <a:ext cx="542174" cy="265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91880" y="3645024"/>
            <a:ext cx="504056" cy="94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932040" y="2204864"/>
            <a:ext cx="288032" cy="553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4"/>
          </p:cNvCxnSpPr>
          <p:nvPr/>
        </p:nvCxnSpPr>
        <p:spPr>
          <a:xfrm>
            <a:off x="4644008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20072" y="378904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292080" y="2924944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115616" y="98072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Батько:</a:t>
            </a:r>
          </a:p>
          <a:p>
            <a:r>
              <a:rPr lang="uk-UA" sz="1200" b="1" dirty="0" smtClean="0">
                <a:solidFill>
                  <a:schemeClr val="tx1"/>
                </a:solidFill>
              </a:rPr>
              <a:t>Мати: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3861048"/>
            <a:ext cx="120243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>
                <a:solidFill>
                  <a:schemeClr val="tx1"/>
                </a:solidFill>
              </a:rPr>
              <a:t>С</a:t>
            </a:r>
            <a:r>
              <a:rPr lang="uk-UA" sz="1200" b="1" dirty="0" smtClean="0">
                <a:solidFill>
                  <a:schemeClr val="tx1"/>
                </a:solidFill>
              </a:rPr>
              <a:t>тавлення до релігії:</a:t>
            </a:r>
          </a:p>
          <a:p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3861048"/>
            <a:ext cx="172819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“Сад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dirty="0" err="1" smtClean="0">
                <a:solidFill>
                  <a:schemeClr val="tx1"/>
                </a:solidFill>
              </a:rPr>
              <a:t>божествених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dirty="0" err="1" smtClean="0">
                <a:solidFill>
                  <a:schemeClr val="tx1"/>
                </a:solidFill>
              </a:rPr>
              <a:t>пісень”</a:t>
            </a:r>
            <a:r>
              <a:rPr lang="uk-UA" sz="1200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“Байки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dirty="0" err="1" smtClean="0">
                <a:solidFill>
                  <a:schemeClr val="tx1"/>
                </a:solidFill>
              </a:rPr>
              <a:t>Харківські”</a:t>
            </a:r>
            <a:r>
              <a:rPr lang="uk-UA" sz="12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афоризми</a:t>
            </a:r>
          </a:p>
          <a:p>
            <a:pPr algn="ctr"/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4088" y="5589240"/>
            <a:ext cx="113042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Особливості байок:</a:t>
            </a:r>
          </a:p>
          <a:p>
            <a:pPr algn="ctr"/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67744" y="5301208"/>
            <a:ext cx="10801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</a:rPr>
              <a:t>Києво-Могилянська академія</a:t>
            </a:r>
            <a:endParaRPr lang="uk-UA" sz="105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20272" y="5589240"/>
            <a:ext cx="17281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Тема свободи,</a:t>
            </a:r>
          </a:p>
          <a:p>
            <a:r>
              <a:rPr lang="uk-UA" sz="1200" b="1" dirty="0">
                <a:solidFill>
                  <a:schemeClr val="tx1"/>
                </a:solidFill>
              </a:rPr>
              <a:t>т</a:t>
            </a:r>
            <a:r>
              <a:rPr lang="uk-UA" sz="1200" b="1" dirty="0" smtClean="0">
                <a:solidFill>
                  <a:schemeClr val="tx1"/>
                </a:solidFill>
              </a:rPr>
              <a:t>ема дружби, ставлення до життя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5576" y="530120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У чужих краях:</a:t>
            </a:r>
          </a:p>
          <a:p>
            <a:pPr algn="ctr"/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76256" y="9087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Які предмети викладав і де?</a:t>
            </a:r>
            <a:endParaRPr lang="uk-UA" sz="1100" b="1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stCxn id="4" idx="6"/>
            <a:endCxn id="26" idx="1"/>
          </p:cNvCxnSpPr>
          <p:nvPr/>
        </p:nvCxnSpPr>
        <p:spPr>
          <a:xfrm>
            <a:off x="6732240" y="4329100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6" idx="2"/>
          </p:cNvCxnSpPr>
          <p:nvPr/>
        </p:nvCxnSpPr>
        <p:spPr>
          <a:xfrm>
            <a:off x="7956376" y="49411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44208" y="4941168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8" idx="2"/>
          </p:cNvCxnSpPr>
          <p:nvPr/>
        </p:nvCxnSpPr>
        <p:spPr>
          <a:xfrm flipH="1">
            <a:off x="1763688" y="393305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3"/>
          </p:cNvCxnSpPr>
          <p:nvPr/>
        </p:nvCxnSpPr>
        <p:spPr>
          <a:xfrm flipH="1">
            <a:off x="3347864" y="5431060"/>
            <a:ext cx="629231" cy="158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8" idx="1"/>
            <a:endCxn id="30" idx="3"/>
          </p:cNvCxnSpPr>
          <p:nvPr/>
        </p:nvCxnSpPr>
        <p:spPr>
          <a:xfrm flipH="1">
            <a:off x="1669976" y="5758408"/>
            <a:ext cx="5977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2123728" y="191683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524328" y="2276872"/>
            <a:ext cx="129614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Погляди на життя</a:t>
            </a:r>
            <a:endParaRPr lang="uk-UA" sz="1200" b="1" dirty="0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6012160" y="1412776"/>
            <a:ext cx="720080" cy="75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47" idx="1"/>
          </p:cNvCxnSpPr>
          <p:nvPr/>
        </p:nvCxnSpPr>
        <p:spPr>
          <a:xfrm>
            <a:off x="6876256" y="2712538"/>
            <a:ext cx="648072" cy="21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3491880" y="764704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Музикант</a:t>
            </a:r>
          </a:p>
          <a:p>
            <a:pPr algn="ctr"/>
            <a:endParaRPr lang="uk-UA" sz="1200" b="1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H="1" flipV="1">
            <a:off x="4355976" y="1988840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3528" y="260648"/>
            <a:ext cx="828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Кластер як метод формування критичного мислення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Хмари слів  на уроках української мови та літератури</a:t>
            </a:r>
            <a:endParaRPr lang="uk-UA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 descr="Word Art 7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882642" cy="3102756"/>
          </a:xfrm>
          <a:prstGeom prst="rect">
            <a:avLst/>
          </a:prstGeom>
        </p:spPr>
      </p:pic>
      <p:pic>
        <p:nvPicPr>
          <p:cNvPr id="5" name="Рисунок 4" descr="Word Art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340768"/>
            <a:ext cx="2617349" cy="2317626"/>
          </a:xfrm>
          <a:prstGeom prst="rect">
            <a:avLst/>
          </a:prstGeom>
        </p:spPr>
      </p:pic>
      <p:pic>
        <p:nvPicPr>
          <p:cNvPr id="2050" name="Picture 2" descr="https://scontent.fiev5-1.fna.fbcdn.net/v/t1.15752-9/50516684_817496075248378_3150440146059395072_n.jpg?_nc_cat=100&amp;_nc_ht=scontent.fiev5-1.fna&amp;oh=1854d35448330b86c20ceb36d48a785a&amp;oe=5CB685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556792"/>
            <a:ext cx="1687123" cy="4922913"/>
          </a:xfrm>
          <a:prstGeom prst="rect">
            <a:avLst/>
          </a:prstGeom>
          <a:noFill/>
        </p:spPr>
      </p:pic>
      <p:pic>
        <p:nvPicPr>
          <p:cNvPr id="2052" name="Picture 4" descr="https://scontent.fiev5-1.fna.fbcdn.net/v/t1.15752-9/51225971_2107100149602536_7695082343471513600_n.jpg?_nc_cat=108&amp;_nc_ht=scontent.fiev5-1.fna&amp;oh=2f30189f2658be55dddd3d633e0179c6&amp;oe=5CC634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77072"/>
            <a:ext cx="2723940" cy="2371303"/>
          </a:xfrm>
          <a:prstGeom prst="rect">
            <a:avLst/>
          </a:prstGeom>
          <a:noFill/>
        </p:spPr>
      </p:pic>
      <p:pic>
        <p:nvPicPr>
          <p:cNvPr id="2054" name="Picture 6" descr="https://scontent.fiev5-1.fna.fbcdn.net/v/t1.15752-9/50314593_2255166968142265_943226795895816192_n.png?_nc_cat=111&amp;_nc_ht=scontent.fiev5-1.fna&amp;oh=66d0fa6c111bfbaece1bd9826b8bf0b2&amp;oe=5CC72417"/>
          <p:cNvPicPr>
            <a:picLocks noChangeAspect="1" noChangeArrowheads="1"/>
          </p:cNvPicPr>
          <p:nvPr/>
        </p:nvPicPr>
        <p:blipFill>
          <a:blip r:embed="rId6" cstate="print"/>
          <a:srcRect l="16276" t="18607" r="16649" b="14938"/>
          <a:stretch>
            <a:fillRect/>
          </a:stretch>
        </p:blipFill>
        <p:spPr bwMode="auto">
          <a:xfrm>
            <a:off x="611560" y="4869160"/>
            <a:ext cx="252028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323850" y="1341438"/>
            <a:ext cx="84883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Прості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запитання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фактичні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–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вимагають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знання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фактичного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матеріалу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тобто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орієнтовані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на роботу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пам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’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яті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Уточнюючі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запитання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–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«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наскільки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я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зрозумів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….», «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чи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правильно я Вас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зрозумів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що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Інтерпретуючі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запитання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пояснюючі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підштовхуючи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учнів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до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інтерпретації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ми 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навчаємо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їх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навичок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усвідомлення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причин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різних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вчинків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чи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думок (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чому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Оціню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вальні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запитання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порівняння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–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необхідно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використати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коли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ви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чуєте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що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хтось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із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учнів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висловлює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сусіду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по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парті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своє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незадоволення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чи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задоволення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від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того,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що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відбулося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на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уроці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Творчі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запитання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(прогноз)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–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«Як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ви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думаєте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що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відбудеться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далі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…?»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Практичні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запитання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–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«Як ми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можемо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…?» «Як 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би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ви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вчинили ..?»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699" name="WordArt 7"/>
          <p:cNvSpPr>
            <a:spLocks noChangeArrowheads="1" noChangeShapeType="1" noTextEdit="1"/>
          </p:cNvSpPr>
          <p:nvPr/>
        </p:nvSpPr>
        <p:spPr bwMode="auto">
          <a:xfrm>
            <a:off x="1547664" y="188640"/>
            <a:ext cx="555148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1"/>
              </a:avLst>
            </a:prstTxWarp>
          </a:bodyPr>
          <a:lstStyle/>
          <a:p>
            <a:pPr algn="ctr"/>
            <a:r>
              <a:rPr lang="ru-RU" sz="44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Gungsuh" pitchFamily="18" charset="-127"/>
              </a:rPr>
              <a:t>Ромашка </a:t>
            </a:r>
            <a:r>
              <a:rPr lang="ru-RU" sz="44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Gungsuh" pitchFamily="18" charset="-127"/>
              </a:rPr>
              <a:t>Блума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0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07904" y="2708920"/>
            <a:ext cx="1440160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</a:rPr>
              <a:t>П. Куліш</a:t>
            </a:r>
          </a:p>
          <a:p>
            <a:pPr algn="ctr"/>
            <a:r>
              <a:rPr lang="uk-UA" sz="1600" b="1" dirty="0" err="1" smtClean="0">
                <a:solidFill>
                  <a:srgbClr val="C00000"/>
                </a:solidFill>
              </a:rPr>
              <a:t>“Чорна</a:t>
            </a:r>
            <a:r>
              <a:rPr lang="uk-UA" sz="1600" b="1" dirty="0" smtClean="0">
                <a:solidFill>
                  <a:srgbClr val="C00000"/>
                </a:solidFill>
              </a:rPr>
              <a:t> </a:t>
            </a:r>
            <a:r>
              <a:rPr lang="uk-UA" sz="1600" b="1" dirty="0" err="1" smtClean="0">
                <a:solidFill>
                  <a:srgbClr val="C00000"/>
                </a:solidFill>
              </a:rPr>
              <a:t>рада”</a:t>
            </a:r>
            <a:endParaRPr lang="uk-UA" sz="16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551992">
            <a:off x="4965986" y="3213868"/>
            <a:ext cx="2808312" cy="11782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Інтерпретуючі запитання -</a:t>
            </a:r>
          </a:p>
          <a:p>
            <a:pPr algn="ctr"/>
            <a:r>
              <a:rPr lang="uk-UA" sz="1600" b="1" dirty="0" err="1" smtClean="0">
                <a:solidFill>
                  <a:schemeClr val="tx1"/>
                </a:solidFill>
              </a:rPr>
              <a:t>“Чому</a:t>
            </a:r>
            <a:r>
              <a:rPr lang="uk-UA" sz="1600" b="1" dirty="0" smtClean="0">
                <a:solidFill>
                  <a:schemeClr val="tx1"/>
                </a:solidFill>
              </a:rPr>
              <a:t>?”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20698635">
            <a:off x="4456713" y="3890375"/>
            <a:ext cx="1123697" cy="25922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Оцінювальні запитання (порівняльні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 rot="2462871">
            <a:off x="2356730" y="3451761"/>
            <a:ext cx="1312994" cy="27363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Практичні запитання –</a:t>
            </a:r>
          </a:p>
          <a:p>
            <a:pPr algn="ctr"/>
            <a:r>
              <a:rPr lang="uk-UA" sz="1600" b="1" dirty="0" err="1" smtClean="0">
                <a:solidFill>
                  <a:schemeClr val="tx1"/>
                </a:solidFill>
              </a:rPr>
              <a:t>“Як</a:t>
            </a:r>
            <a:r>
              <a:rPr lang="uk-UA" sz="1600" b="1" dirty="0" smtClean="0">
                <a:solidFill>
                  <a:schemeClr val="tx1"/>
                </a:solidFill>
              </a:rPr>
              <a:t> би ви вчинили?”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0914710">
            <a:off x="3453378" y="95041"/>
            <a:ext cx="1224136" cy="26425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Прості запитання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33712">
            <a:off x="828607" y="2056678"/>
            <a:ext cx="3074640" cy="13191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Творчі запитання -</a:t>
            </a:r>
          </a:p>
          <a:p>
            <a:pPr algn="ctr"/>
            <a:r>
              <a:rPr lang="uk-UA" sz="1600" b="1" dirty="0" err="1" smtClean="0">
                <a:solidFill>
                  <a:schemeClr val="tx1"/>
                </a:solidFill>
              </a:rPr>
              <a:t>“Як</a:t>
            </a:r>
            <a:r>
              <a:rPr lang="uk-UA" sz="1600" b="1" dirty="0" smtClean="0">
                <a:solidFill>
                  <a:schemeClr val="tx1"/>
                </a:solidFill>
              </a:rPr>
              <a:t> ви думаєте, що відбудеться далі?”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9760893">
            <a:off x="4584416" y="1476477"/>
            <a:ext cx="3130529" cy="12298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Уточнюючі запитання -</a:t>
            </a:r>
          </a:p>
          <a:p>
            <a:r>
              <a:rPr lang="uk-UA" sz="1600" b="1" dirty="0" err="1" smtClean="0">
                <a:solidFill>
                  <a:schemeClr val="tx1"/>
                </a:solidFill>
              </a:rPr>
              <a:t>“Наскільки</a:t>
            </a:r>
            <a:r>
              <a:rPr lang="uk-UA" sz="1600" b="1" dirty="0" smtClean="0">
                <a:solidFill>
                  <a:schemeClr val="tx1"/>
                </a:solidFill>
              </a:rPr>
              <a:t> я зрозумів…”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6672"/>
            <a:ext cx="1012328" cy="590465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РОМАШКА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692696"/>
            <a:ext cx="1012328" cy="616530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БЛУМА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ÐÐ°ÑÑÐ¸Ð½ÐºÐ¸ Ð¿Ð¾ Ð·Ð°Ð¿ÑÐ¾ÑÑ ÑÑÐµÐ½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8592" y="4365104"/>
            <a:ext cx="2775466" cy="24928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folHlink"/>
                </a:solidFill>
              </a:rPr>
              <a:t/>
            </a:r>
            <a:br>
              <a:rPr lang="ru-RU" sz="3200" b="1" dirty="0">
                <a:solidFill>
                  <a:schemeClr val="folHlink"/>
                </a:solidFill>
              </a:rPr>
            </a:br>
            <a:r>
              <a:rPr lang="ru-RU" sz="3200" b="1" dirty="0">
                <a:solidFill>
                  <a:srgbClr val="FFC000"/>
                </a:solidFill>
              </a:rPr>
              <a:t>РАФТ</a:t>
            </a:r>
            <a:r>
              <a:rPr lang="ru-RU" sz="3200" b="1" dirty="0">
                <a:solidFill>
                  <a:srgbClr val="FFFF00"/>
                </a:solidFill>
              </a:rPr>
              <a:t/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Роль      Адресат   </a:t>
            </a:r>
            <a:r>
              <a:rPr lang="ru-RU" sz="4000" dirty="0" smtClean="0">
                <a:solidFill>
                  <a:srgbClr val="FFFF00"/>
                </a:solidFill>
              </a:rPr>
              <a:t>Форма        Тема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Виберіть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для себе РОЛЬ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цій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ролі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напишіть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зобразіть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когось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тобто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для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адресата, 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будь-якій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ФОРМІ,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наприклад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у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формі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короткого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оповідання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на ТЕМУ,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наприклад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«Образ князя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Ігоря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». Цей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прийом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так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називається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-РАФТ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ÐÐ°ÑÑÐ¸Ð½ÐºÐ¸ Ð¿Ð¾ Ð·Ð°Ð¿ÑÐ¾ÑÑ ÑÑ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314700" cy="2768353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ÑÑ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3328814" cy="250705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56084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Метод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“Фішбоун”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на уроці української мови у 5 класі</a:t>
            </a:r>
            <a:endParaRPr lang="uk-UA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 rot="16363590">
            <a:off x="450027" y="2778684"/>
            <a:ext cx="2087181" cy="1475898"/>
          </a:xfrm>
          <a:prstGeom prst="flowChartExtra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2996952"/>
            <a:ext cx="410344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43608" y="335699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Проблема</a:t>
            </a:r>
            <a:endParaRPr lang="uk-UA" sz="1600" b="1" dirty="0"/>
          </a:p>
        </p:txBody>
      </p:sp>
      <p:sp>
        <p:nvSpPr>
          <p:cNvPr id="7" name="Минус 6"/>
          <p:cNvSpPr/>
          <p:nvPr/>
        </p:nvSpPr>
        <p:spPr>
          <a:xfrm>
            <a:off x="1475656" y="3501008"/>
            <a:ext cx="6048672" cy="288032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Нашивка 7"/>
          <p:cNvSpPr/>
          <p:nvPr/>
        </p:nvSpPr>
        <p:spPr>
          <a:xfrm rot="10800000">
            <a:off x="6876256" y="2708920"/>
            <a:ext cx="1944216" cy="1872208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356992"/>
            <a:ext cx="115212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uk-UA" sz="1600" b="1" dirty="0" smtClean="0"/>
              <a:t>Висновок</a:t>
            </a:r>
            <a:endParaRPr lang="uk-UA" sz="1600" b="1" dirty="0"/>
          </a:p>
        </p:txBody>
      </p:sp>
      <p:sp>
        <p:nvSpPr>
          <p:cNvPr id="10" name="Половина рамки 9"/>
          <p:cNvSpPr/>
          <p:nvPr/>
        </p:nvSpPr>
        <p:spPr>
          <a:xfrm rot="19031273">
            <a:off x="2651766" y="2837786"/>
            <a:ext cx="1464204" cy="1686483"/>
          </a:xfrm>
          <a:prstGeom prst="half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9031273">
            <a:off x="3572994" y="2871846"/>
            <a:ext cx="1565964" cy="1690371"/>
          </a:xfrm>
          <a:prstGeom prst="half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9031273">
            <a:off x="4698900" y="2924671"/>
            <a:ext cx="1468092" cy="1584722"/>
          </a:xfrm>
          <a:prstGeom prst="half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19031273">
            <a:off x="6107054" y="3098019"/>
            <a:ext cx="1178361" cy="1166018"/>
          </a:xfrm>
          <a:prstGeom prst="half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060848"/>
            <a:ext cx="11521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Причина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2276872"/>
            <a:ext cx="11521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Причина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2060848"/>
            <a:ext cx="11521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Причина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2060848"/>
            <a:ext cx="11521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Причина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4941168"/>
            <a:ext cx="9144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Факти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4725144"/>
            <a:ext cx="9144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Факти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4941168"/>
            <a:ext cx="9144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Факти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5085184"/>
            <a:ext cx="9144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Факти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7584" y="5733256"/>
            <a:ext cx="784887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Звуки і букви; голосні й приголосні; дзвінкі й глухі; тверді й м</a:t>
            </a:r>
            <a:r>
              <a:rPr lang="en-US" sz="1600" b="1" dirty="0" smtClean="0">
                <a:solidFill>
                  <a:schemeClr val="tx1"/>
                </a:solidFill>
              </a:rPr>
              <a:t>’</a:t>
            </a:r>
            <a:r>
              <a:rPr lang="uk-UA" sz="1600" b="1" dirty="0" smtClean="0">
                <a:solidFill>
                  <a:schemeClr val="tx1"/>
                </a:solidFill>
              </a:rPr>
              <a:t>які; уподібнення приголосних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4077072"/>
            <a:ext cx="115212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Звуки і букви</a:t>
            </a:r>
            <a:endParaRPr lang="uk-UA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01625" y="333375"/>
            <a:ext cx="8540750" cy="576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5207000" algn="l"/>
              </a:tabLst>
              <a:defRPr/>
            </a:pPr>
            <a:r>
              <a:rPr lang="uk-UA" dirty="0"/>
              <a:t>«</a:t>
            </a:r>
            <a:r>
              <a:rPr lang="uk-UA" b="1" dirty="0"/>
              <a:t>Не навчайте дітей </a:t>
            </a:r>
          </a:p>
          <a:p>
            <a:pPr eaLnBrk="1" hangingPunct="1">
              <a:buFont typeface="Wingdings" pitchFamily="2" charset="2"/>
              <a:buNone/>
              <a:tabLst>
                <a:tab pos="5207000" algn="l"/>
              </a:tabLst>
              <a:defRPr/>
            </a:pPr>
            <a:r>
              <a:rPr lang="uk-UA" b="1" dirty="0"/>
              <a:t>так, як навчали</a:t>
            </a:r>
          </a:p>
          <a:p>
            <a:pPr eaLnBrk="1" hangingPunct="1">
              <a:buFont typeface="Wingdings" pitchFamily="2" charset="2"/>
              <a:buNone/>
              <a:tabLst>
                <a:tab pos="5207000" algn="l"/>
              </a:tabLst>
              <a:defRPr/>
            </a:pPr>
            <a:r>
              <a:rPr lang="uk-UA" b="1" dirty="0"/>
              <a:t>вас – вони народилися </a:t>
            </a:r>
          </a:p>
          <a:p>
            <a:pPr eaLnBrk="1" hangingPunct="1">
              <a:buFont typeface="Wingdings" pitchFamily="2" charset="2"/>
              <a:buNone/>
              <a:tabLst>
                <a:tab pos="5207000" algn="l"/>
              </a:tabLst>
              <a:defRPr/>
            </a:pPr>
            <a:r>
              <a:rPr lang="uk-UA" b="1" dirty="0"/>
              <a:t>в інші часи».</a:t>
            </a:r>
          </a:p>
          <a:p>
            <a:pPr eaLnBrk="1" hangingPunct="1">
              <a:buFont typeface="Wingdings" pitchFamily="2" charset="2"/>
              <a:buNone/>
              <a:tabLst>
                <a:tab pos="5207000" algn="l"/>
              </a:tabLst>
              <a:defRPr/>
            </a:pPr>
            <a:r>
              <a:rPr lang="uk-UA" b="1" dirty="0"/>
              <a:t>               Конфуцій</a:t>
            </a:r>
            <a:r>
              <a:rPr lang="ru-RU" dirty="0"/>
              <a:t> </a:t>
            </a:r>
            <a:endParaRPr lang="en-US" dirty="0"/>
          </a:p>
          <a:p>
            <a:pPr eaLnBrk="1" hangingPunct="1">
              <a:tabLst>
                <a:tab pos="5207000" algn="l"/>
              </a:tabLst>
              <a:defRPr/>
            </a:pPr>
            <a:endParaRPr lang="ru-RU" dirty="0"/>
          </a:p>
        </p:txBody>
      </p:sp>
      <p:pic>
        <p:nvPicPr>
          <p:cNvPr id="309252" name="Picture 4" descr="j00786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16688" y="188913"/>
            <a:ext cx="16637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5" descr="MCj02318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357563"/>
            <a:ext cx="2663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3708400" y="3573463"/>
            <a:ext cx="50990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Якщо ви хочете навчити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дітей мислити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по-іншому, вам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доведеться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навчитися учити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по-іншому.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Ð½Ð°Ð²ÑÐ°Ð½Ð½Ñ Ð¼Ð°Ð»Ñ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700" y="2996952"/>
            <a:ext cx="4867300" cy="359484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7"/>
            <a:ext cx="6606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cs typeface="Aharoni" pitchFamily="2" charset="-79"/>
              </a:rPr>
              <a:t> </a:t>
            </a:r>
            <a:r>
              <a:rPr lang="uk-UA" sz="2000" dirty="0" smtClean="0">
                <a:cs typeface="Aharoni" pitchFamily="2" charset="-79"/>
              </a:rPr>
              <a:t>В</a:t>
            </a:r>
            <a:r>
              <a:rPr lang="uk-UA" sz="2000" dirty="0" smtClean="0">
                <a:cs typeface="Aharoni" pitchFamily="2" charset="-79"/>
              </a:rPr>
              <a:t>икористання інтерактивних методів дозволяє </a:t>
            </a:r>
            <a:r>
              <a:rPr lang="uk-UA" sz="2000" dirty="0" smtClean="0">
                <a:cs typeface="Aharoni" pitchFamily="2" charset="-79"/>
              </a:rPr>
              <a:t>максимально </a:t>
            </a:r>
            <a:r>
              <a:rPr lang="uk-UA" sz="2000" dirty="0" smtClean="0">
                <a:cs typeface="Aharoni" pitchFamily="2" charset="-79"/>
              </a:rPr>
              <a:t>підвищити </a:t>
            </a:r>
            <a:r>
              <a:rPr lang="uk-UA" sz="2000" dirty="0" smtClean="0">
                <a:cs typeface="Aharoni" pitchFamily="2" charset="-79"/>
              </a:rPr>
              <a:t>ефективність навчально-виховного процесу, надає можливість створити такі умови, за яких усі учні залучаються до </a:t>
            </a:r>
            <a:r>
              <a:rPr lang="uk-UA" sz="2000" dirty="0" smtClean="0">
                <a:cs typeface="Aharoni" pitchFamily="2" charset="-79"/>
              </a:rPr>
              <a:t>активної</a:t>
            </a:r>
            <a:r>
              <a:rPr lang="uk-UA" sz="2000" dirty="0" smtClean="0">
                <a:cs typeface="Aharoni" pitchFamily="2" charset="-79"/>
              </a:rPr>
              <a:t>, творчої навчальної діяльності, </a:t>
            </a:r>
            <a:r>
              <a:rPr lang="uk-UA" sz="2000" dirty="0" smtClean="0">
                <a:cs typeface="Aharoni" pitchFamily="2" charset="-79"/>
              </a:rPr>
              <a:t>процесу </a:t>
            </a:r>
            <a:r>
              <a:rPr lang="uk-UA" sz="2000" dirty="0" smtClean="0">
                <a:cs typeface="Aharoni" pitchFamily="2" charset="-79"/>
              </a:rPr>
              <a:t>самонавчання, самореалізації, </a:t>
            </a:r>
            <a:r>
              <a:rPr lang="uk-UA" sz="2000" dirty="0" smtClean="0">
                <a:cs typeface="Aharoni" pitchFamily="2" charset="-79"/>
              </a:rPr>
              <a:t>учаться </a:t>
            </a:r>
            <a:r>
              <a:rPr lang="uk-UA" sz="2000" dirty="0" smtClean="0">
                <a:cs typeface="Aharoni" pitchFamily="2" charset="-79"/>
              </a:rPr>
              <a:t>спілкуватись, співпрацювати, </a:t>
            </a:r>
            <a:r>
              <a:rPr lang="uk-UA" sz="2000" dirty="0" smtClean="0">
                <a:cs typeface="Aharoni" pitchFamily="2" charset="-79"/>
              </a:rPr>
              <a:t>критично </a:t>
            </a:r>
            <a:r>
              <a:rPr lang="uk-UA" sz="2000" dirty="0" smtClean="0">
                <a:cs typeface="Aharoni" pitchFamily="2" charset="-79"/>
              </a:rPr>
              <a:t>мислити, відстоювати свою позицію.</a:t>
            </a:r>
          </a:p>
          <a:p>
            <a:r>
              <a:rPr lang="uk-UA" sz="2000" dirty="0" smtClean="0">
                <a:cs typeface="Aharoni" pitchFamily="2" charset="-79"/>
              </a:rPr>
              <a:t>Отже, методика критичного мислення має великий потенціал, реалізація якого </a:t>
            </a:r>
            <a:r>
              <a:rPr lang="uk-UA" sz="2000" dirty="0" smtClean="0">
                <a:cs typeface="Aharoni" pitchFamily="2" charset="-79"/>
              </a:rPr>
              <a:t>створює </a:t>
            </a:r>
            <a:r>
              <a:rPr lang="uk-UA" sz="2000" dirty="0" smtClean="0">
                <a:cs typeface="Aharoni" pitchFamily="2" charset="-79"/>
              </a:rPr>
              <a:t>оптимальні умови для формування ключових </a:t>
            </a:r>
            <a:r>
              <a:rPr lang="uk-UA" sz="2000" dirty="0" err="1" smtClean="0">
                <a:cs typeface="Aharoni" pitchFamily="2" charset="-79"/>
              </a:rPr>
              <a:t>компетентностей</a:t>
            </a:r>
            <a:r>
              <a:rPr lang="uk-UA" sz="2000" dirty="0" smtClean="0">
                <a:cs typeface="Aharoni" pitchFamily="2" charset="-79"/>
              </a:rPr>
              <a:t> учнів, здатних ефективно адаптуватися та функціонувати в складних сучасних умовах.</a:t>
            </a:r>
            <a:endParaRPr lang="uk-UA" sz="20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836712"/>
            <a:ext cx="6102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Моє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кредо:</a:t>
            </a:r>
          </a:p>
        </p:txBody>
      </p:sp>
      <p:pic>
        <p:nvPicPr>
          <p:cNvPr id="6" name="Picture 2" descr="ÐÐ°ÑÑÐ¸Ð½ÐºÐ¸ Ð¿Ð¾ Ð·Ð°Ð¿ÑÐ¾ÑÑ ÑÐ³ÑÐ¸ Ð½Ð° ÑÑÐ¾ÑÑ Ð¼Ð°Ð»Ñ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6672"/>
            <a:ext cx="1800225" cy="25431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556792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«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Не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буде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вогника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у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Вас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Вам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ніколи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не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запалити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його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</a:rPr>
              <a:t>в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інших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»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В.О.Сухомлинс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</a:rPr>
              <a:t>ь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кий</a:t>
            </a:r>
            <a:endParaRPr lang="en-US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8610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400" i="1" dirty="0" smtClean="0">
                <a:solidFill>
                  <a:srgbClr val="68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«Якщо знання – це новий капітал,                                                        то інновації – нова валюта».</a:t>
            </a:r>
          </a:p>
          <a:p>
            <a:pPr>
              <a:defRPr/>
            </a:pPr>
            <a:r>
              <a:rPr lang="uk-UA" sz="2400" i="1" dirty="0" smtClean="0">
                <a:solidFill>
                  <a:srgbClr val="68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</a:t>
            </a:r>
            <a:r>
              <a:rPr lang="uk-UA" sz="2400" i="1" dirty="0" err="1" smtClean="0">
                <a:solidFill>
                  <a:srgbClr val="68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Кевін</a:t>
            </a:r>
            <a:r>
              <a:rPr lang="uk-UA" sz="2400" i="1" dirty="0" smtClean="0">
                <a:solidFill>
                  <a:srgbClr val="68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i="1" dirty="0" err="1" smtClean="0">
                <a:solidFill>
                  <a:srgbClr val="68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Келлі</a:t>
            </a:r>
            <a:endParaRPr lang="uk-UA" sz="2400" i="1" dirty="0">
              <a:solidFill>
                <a:srgbClr val="680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ag0002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84538"/>
            <a:ext cx="2952750" cy="319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solidFill>
                  <a:srgbClr val="002060"/>
                </a:solidFill>
              </a:rPr>
              <a:t>Формування ключових </a:t>
            </a:r>
            <a:r>
              <a:rPr lang="uk-UA" sz="2700" b="1" dirty="0" err="1" smtClean="0">
                <a:solidFill>
                  <a:srgbClr val="002060"/>
                </a:solidFill>
              </a:rPr>
              <a:t>компетентностей</a:t>
            </a:r>
            <a:r>
              <a:rPr lang="uk-UA" sz="2700" b="1" dirty="0" smtClean="0">
                <a:solidFill>
                  <a:srgbClr val="002060"/>
                </a:solidFill>
              </a:rPr>
              <a:t>  учнів на уроках  української мови та  літератури шляхом використання інноваційних методів навчання .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endParaRPr lang="uk-UA" dirty="0"/>
          </a:p>
        </p:txBody>
      </p:sp>
      <p:pic>
        <p:nvPicPr>
          <p:cNvPr id="25602" name="Picture 2" descr="ÐÐ°ÑÑÐ¸Ð½ÐºÐ¸ Ð¿Ð¾ Ð·Ð°Ð¿ÑÐ¾ÑÑ Ð¤Ð¾ÑÐ¼ÑÐ²Ð°Ð½Ð½Ñ ÐºÐ»ÑÑÐ¾Ð²Ð¸Ñ ÐºÐ¾Ð¼Ð¿ÐµÑÐµÐ½ÑÐ½Ð¾ÑÑÐµÐ¹ ÑÑÐ½ÑÐ² Ð½Ð° ÑÑÐ¾ÐºÐ°Ñ ÑÐºÑÐ°ÑÐ½ÑÑÐºÐ¾Ñ Ð¼Ð¾Ð²Ð¸ ÑÐ° Ð»ÑÑÐµÑÐ°ÑÑÑÐ¸ ÑÐ»ÑÑÐ¾Ð¼ Ð²Ð¸ÐºÐ¾ÑÐ¸ÑÑÐ°Ð½Ð½Ñ ÑÐ½Ð½Ð¾Ð²Ð°ÑÑÐ¹Ð½Ð¸Ñ Ð¼ÐµÑÐ¾Ð´ÑÐ² Ð½Ð°Ð²ÑÐ°Ð½Ð½Ñ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2857500" cy="2533651"/>
          </a:xfrm>
          <a:prstGeom prst="roundRect">
            <a:avLst/>
          </a:prstGeom>
          <a:noFill/>
        </p:spPr>
      </p:pic>
      <p:pic>
        <p:nvPicPr>
          <p:cNvPr id="25604" name="Picture 4" descr="ÐÐ°ÑÑÐ¸Ð½ÐºÐ¸ Ð¿Ð¾ Ð·Ð°Ð¿ÑÐ¾ÑÑ Ð¤Ð¾ÑÐ¼ÑÐ²Ð°Ð½Ð½Ñ ÐºÐ»ÑÑÐ¾Ð²Ð¸Ñ ÐºÐ¾Ð¼Ð¿ÐµÑÐµÐ½ÑÐ½Ð¾ÑÑÐµÐ¹ ÑÑÐ½ÑÐ² Ð½Ð° ÑÑÐ¾ÐºÐ°Ñ ÑÐºÑÐ°ÑÐ½ÑÑÐºÐ¾Ñ Ð¼Ð¾Ð²Ð¸ ÑÐ° Ð»ÑÑÐµÑÐ°ÑÑÑÐ¸ ÑÐ»ÑÑÐ¾Ð¼ Ð²Ð¸ÐºÐ¾ÑÐ¸ÑÑÐ°Ð½Ð½Ñ ÑÐ½Ð½Ð¾Ð²Ð°ÑÑÐ¹Ð½Ð¸Ñ Ð¼ÐµÑÐ¾Ð´ÑÐ² Ð½Ð°Ð²ÑÐ°Ð½Ð½Ñ 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5328592" cy="422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548680"/>
            <a:ext cx="8208912" cy="1152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Формування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ключових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компетентностей  </a:t>
            </a:r>
            <a:b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 уроках </a:t>
            </a:r>
            <a:r>
              <a:rPr lang="ru-RU" sz="2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української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мови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та </a:t>
            </a:r>
            <a:r>
              <a:rPr lang="ru-RU" sz="2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літератури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79512" y="2060848"/>
            <a:ext cx="2664296" cy="11521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комунікативна компетентність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23528" y="5229200"/>
            <a:ext cx="2664296" cy="11521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компетентність  саморозвитку й самоосвіти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79512" y="3573016"/>
            <a:ext cx="2808312" cy="111442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компетентність продуктивної творчої діяльності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724128" y="3573016"/>
            <a:ext cx="2664296" cy="111442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полікультурна компетентність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724128" y="1988840"/>
            <a:ext cx="2664296" cy="1186432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інформаційна компетентність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5796136" y="5157192"/>
            <a:ext cx="2664296" cy="115212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соціальна компетентність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Выноска со стрелками влево/вправо 13"/>
          <p:cNvSpPr/>
          <p:nvPr/>
        </p:nvSpPr>
        <p:spPr>
          <a:xfrm>
            <a:off x="3995936" y="2276872"/>
            <a:ext cx="712096" cy="3528392"/>
          </a:xfrm>
          <a:prstGeom prst="left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987824" y="2348880"/>
            <a:ext cx="2664296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059832" y="5517232"/>
            <a:ext cx="2664296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059832" y="3933056"/>
            <a:ext cx="2520280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2588" y="0"/>
            <a:ext cx="3161412" cy="20184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72608" cy="122413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680C0C"/>
                </a:solidFill>
              </a:rPr>
              <a:t>Використання інноваційних методів  роботи на уроках української мови та літератури</a:t>
            </a:r>
            <a:endParaRPr lang="uk-UA" sz="2400" dirty="0">
              <a:solidFill>
                <a:srgbClr val="680C0C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1772816"/>
            <a:ext cx="2448272" cy="914400"/>
          </a:xfrm>
          <a:prstGeom prst="round2DiagRect">
            <a:avLst/>
          </a:prstGeom>
          <a:solidFill>
            <a:srgbClr val="EBB2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Пасивний урок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228184" y="1844824"/>
            <a:ext cx="2448272" cy="914400"/>
          </a:xfrm>
          <a:prstGeom prst="round2DiagRect">
            <a:avLst/>
          </a:prstGeom>
          <a:solidFill>
            <a:srgbClr val="EBB2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Активний урок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356992"/>
            <a:ext cx="360040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</a:rPr>
              <a:t>Інтерактивні методи</a:t>
            </a:r>
            <a:endParaRPr lang="uk-UA" sz="2000" b="1" dirty="0">
              <a:solidFill>
                <a:schemeClr val="tx2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3923928" y="1556792"/>
            <a:ext cx="1728192" cy="9144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680C0C"/>
                </a:solidFill>
              </a:rPr>
              <a:t>Урок</a:t>
            </a:r>
            <a:endParaRPr lang="uk-UA" sz="2000" b="1" dirty="0">
              <a:solidFill>
                <a:srgbClr val="680C0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797152"/>
            <a:ext cx="3816424" cy="1656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Творчий підхід до конструювання уроків, майстерність учителя та його прагнення підвищити ефективність навчально-пізнавальної діяльності учнів</a:t>
            </a:r>
            <a:endParaRPr lang="uk-UA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4797152"/>
            <a:ext cx="4032448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2"/>
                </a:solidFill>
              </a:rPr>
              <a:t>Інтерактивний урок є запорукою того, що (за умов появи новітніх організаційних форм)  у майбутньому урок не втратить своєї значущості та набуватиме нових оригінальних модифікацій</a:t>
            </a:r>
            <a:endParaRPr lang="uk-UA" sz="1600" b="1" dirty="0">
              <a:solidFill>
                <a:schemeClr val="tx2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08104" y="2132856"/>
            <a:ext cx="648072" cy="288032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15816" y="2132856"/>
            <a:ext cx="1080120" cy="26288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156176" y="2852936"/>
            <a:ext cx="1080120" cy="43204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987824" y="4221088"/>
            <a:ext cx="1080120" cy="43204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292080" y="4221088"/>
            <a:ext cx="792088" cy="50405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580112" y="2564904"/>
            <a:ext cx="3240360" cy="21385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5868144" y="2852936"/>
            <a:ext cx="2664296" cy="15121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Інтеграція</a:t>
            </a:r>
            <a:endParaRPr lang="uk-UA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23528" y="1772816"/>
            <a:ext cx="3384376" cy="86409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Особистісно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орієнтоване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51520" y="2708920"/>
            <a:ext cx="3528392" cy="64807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Проблемне навчання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51520" y="3573016"/>
            <a:ext cx="3600400" cy="64807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Інтерактивне навчання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51520" y="4365104"/>
            <a:ext cx="3672408" cy="57606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Метод проектів    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51520" y="5085184"/>
            <a:ext cx="3600400" cy="57606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Технології критичного мислення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95536" y="5877272"/>
            <a:ext cx="3600400" cy="57606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Використання ІКТ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4067944" y="2204864"/>
            <a:ext cx="1368152" cy="2880320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539552" y="332656"/>
            <a:ext cx="7992888" cy="122413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Використання сучасних освітніх технологій на уроках української мови та літератури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7346" name="Picture 2" descr="ÐÐ°ÑÑÐ¸Ð½ÐºÐ¸ Ð¿Ð¾ Ð·Ð°Ð¿ÑÐ¾ÑÑ ÑÑÐ¸ÑÐµÐ»Ñ"/>
          <p:cNvPicPr>
            <a:picLocks noChangeAspect="1" noChangeArrowheads="1"/>
          </p:cNvPicPr>
          <p:nvPr/>
        </p:nvPicPr>
        <p:blipFill>
          <a:blip r:embed="rId2" cstate="print"/>
          <a:srcRect t="15181" b="18142"/>
          <a:stretch>
            <a:fillRect/>
          </a:stretch>
        </p:blipFill>
        <p:spPr bwMode="auto">
          <a:xfrm>
            <a:off x="4716016" y="4625752"/>
            <a:ext cx="4427984" cy="22322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Шляхи формування мотивації навчальної діяльності учнів на уроці</a:t>
            </a:r>
            <a:endParaRPr lang="uk-UA" sz="2800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3635896" y="1340768"/>
            <a:ext cx="2448272" cy="115212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Ситуація успіху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6516216" y="3212976"/>
            <a:ext cx="2376264" cy="108012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Створення та захист проектів та презентацій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6372200" y="1556792"/>
            <a:ext cx="2376264" cy="115212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Створення проблемної ситуації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179512" y="3140968"/>
            <a:ext cx="2520280" cy="1130424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Розгляд життєвих ситуацій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251520" y="5013176"/>
            <a:ext cx="2376264" cy="1224136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“Мозковий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штурм”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err="1" smtClean="0">
                <a:solidFill>
                  <a:schemeClr val="tx1"/>
                </a:solidFill>
              </a:rPr>
              <a:t>“незакінчені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речення”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3347864" y="5517232"/>
            <a:ext cx="2448272" cy="108012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Використання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 ІКТ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Параллелограмм 19"/>
          <p:cNvSpPr/>
          <p:nvPr/>
        </p:nvSpPr>
        <p:spPr>
          <a:xfrm>
            <a:off x="6516216" y="4941168"/>
            <a:ext cx="2448272" cy="115212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Використання ігрових методів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179512" y="1556792"/>
            <a:ext cx="2808312" cy="115212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Спільне визначення очікуваних результатів роботи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" name="8-конечная звезда 21"/>
          <p:cNvSpPr/>
          <p:nvPr/>
        </p:nvSpPr>
        <p:spPr>
          <a:xfrm>
            <a:off x="3347864" y="2924944"/>
            <a:ext cx="2592288" cy="1944216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МОТИВАЦІЯ</a:t>
            </a:r>
            <a:endParaRPr lang="uk-UA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940152" y="3645024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лево 23"/>
          <p:cNvSpPr/>
          <p:nvPr/>
        </p:nvSpPr>
        <p:spPr>
          <a:xfrm>
            <a:off x="2483768" y="3645024"/>
            <a:ext cx="83439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верх 24"/>
          <p:cNvSpPr/>
          <p:nvPr/>
        </p:nvSpPr>
        <p:spPr>
          <a:xfrm>
            <a:off x="4427984" y="2276872"/>
            <a:ext cx="4846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>
            <a:off x="4427984" y="4869160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низ 26"/>
          <p:cNvSpPr/>
          <p:nvPr/>
        </p:nvSpPr>
        <p:spPr>
          <a:xfrm rot="3896271">
            <a:off x="3003265" y="43026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низ 27"/>
          <p:cNvSpPr/>
          <p:nvPr/>
        </p:nvSpPr>
        <p:spPr>
          <a:xfrm rot="17659453">
            <a:off x="5840247" y="4309376"/>
            <a:ext cx="484632" cy="1054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низ 28"/>
          <p:cNvSpPr/>
          <p:nvPr/>
        </p:nvSpPr>
        <p:spPr>
          <a:xfrm rot="13939576">
            <a:off x="5673267" y="2530577"/>
            <a:ext cx="484632" cy="792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низ 29"/>
          <p:cNvSpPr/>
          <p:nvPr/>
        </p:nvSpPr>
        <p:spPr>
          <a:xfrm rot="7175363">
            <a:off x="3002532" y="24559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665024" cy="518457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Мотивація  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“незакінчені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речення”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“Мікрофон”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“Мозковий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штурм”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“Асоціативний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кущ”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надання необхідної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Робота в парах та малих групах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“Мікрофон”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інформації</a:t>
            </a:r>
            <a:br>
              <a:rPr lang="uk-UA" sz="1600" b="1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інтерактивна вправа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“Ситуативне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моделювання”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Метод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“Прес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”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(основна частина) 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“Акваріум”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“Дискусія”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Робота в парах та малих групах                             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Навчальна гра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“Два-чотири-всі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разом”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uk-UA" sz="1600" dirty="0" err="1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ситуативне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моделювання”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підсумки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“Мозковий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штурм”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“Дерево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рішень”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“Займи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позицію”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“Мікрофон”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Робота в парах</a:t>
            </a:r>
            <a: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rgbClr val="680C0C"/>
                </a:solidFill>
                <a:latin typeface="Arial" pitchFamily="34" charset="0"/>
                <a:cs typeface="Arial" pitchFamily="34" charset="0"/>
              </a:rPr>
            </a:br>
            <a:endParaRPr lang="uk-UA" sz="1600" dirty="0">
              <a:solidFill>
                <a:srgbClr val="680C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806489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680C0C"/>
                </a:solidFill>
              </a:rPr>
              <a:t>Використання інтерактивних технологій на різних етапах уроку</a:t>
            </a:r>
            <a:endParaRPr lang="uk-UA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2758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Навчальна дискусія як спосіб формування ключових </a:t>
            </a:r>
            <a:r>
              <a:rPr lang="uk-UA" sz="2800" dirty="0" err="1" smtClean="0"/>
              <a:t>компетентностей</a:t>
            </a:r>
            <a:endParaRPr lang="uk-UA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412776"/>
          <a:ext cx="8424936" cy="51125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12468"/>
                <a:gridCol w="4212468"/>
              </a:tblGrid>
              <a:tr h="5112568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uk-UA" sz="2000" b="1" dirty="0" smtClean="0">
                          <a:solidFill>
                            <a:srgbClr val="7030A0"/>
                          </a:solidFill>
                        </a:rPr>
                        <a:t>Значення</a:t>
                      </a:r>
                      <a:r>
                        <a:rPr lang="uk-UA" sz="2000" b="1" baseline="0" dirty="0" smtClean="0">
                          <a:solidFill>
                            <a:srgbClr val="7030A0"/>
                          </a:solidFill>
                        </a:rPr>
                        <a:t> дискусії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uk-UA" sz="2000" baseline="0" dirty="0" smtClean="0"/>
                        <a:t>  засіб активізації пізнавальної  діяльності учнів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uk-UA" sz="2000" baseline="0" dirty="0" smtClean="0"/>
                        <a:t>  сприяє розвитку практичного мислення учнів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uk-UA" sz="2000" baseline="0" dirty="0" smtClean="0"/>
                        <a:t>  можливість визначити власну позицію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uk-UA" sz="2000" baseline="0" dirty="0" smtClean="0"/>
                        <a:t>  формує навички відстоювання власної думки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uk-UA" sz="2000" baseline="0" dirty="0" smtClean="0"/>
                        <a:t>  поглиблює знання школярів з теми</a:t>
                      </a:r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uk-UA" sz="2000" baseline="0" dirty="0" smtClean="0"/>
                        <a:t>  веде до зникнення в учнів страху висловити </a:t>
                      </a:r>
                      <a:r>
                        <a:rPr lang="uk-UA" sz="2000" baseline="0" dirty="0" err="1" smtClean="0"/>
                        <a:t>“неправильне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baseline="0" dirty="0" err="1" smtClean="0"/>
                        <a:t>припущення”</a:t>
                      </a:r>
                      <a:endParaRPr lang="uk-UA" sz="2000" baseline="0" dirty="0" smtClean="0"/>
                    </a:p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uk-UA" sz="2000" baseline="0" dirty="0" smtClean="0"/>
                        <a:t>  встановлює довірливі відносини з учителем</a:t>
                      </a:r>
                      <a:endParaRPr lang="uk-UA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uk-UA" b="1" dirty="0" smtClean="0">
                          <a:solidFill>
                            <a:srgbClr val="7030A0"/>
                          </a:solidFill>
                        </a:rPr>
                        <a:t>Форми організації</a:t>
                      </a:r>
                      <a:r>
                        <a:rPr lang="uk-UA" b="1" baseline="0" dirty="0" smtClean="0">
                          <a:solidFill>
                            <a:srgbClr val="7030A0"/>
                          </a:solidFill>
                        </a:rPr>
                        <a:t> і проведення навчальних дискусій: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uk-UA" baseline="0" dirty="0" smtClean="0"/>
                        <a:t>  </a:t>
                      </a:r>
                      <a:r>
                        <a:rPr lang="uk-UA" baseline="0" dirty="0" err="1" smtClean="0"/>
                        <a:t>“Мозковий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штурм”</a:t>
                      </a:r>
                      <a:endParaRPr lang="uk-UA" baseline="0" dirty="0" smtClean="0"/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uk-UA" baseline="0" dirty="0" smtClean="0"/>
                        <a:t>   метод “ПРЕС”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uk-UA" baseline="0" dirty="0" smtClean="0"/>
                        <a:t>   метод </a:t>
                      </a:r>
                      <a:r>
                        <a:rPr lang="uk-UA" baseline="0" dirty="0" err="1" smtClean="0"/>
                        <a:t>“Займи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позицію”</a:t>
                      </a:r>
                      <a:endParaRPr lang="uk-UA" baseline="0" dirty="0" smtClean="0"/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uk-UA" baseline="0" dirty="0" smtClean="0"/>
                        <a:t>   </a:t>
                      </a:r>
                      <a:r>
                        <a:rPr lang="uk-UA" baseline="0" dirty="0" err="1" smtClean="0"/>
                        <a:t>“Акваріум”</a:t>
                      </a:r>
                      <a:endParaRPr lang="uk-UA" baseline="0" dirty="0" smtClean="0"/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uk-UA" baseline="0" dirty="0" smtClean="0"/>
                        <a:t>   метод </a:t>
                      </a:r>
                      <a:r>
                        <a:rPr lang="uk-UA" baseline="0" dirty="0" err="1" smtClean="0"/>
                        <a:t>“Дерево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рішень”</a:t>
                      </a:r>
                      <a:endParaRPr lang="uk-UA" baseline="0" dirty="0" smtClean="0"/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uk-UA" baseline="0" dirty="0" smtClean="0"/>
                        <a:t>   дискусія в стилі телевізійного  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uk-UA" baseline="0" dirty="0" smtClean="0"/>
                        <a:t>    </a:t>
                      </a:r>
                      <a:r>
                        <a:rPr lang="uk-UA" baseline="0" dirty="0" err="1" smtClean="0"/>
                        <a:t>ток-шоу</a:t>
                      </a:r>
                      <a:endParaRPr lang="uk-UA" baseline="0" dirty="0" smtClean="0"/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uk-UA" baseline="0" dirty="0" smtClean="0"/>
                        <a:t>   дискусія круглого столу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uk-UA" baseline="0" dirty="0" smtClean="0"/>
                        <a:t>   дебати</a:t>
                      </a:r>
                    </a:p>
                    <a:p>
                      <a:endParaRPr lang="uk-U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0" y="4581128"/>
          <a:ext cx="4104456" cy="187220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104456"/>
              </a:tblGrid>
              <a:tr h="1872208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7030A0"/>
                          </a:solidFill>
                        </a:rPr>
                        <a:t>Метод</a:t>
                      </a:r>
                      <a:r>
                        <a:rPr lang="uk-UA" dirty="0" smtClean="0"/>
                        <a:t> засвоєння знань, їх закріплення</a:t>
                      </a:r>
                      <a:r>
                        <a:rPr lang="uk-UA" baseline="0" dirty="0" smtClean="0"/>
                        <a:t> і вироблення вмінь та навичок;</a:t>
                      </a:r>
                    </a:p>
                    <a:p>
                      <a:r>
                        <a:rPr lang="uk-UA" b="1" baseline="0" dirty="0" smtClean="0">
                          <a:solidFill>
                            <a:srgbClr val="7030A0"/>
                          </a:solidFill>
                        </a:rPr>
                        <a:t>Метод</a:t>
                      </a:r>
                      <a:r>
                        <a:rPr lang="uk-UA" baseline="0" dirty="0" smtClean="0"/>
                        <a:t> стимулювання і мотивації;</a:t>
                      </a:r>
                    </a:p>
                    <a:p>
                      <a:r>
                        <a:rPr lang="uk-UA" b="1" baseline="0" dirty="0" smtClean="0">
                          <a:solidFill>
                            <a:srgbClr val="7030A0"/>
                          </a:solidFill>
                        </a:rPr>
                        <a:t>Метод</a:t>
                      </a:r>
                      <a:r>
                        <a:rPr lang="uk-UA" baseline="0" dirty="0" smtClean="0"/>
                        <a:t> формування самостійної життєвої позиції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1068</TotalTime>
  <Words>729</Words>
  <Application>Microsoft Office PowerPoint</Application>
  <PresentationFormat>Экран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Школу робить школою учитель!  Художник навчається змішувати фарби і наносити їх на полотно. Музикант розучує етюди. Журналіст і письменник освоює прийоми письмового мовлення. Справжній учитель теж змішує фарби, розучує етюди, освоює прийоми. Тільки він знає, скільки праці перероблено, поки ноти, ритми, мелодії не злились в музику уроку!</vt:lpstr>
      <vt:lpstr>Слайд 2</vt:lpstr>
      <vt:lpstr>Формування ключових компетентностей  учнів на уроках  української мови та  літератури шляхом використання інноваційних методів навчання . </vt:lpstr>
      <vt:lpstr>Слайд 4</vt:lpstr>
      <vt:lpstr>Використання інноваційних методів  роботи на уроках української мови та літератури</vt:lpstr>
      <vt:lpstr>Слайд 6</vt:lpstr>
      <vt:lpstr>Шляхи формування мотивації навчальної діяльності учнів на уроці</vt:lpstr>
      <vt:lpstr>Мотивація                             “незакінчені речення”              “Мікрофон”                                                    “Мозковий штурм”          “Асоціативний кущ”                                                       надання необхідної           Робота в парах та малих групах     “Мікрофон” інформації                                інтерактивна вправа          “Ситуативне моделювання”         Метод “Прес ” (основна частина)               “Акваріум”                                             “Дискусія”                                                      Робота в парах та малих групах                                                                                   Навчальна гра                  “Два-чотири-всі разом”                                                       “ситуативне моделювання”  підсумки                                   “Мозковий штурм”                        “Дерево рішень”                                                       “Займи позицію”                           “Мікрофон”                                                         Робота в парах </vt:lpstr>
      <vt:lpstr>Навчальна дискусія як спосіб формування ключових компетентностей</vt:lpstr>
      <vt:lpstr>Використання ІКТ на уроках</vt:lpstr>
      <vt:lpstr>Слайд 11</vt:lpstr>
      <vt:lpstr>Хмари слів  на уроках української мови та літератури</vt:lpstr>
      <vt:lpstr>Слайд 13</vt:lpstr>
      <vt:lpstr>Слайд 14</vt:lpstr>
      <vt:lpstr> РАФТ Роль      Адресат   Форма        Тема  Виберіть  для себе РОЛЬ і в цій ролі напишіть або зобразіть для когось, тобто для адресата, в будь-якій ФОРМІ, наприклад, у формі короткого оповідання на ТЕМУ, наприклад, «Образ князя Ігоря». Цей прийом так і називається -РАФТ 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T510</dc:creator>
  <cp:lastModifiedBy>T510</cp:lastModifiedBy>
  <cp:revision>53</cp:revision>
  <dcterms:created xsi:type="dcterms:W3CDTF">2019-01-20T18:52:27Z</dcterms:created>
  <dcterms:modified xsi:type="dcterms:W3CDTF">2019-01-26T20:34:38Z</dcterms:modified>
</cp:coreProperties>
</file>