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5" r:id="rId3"/>
    <p:sldId id="292" r:id="rId4"/>
    <p:sldId id="276" r:id="rId5"/>
    <p:sldId id="277" r:id="rId6"/>
    <p:sldId id="295" r:id="rId7"/>
    <p:sldId id="281" r:id="rId8"/>
    <p:sldId id="288" r:id="rId9"/>
    <p:sldId id="285" r:id="rId10"/>
    <p:sldId id="294" r:id="rId11"/>
    <p:sldId id="287" r:id="rId12"/>
    <p:sldId id="289" r:id="rId13"/>
    <p:sldId id="291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D26"/>
    <a:srgbClr val="0C3A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E0D083-AA4B-49EC-B57E-4B24EF5BF453}" type="datetimeFigureOut">
              <a:rPr lang="uk-UA" smtClean="0"/>
              <a:pPr/>
              <a:t>10.02.2019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3B6776-41F4-4B6C-904C-78150B3868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083-AA4B-49EC-B57E-4B24EF5BF453}" type="datetimeFigureOut">
              <a:rPr lang="uk-UA" smtClean="0"/>
              <a:pPr/>
              <a:t>10.02.2019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776-41F4-4B6C-904C-78150B3868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083-AA4B-49EC-B57E-4B24EF5BF453}" type="datetimeFigureOut">
              <a:rPr lang="uk-UA" smtClean="0"/>
              <a:pPr/>
              <a:t>10.02.2019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776-41F4-4B6C-904C-78150B3868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E0D083-AA4B-49EC-B57E-4B24EF5BF453}" type="datetimeFigureOut">
              <a:rPr lang="uk-UA" smtClean="0"/>
              <a:pPr/>
              <a:t>10.02.2019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3B6776-41F4-4B6C-904C-78150B38686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E0D083-AA4B-49EC-B57E-4B24EF5BF453}" type="datetimeFigureOut">
              <a:rPr lang="uk-UA" smtClean="0"/>
              <a:pPr/>
              <a:t>10.02.2019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3B6776-41F4-4B6C-904C-78150B3868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083-AA4B-49EC-B57E-4B24EF5BF453}" type="datetimeFigureOut">
              <a:rPr lang="uk-UA" smtClean="0"/>
              <a:pPr/>
              <a:t>10.02.2019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776-41F4-4B6C-904C-78150B38686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083-AA4B-49EC-B57E-4B24EF5BF453}" type="datetimeFigureOut">
              <a:rPr lang="uk-UA" smtClean="0"/>
              <a:pPr/>
              <a:t>10.02.2019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776-41F4-4B6C-904C-78150B38686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E0D083-AA4B-49EC-B57E-4B24EF5BF453}" type="datetimeFigureOut">
              <a:rPr lang="uk-UA" smtClean="0"/>
              <a:pPr/>
              <a:t>10.02.2019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3B6776-41F4-4B6C-904C-78150B38686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D083-AA4B-49EC-B57E-4B24EF5BF453}" type="datetimeFigureOut">
              <a:rPr lang="uk-UA" smtClean="0"/>
              <a:pPr/>
              <a:t>10.02.2019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6776-41F4-4B6C-904C-78150B38686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E0D083-AA4B-49EC-B57E-4B24EF5BF453}" type="datetimeFigureOut">
              <a:rPr lang="uk-UA" smtClean="0"/>
              <a:pPr/>
              <a:t>10.02.2019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3B6776-41F4-4B6C-904C-78150B38686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E0D083-AA4B-49EC-B57E-4B24EF5BF453}" type="datetimeFigureOut">
              <a:rPr lang="uk-UA" smtClean="0"/>
              <a:pPr/>
              <a:t>10.02.2019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3B6776-41F4-4B6C-904C-78150B38686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E0D083-AA4B-49EC-B57E-4B24EF5BF453}" type="datetimeFigureOut">
              <a:rPr lang="uk-UA" smtClean="0"/>
              <a:pPr/>
              <a:t>10.02.2019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3B6776-41F4-4B6C-904C-78150B38686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5536" y="332656"/>
            <a:ext cx="3816424" cy="5616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Тема досвіду:</a:t>
            </a: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Формування ключових </a:t>
            </a:r>
            <a:r>
              <a:rPr lang="uk-UA" b="1" dirty="0" err="1" smtClean="0">
                <a:solidFill>
                  <a:schemeClr val="tx2">
                    <a:lumMod val="10000"/>
                  </a:schemeClr>
                </a:solidFill>
              </a:rPr>
              <a:t>компетентностей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  учнів на уроках  української мови та  літератури шляхом використання інноваційних методів навчання .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Провідна  ідея:</a:t>
            </a: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вміло використаний на уроках словесності арсенал інноваційних технологій допомагає актуалізувати здібності обдарованої особистості, спрямувавши їх на продуктивну компетентну діяльність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03" name="Picture 3" descr="ÐÐ°ÑÑÐ¸Ð½ÐºÐ¸ Ð¿Ð¾ Ð·Ð°Ð¿ÑÐ¾ÑÑ ÑÐ¾Ð·Ð³Ð¾ÑÐ½ÑÑÐ° ÐºÐ½Ð¸Ð¶ÐºÐ° Ð¼Ð°Ð»Ñ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373216"/>
            <a:ext cx="2232248" cy="12189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Овал 13"/>
          <p:cNvSpPr/>
          <p:nvPr/>
        </p:nvSpPr>
        <p:spPr>
          <a:xfrm>
            <a:off x="4644008" y="188640"/>
            <a:ext cx="4320480" cy="640871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Актуальність досвіду: </a:t>
            </a:r>
          </a:p>
          <a:p>
            <a:pPr lvl="0"/>
            <a:endParaRPr lang="uk-UA" sz="1600" b="1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uk-UA" sz="1600" dirty="0" smtClean="0">
                <a:solidFill>
                  <a:srgbClr val="FFFF00"/>
                </a:solidFill>
              </a:rPr>
              <a:t>сприяє виконанню завдань Національної доктрини розвитку освіти;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dirty="0" smtClean="0">
                <a:solidFill>
                  <a:srgbClr val="FFFF00"/>
                </a:solidFill>
              </a:rPr>
              <a:t>  забезпечує розвиток творчої особистості дитини;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dirty="0" smtClean="0">
                <a:solidFill>
                  <a:srgbClr val="FFFF00"/>
                </a:solidFill>
              </a:rPr>
              <a:t> сприяє позитивній мотивації учнів ;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dirty="0" smtClean="0">
                <a:solidFill>
                  <a:srgbClr val="FFFF00"/>
                </a:solidFill>
              </a:rPr>
              <a:t>потребі в самопізнанні,    самореалізації та самовдосконаленні;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dirty="0" smtClean="0">
                <a:solidFill>
                  <a:srgbClr val="FFFF00"/>
                </a:solidFill>
              </a:rPr>
              <a:t>  оригінальний підхід до побудови структури сучасного уроку;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dirty="0" smtClean="0">
                <a:solidFill>
                  <a:srgbClr val="FFFF00"/>
                </a:solidFill>
              </a:rPr>
              <a:t>  розвиває аналітичне мислення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dirty="0" smtClean="0">
                <a:solidFill>
                  <a:srgbClr val="FFFF00"/>
                </a:solidFill>
              </a:rPr>
              <a:t>  формує в учнів навички самооцінки та самоконтролю</a:t>
            </a:r>
          </a:p>
          <a:p>
            <a:pPr lvl="0">
              <a:buFont typeface="Wingdings" pitchFamily="2" charset="2"/>
              <a:buChar char="§"/>
            </a:pPr>
            <a:r>
              <a:rPr lang="uk-UA" sz="1600" dirty="0" smtClean="0">
                <a:solidFill>
                  <a:srgbClr val="FFFF00"/>
                </a:solidFill>
              </a:rPr>
              <a:t>  диференціює та індивідуалізує процес навчання.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</a:rPr>
              <a:t>“кола</a:t>
            </a:r>
            <a:r>
              <a:rPr lang="uk-UA" sz="2800" dirty="0" smtClean="0">
                <a:solidFill>
                  <a:srgbClr val="FFC000"/>
                </a:solidFill>
              </a:rPr>
              <a:t> </a:t>
            </a:r>
            <a:r>
              <a:rPr lang="uk-UA" sz="2800" dirty="0" err="1" smtClean="0">
                <a:solidFill>
                  <a:srgbClr val="FFC000"/>
                </a:solidFill>
              </a:rPr>
              <a:t>вена”</a:t>
            </a:r>
            <a:r>
              <a:rPr lang="uk-UA" sz="2800" dirty="0" smtClean="0">
                <a:solidFill>
                  <a:srgbClr val="FFC000"/>
                </a:solidFill>
              </a:rPr>
              <a:t>, </a:t>
            </a:r>
            <a:r>
              <a:rPr lang="uk-UA" sz="2800" dirty="0" err="1" smtClean="0">
                <a:solidFill>
                  <a:srgbClr val="FFC000"/>
                </a:solidFill>
              </a:rPr>
              <a:t>“доміно”</a:t>
            </a:r>
            <a:r>
              <a:rPr lang="uk-UA" sz="2800" dirty="0" smtClean="0">
                <a:solidFill>
                  <a:srgbClr val="FFC000"/>
                </a:solidFill>
              </a:rPr>
              <a:t>, 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uk-UA" sz="2800" dirty="0" err="1" smtClean="0">
                <a:solidFill>
                  <a:srgbClr val="FFC000"/>
                </a:solidFill>
              </a:rPr>
              <a:t>“</a:t>
            </a:r>
            <a:r>
              <a:rPr lang="uk-UA" sz="2800" dirty="0" err="1" smtClean="0">
                <a:solidFill>
                  <a:srgbClr val="FFC000"/>
                </a:solidFill>
              </a:rPr>
              <a:t>ментальна</a:t>
            </a:r>
            <a:r>
              <a:rPr lang="uk-UA" sz="2800" dirty="0" smtClean="0">
                <a:solidFill>
                  <a:srgbClr val="FFC000"/>
                </a:solidFill>
              </a:rPr>
              <a:t> </a:t>
            </a:r>
            <a:r>
              <a:rPr lang="uk-UA" sz="2800" dirty="0" err="1" smtClean="0">
                <a:solidFill>
                  <a:srgbClr val="FFC000"/>
                </a:solidFill>
              </a:rPr>
              <a:t>карта”</a:t>
            </a:r>
            <a:endParaRPr lang="uk-UA" sz="28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20190114_142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6043" y="1412776"/>
            <a:ext cx="4187957" cy="2355726"/>
          </a:xfrm>
          <a:prstGeom prst="rect">
            <a:avLst/>
          </a:prstGeom>
        </p:spPr>
      </p:pic>
      <p:pic>
        <p:nvPicPr>
          <p:cNvPr id="4" name="Рисунок 3" descr="20190114_140317.jpg"/>
          <p:cNvPicPr>
            <a:picLocks noChangeAspect="1"/>
          </p:cNvPicPr>
          <p:nvPr/>
        </p:nvPicPr>
        <p:blipFill>
          <a:blip r:embed="rId3" cstate="print"/>
          <a:srcRect l="7476" r="12988"/>
          <a:stretch>
            <a:fillRect/>
          </a:stretch>
        </p:blipFill>
        <p:spPr>
          <a:xfrm>
            <a:off x="179512" y="1412776"/>
            <a:ext cx="4968552" cy="3513876"/>
          </a:xfrm>
          <a:prstGeom prst="rect">
            <a:avLst/>
          </a:prstGeom>
        </p:spPr>
      </p:pic>
      <p:pic>
        <p:nvPicPr>
          <p:cNvPr id="5" name="Рисунок 4" descr="20190114_141416.jpg"/>
          <p:cNvPicPr>
            <a:picLocks noChangeAspect="1"/>
          </p:cNvPicPr>
          <p:nvPr/>
        </p:nvPicPr>
        <p:blipFill>
          <a:blip r:embed="rId4" cstate="print"/>
          <a:srcRect l="6688" t="2401" r="12201"/>
          <a:stretch>
            <a:fillRect/>
          </a:stretch>
        </p:blipFill>
        <p:spPr>
          <a:xfrm>
            <a:off x="1907704" y="3933056"/>
            <a:ext cx="5616624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  <a:latin typeface="Arial Black" pitchFamily="34" charset="0"/>
              </a:rPr>
              <a:t>Використання ІКТ</a:t>
            </a:r>
            <a:r>
              <a:rPr lang="uk-UA" sz="3200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uk-UA" sz="32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b="1" dirty="0" smtClean="0">
                <a:solidFill>
                  <a:srgbClr val="FFFF00"/>
                </a:solidFill>
              </a:rPr>
              <a:t>Хмари слів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Word Art 7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2882642" cy="3102756"/>
          </a:xfrm>
          <a:prstGeom prst="rect">
            <a:avLst/>
          </a:prstGeom>
        </p:spPr>
      </p:pic>
      <p:pic>
        <p:nvPicPr>
          <p:cNvPr id="5" name="Рисунок 4" descr="Word Art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564904"/>
            <a:ext cx="2617349" cy="2317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869160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solidFill>
                  <a:srgbClr val="FFFF00"/>
                </a:solidFill>
              </a:rPr>
              <a:t>Погрупувати</a:t>
            </a:r>
            <a:r>
              <a:rPr lang="uk-UA" b="1" i="1" dirty="0" smtClean="0">
                <a:solidFill>
                  <a:srgbClr val="FFFF00"/>
                </a:solidFill>
              </a:rPr>
              <a:t> антоніми</a:t>
            </a:r>
          </a:p>
          <a:p>
            <a:r>
              <a:rPr lang="uk-UA" b="1" i="1" dirty="0" smtClean="0">
                <a:solidFill>
                  <a:srgbClr val="FFFF00"/>
                </a:solidFill>
              </a:rPr>
              <a:t>(робота в парах)</a:t>
            </a:r>
          </a:p>
          <a:p>
            <a:r>
              <a:rPr lang="uk-UA" b="1" i="1" dirty="0" smtClean="0"/>
              <a:t>Соціальна компетентність</a:t>
            </a:r>
            <a:endParaRPr lang="uk-UA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1340768"/>
            <a:ext cx="303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C000"/>
                </a:solidFill>
              </a:rPr>
              <a:t>Прочитати епіграф до уроку, </a:t>
            </a:r>
          </a:p>
          <a:p>
            <a:r>
              <a:rPr lang="uk-UA" b="1" i="1" dirty="0" smtClean="0">
                <a:solidFill>
                  <a:srgbClr val="FFC000"/>
                </a:solidFill>
              </a:rPr>
              <a:t>пояснити , як ви розумієте цей вислів</a:t>
            </a:r>
            <a:endParaRPr lang="uk-UA" b="1" i="1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Word Art 7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700808"/>
            <a:ext cx="1680200" cy="4688618"/>
          </a:xfrm>
          <a:prstGeom prst="flowChartPreparation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436096" y="508518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FFFF00"/>
                </a:solidFill>
              </a:rPr>
              <a:t>Які риси характеру притаманні Климку, а які  - Зульфатові? </a:t>
            </a:r>
          </a:p>
          <a:p>
            <a:r>
              <a:rPr lang="uk-UA" sz="1600" b="1" dirty="0" smtClean="0">
                <a:solidFill>
                  <a:srgbClr val="FFFF00"/>
                </a:solidFill>
              </a:rPr>
              <a:t>Григір Тютюнник </a:t>
            </a:r>
            <a:r>
              <a:rPr lang="uk-UA" sz="1600" b="1" dirty="0" err="1" smtClean="0">
                <a:solidFill>
                  <a:srgbClr val="FFFF00"/>
                </a:solidFill>
              </a:rPr>
              <a:t>“Климко”</a:t>
            </a:r>
            <a:endParaRPr lang="uk-UA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0124_135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05064"/>
            <a:ext cx="3587891" cy="213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20190128_143045.jpg"/>
          <p:cNvPicPr>
            <a:picLocks noChangeAspect="1"/>
          </p:cNvPicPr>
          <p:nvPr/>
        </p:nvPicPr>
        <p:blipFill>
          <a:blip r:embed="rId3" cstate="print"/>
          <a:srcRect l="11812" t="1400" r="9439"/>
          <a:stretch>
            <a:fillRect/>
          </a:stretch>
        </p:blipFill>
        <p:spPr>
          <a:xfrm>
            <a:off x="5076056" y="1052736"/>
            <a:ext cx="3724601" cy="26232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 descr="20190128_143051.jpg"/>
          <p:cNvPicPr>
            <a:picLocks noChangeAspect="1"/>
          </p:cNvPicPr>
          <p:nvPr/>
        </p:nvPicPr>
        <p:blipFill>
          <a:blip r:embed="rId4" cstate="print"/>
          <a:srcRect l="10626" t="5201" r="20075" b="10801"/>
          <a:stretch>
            <a:fillRect/>
          </a:stretch>
        </p:blipFill>
        <p:spPr>
          <a:xfrm>
            <a:off x="467544" y="1052736"/>
            <a:ext cx="4176464" cy="284758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 descr="20190128_143058.jpg"/>
          <p:cNvPicPr>
            <a:picLocks noChangeAspect="1"/>
          </p:cNvPicPr>
          <p:nvPr/>
        </p:nvPicPr>
        <p:blipFill>
          <a:blip r:embed="rId5" cstate="print"/>
          <a:srcRect l="17713" t="6601" r="10626" b="9401"/>
          <a:stretch>
            <a:fillRect/>
          </a:stretch>
        </p:blipFill>
        <p:spPr>
          <a:xfrm>
            <a:off x="179512" y="3933056"/>
            <a:ext cx="4861048" cy="27487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26064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FFFF00"/>
                </a:solidFill>
                <a:cs typeface="Aharoni" pitchFamily="2" charset="-79"/>
              </a:rPr>
              <a:t>Лепбук</a:t>
            </a:r>
            <a:r>
              <a:rPr lang="uk-UA" sz="2400" b="1" dirty="0" smtClean="0">
                <a:solidFill>
                  <a:srgbClr val="FFFF00"/>
                </a:solidFill>
                <a:cs typeface="Aharoni" pitchFamily="2" charset="-79"/>
              </a:rPr>
              <a:t> (</a:t>
            </a:r>
            <a:r>
              <a:rPr lang="ru-RU" sz="2400" b="1" dirty="0" err="1" smtClean="0">
                <a:solidFill>
                  <a:srgbClr val="FFFF00"/>
                </a:solidFill>
                <a:cs typeface="Aharoni" pitchFamily="2" charset="-79"/>
              </a:rPr>
              <a:t>сприяє</a:t>
            </a:r>
            <a:r>
              <a:rPr lang="ru-RU" sz="24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cs typeface="Aharoni" pitchFamily="2" charset="-79"/>
              </a:rPr>
              <a:t>розвитку</a:t>
            </a:r>
            <a:r>
              <a:rPr lang="ru-RU" sz="24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cs typeface="Aharoni" pitchFamily="2" charset="-79"/>
              </a:rPr>
              <a:t>комунікаційних</a:t>
            </a:r>
            <a:r>
              <a:rPr lang="ru-RU" sz="24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cs typeface="Aharoni" pitchFamily="2" charset="-79"/>
              </a:rPr>
              <a:t>навичок</a:t>
            </a:r>
            <a:r>
              <a:rPr lang="ru-RU" sz="2400" b="1" dirty="0" smtClean="0">
                <a:solidFill>
                  <a:srgbClr val="FFFF00"/>
                </a:solidFill>
                <a:cs typeface="Aharoni" pitchFamily="2" charset="-79"/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  <a:cs typeface="Aharoni" pitchFamily="2" charset="-79"/>
              </a:rPr>
              <a:t>командної</a:t>
            </a:r>
            <a:r>
              <a:rPr lang="ru-RU" sz="24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cs typeface="Aharoni" pitchFamily="2" charset="-79"/>
              </a:rPr>
              <a:t>взаємодії</a:t>
            </a:r>
            <a:r>
              <a:rPr lang="ru-RU" sz="2400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cs typeface="Aharoni" pitchFamily="2" charset="-79"/>
              </a:rPr>
              <a:t>тощо</a:t>
            </a:r>
            <a:r>
              <a:rPr lang="uk-UA" sz="2400" b="1" dirty="0" smtClean="0">
                <a:solidFill>
                  <a:srgbClr val="FFFF00"/>
                </a:solidFill>
                <a:cs typeface="Aharoni" pitchFamily="2" charset="-79"/>
              </a:rPr>
              <a:t>.)</a:t>
            </a:r>
            <a:endParaRPr lang="uk-UA" sz="2400" b="1" dirty="0">
              <a:solidFill>
                <a:srgbClr val="FFFF00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7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Отже, основне кредо вчителів української мови та літератури – визнання кожного учня, педагогіка співробітництва, </a:t>
            </a:r>
            <a:r>
              <a:rPr lang="uk-UA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компетентнісний</a:t>
            </a:r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підхід на уроках української мови та літератури з використанням елементів нових освітніх технологій, тому показником результативності буде те, як наші учні зможуть використовувати власний потенціал у житті, застосовуючи здобуті знання у різноманітній діяльності.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4800" dirty="0" smtClean="0">
                <a:solidFill>
                  <a:srgbClr val="FFFF00"/>
                </a:solidFill>
                <a:latin typeface="+mj-lt"/>
              </a:rPr>
              <a:t>Дякую за увагу!</a:t>
            </a:r>
            <a:endParaRPr lang="uk-UA" sz="4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580112" y="2564904"/>
            <a:ext cx="3240360" cy="21385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5868144" y="2852936"/>
            <a:ext cx="2664296" cy="15121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Arial Black" pitchFamily="34" charset="0"/>
              </a:rPr>
              <a:t>Формування ключових </a:t>
            </a:r>
            <a:r>
              <a:rPr lang="uk-UA" dirty="0" err="1" smtClean="0">
                <a:solidFill>
                  <a:srgbClr val="002060"/>
                </a:solidFill>
                <a:latin typeface="Arial Black" pitchFamily="34" charset="0"/>
              </a:rPr>
              <a:t>компетенцій</a:t>
            </a:r>
            <a:endParaRPr lang="uk-UA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251520" y="1700808"/>
            <a:ext cx="3384376" cy="792088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Особистісно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     орієнтоване</a:t>
            </a: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навчання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251520" y="2708920"/>
            <a:ext cx="3528392" cy="64807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Проблемне навчання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51520" y="3573016"/>
            <a:ext cx="3600400" cy="64807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Інтерактивне навчання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51520" y="4365104"/>
            <a:ext cx="3672408" cy="57606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Метод проектів    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51520" y="5085184"/>
            <a:ext cx="3600400" cy="57606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Технології критичного мислення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395536" y="5877272"/>
            <a:ext cx="3600400" cy="57606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Використання ІКТ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4067944" y="2204864"/>
            <a:ext cx="1368152" cy="2880320"/>
          </a:xfrm>
          <a:prstGeom prst="strip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агетная рамка 15"/>
          <p:cNvSpPr/>
          <p:nvPr/>
        </p:nvSpPr>
        <p:spPr>
          <a:xfrm>
            <a:off x="539552" y="332656"/>
            <a:ext cx="7992888" cy="122413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Використання сучасних освітніх технологій на уроках української мови та літератури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04664"/>
            <a:ext cx="4320480" cy="5616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Формування</a:t>
            </a:r>
            <a:r>
              <a:rPr lang="ru-RU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ключових</a:t>
            </a:r>
            <a:r>
              <a:rPr lang="ru-RU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компетентностей  </a:t>
            </a:r>
            <a:br>
              <a:rPr lang="ru-RU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уроках </a:t>
            </a:r>
            <a:r>
              <a:rPr lang="ru-RU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української</a:t>
            </a:r>
            <a:r>
              <a:rPr lang="ru-RU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мови</a:t>
            </a:r>
            <a:r>
              <a:rPr lang="ru-RU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літератури</a:t>
            </a:r>
            <a:endParaRPr lang="en-US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764704"/>
            <a:ext cx="1944216" cy="1058416"/>
          </a:xfrm>
          <a:prstGeom prst="roundRect">
            <a:avLst>
              <a:gd name="adj" fmla="val 41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комунікативна компетентність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764704"/>
            <a:ext cx="2016224" cy="105841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компетентність продуктивної творчої діяльності</a:t>
            </a:r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1916832"/>
            <a:ext cx="2088232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компетентність  саморозвитку й самоосвіти</a:t>
            </a:r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4077072"/>
            <a:ext cx="1944216" cy="914400"/>
          </a:xfrm>
          <a:prstGeom prst="roundRect">
            <a:avLst>
              <a:gd name="adj" fmla="val 7739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інформаційна компетентність</a:t>
            </a:r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768" y="4077072"/>
            <a:ext cx="2016224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полікультурна компетентність</a:t>
            </a:r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5085184"/>
            <a:ext cx="2016224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соціальна компетентність</a:t>
            </a:r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88640"/>
            <a:ext cx="3889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Методи проблемного навчання</a:t>
            </a:r>
            <a:endParaRPr lang="uk-UA" sz="24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076056" y="1052736"/>
            <a:ext cx="1440160" cy="10801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Розвиває розумові здібності учнів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732240" y="1052736"/>
            <a:ext cx="1800200" cy="12961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Викликає інтерес до учіння, мотивація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788024" y="2276872"/>
            <a:ext cx="1800200" cy="105841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Пробуджує їхні творчі нахили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732240" y="2492896"/>
            <a:ext cx="1944216" cy="12241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Виховує самостійність, активність і креативність учнів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588224" y="4941168"/>
            <a:ext cx="1152128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Урок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4788024" y="4005064"/>
            <a:ext cx="162648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cs typeface="Aharoni" pitchFamily="2" charset="-79"/>
              </a:rPr>
              <a:t>диспут</a:t>
            </a:r>
            <a:endParaRPr lang="uk-UA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4788024" y="4725144"/>
            <a:ext cx="162648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cs typeface="Aharoni" pitchFamily="2" charset="-79"/>
              </a:rPr>
              <a:t>діалог</a:t>
            </a:r>
            <a:endParaRPr lang="uk-UA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4788024" y="5445224"/>
            <a:ext cx="180020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cs typeface="Aharoni" pitchFamily="2" charset="-79"/>
              </a:rPr>
              <a:t>дослідження</a:t>
            </a:r>
            <a:endParaRPr lang="uk-UA" sz="1600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4788024" y="6165304"/>
            <a:ext cx="162648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cs typeface="Aharoni" pitchFamily="2" charset="-79"/>
              </a:rPr>
              <a:t>семінар</a:t>
            </a:r>
            <a:endParaRPr lang="uk-UA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6732240" y="4077072"/>
            <a:ext cx="1626480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cs typeface="Aharoni" pitchFamily="2" charset="-79"/>
              </a:rPr>
              <a:t>пошук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cs typeface="Aharoni" pitchFamily="2" charset="-79"/>
              </a:rPr>
              <a:t>істини</a:t>
            </a:r>
            <a:endParaRPr lang="uk-UA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6732240" y="6093296"/>
            <a:ext cx="162648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cs typeface="Aharoni" pitchFamily="2" charset="-79"/>
              </a:rPr>
              <a:t>відкриття</a:t>
            </a:r>
            <a:endParaRPr lang="uk-UA" b="1" dirty="0">
              <a:solidFill>
                <a:schemeClr val="tx1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6579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Шляхи формування </a:t>
            </a:r>
            <a:r>
              <a:rPr lang="uk-UA" sz="2800" dirty="0" err="1" smtClean="0">
                <a:solidFill>
                  <a:srgbClr val="FFFF00"/>
                </a:solidFill>
              </a:rPr>
              <a:t>компетентнісної</a:t>
            </a:r>
            <a:r>
              <a:rPr lang="uk-UA" sz="2800" dirty="0" smtClean="0">
                <a:solidFill>
                  <a:srgbClr val="FFFF00"/>
                </a:solidFill>
              </a:rPr>
              <a:t> орієнтації учнів</a:t>
            </a: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13" name="Параллелограмм 12"/>
          <p:cNvSpPr/>
          <p:nvPr/>
        </p:nvSpPr>
        <p:spPr>
          <a:xfrm>
            <a:off x="3635896" y="1340768"/>
            <a:ext cx="2448272" cy="1152128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Ситуація успіху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Параллелограмм 14"/>
          <p:cNvSpPr/>
          <p:nvPr/>
        </p:nvSpPr>
        <p:spPr>
          <a:xfrm>
            <a:off x="6516216" y="3212976"/>
            <a:ext cx="2376264" cy="108012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Створення та захист проектів та презентацій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Параллелограмм 15"/>
          <p:cNvSpPr/>
          <p:nvPr/>
        </p:nvSpPr>
        <p:spPr>
          <a:xfrm>
            <a:off x="6372200" y="1556792"/>
            <a:ext cx="2376264" cy="1152128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Створення проблемної ситуації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179512" y="3140968"/>
            <a:ext cx="2520280" cy="1130424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Розгляд життєвих ситуацій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251520" y="5013176"/>
            <a:ext cx="2376264" cy="1224136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“Мозковий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штурм”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 err="1" smtClean="0">
                <a:solidFill>
                  <a:schemeClr val="tx1"/>
                </a:solidFill>
              </a:rPr>
              <a:t>“незакінчені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речення”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9" name="Параллелограмм 18"/>
          <p:cNvSpPr/>
          <p:nvPr/>
        </p:nvSpPr>
        <p:spPr>
          <a:xfrm>
            <a:off x="3347864" y="5517232"/>
            <a:ext cx="2448272" cy="108012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Використання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 ІКТ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" name="Параллелограмм 19"/>
          <p:cNvSpPr/>
          <p:nvPr/>
        </p:nvSpPr>
        <p:spPr>
          <a:xfrm>
            <a:off x="6516216" y="4941168"/>
            <a:ext cx="2448272" cy="1152128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Використання ігрових методів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179512" y="1556792"/>
            <a:ext cx="2808312" cy="1152128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Спільне визначення очікуваних результатів роботи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2" name="8-конечная звезда 21"/>
          <p:cNvSpPr/>
          <p:nvPr/>
        </p:nvSpPr>
        <p:spPr>
          <a:xfrm>
            <a:off x="3347864" y="2924944"/>
            <a:ext cx="2592288" cy="1944216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МОТИВАЦІЯ</a:t>
            </a:r>
          </a:p>
          <a:p>
            <a:pPr algn="ctr"/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(</a:t>
            </a:r>
            <a:r>
              <a:rPr lang="uk-UA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особистісно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орієнтоване навчання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)</a:t>
            </a:r>
            <a:endParaRPr lang="uk-UA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940152" y="3645024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лево 23"/>
          <p:cNvSpPr/>
          <p:nvPr/>
        </p:nvSpPr>
        <p:spPr>
          <a:xfrm>
            <a:off x="2483768" y="3645024"/>
            <a:ext cx="83439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верх 24"/>
          <p:cNvSpPr/>
          <p:nvPr/>
        </p:nvSpPr>
        <p:spPr>
          <a:xfrm>
            <a:off x="4427984" y="2276872"/>
            <a:ext cx="4846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низ 25"/>
          <p:cNvSpPr/>
          <p:nvPr/>
        </p:nvSpPr>
        <p:spPr>
          <a:xfrm>
            <a:off x="4427984" y="4869160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 вниз 26"/>
          <p:cNvSpPr/>
          <p:nvPr/>
        </p:nvSpPr>
        <p:spPr>
          <a:xfrm rot="3896271">
            <a:off x="3003265" y="430262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низ 27"/>
          <p:cNvSpPr/>
          <p:nvPr/>
        </p:nvSpPr>
        <p:spPr>
          <a:xfrm rot="17659453">
            <a:off x="5840247" y="4309376"/>
            <a:ext cx="484632" cy="1054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елка вниз 28"/>
          <p:cNvSpPr/>
          <p:nvPr/>
        </p:nvSpPr>
        <p:spPr>
          <a:xfrm rot="13939576">
            <a:off x="5673267" y="2530577"/>
            <a:ext cx="484632" cy="792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 вниз 29"/>
          <p:cNvSpPr/>
          <p:nvPr/>
        </p:nvSpPr>
        <p:spPr>
          <a:xfrm rot="7175363">
            <a:off x="3002532" y="24559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Інтерактивні технології, які б проектували кінцеві якості особистості (учня)</a:t>
            </a:r>
            <a:endParaRPr lang="uk-UA" sz="2400" dirty="0">
              <a:solidFill>
                <a:srgbClr val="FFFF00"/>
              </a:solidFill>
            </a:endParaRPr>
          </a:p>
        </p:txBody>
      </p:sp>
      <p:sp>
        <p:nvSpPr>
          <p:cNvPr id="105474" name="AutoShape 2" descr="ÐÐ°ÑÑÐ¸Ð½ÐºÐ¸ Ð¿Ð¾ Ð·Ð°Ð¿ÑÐ¾ÑÑ Ð¼Ð°Ð»ÑÐ½Ð¾Ðº ÑÑÐµÐ½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476" name="AutoShape 4" descr="ÐÐ°ÑÑÐ¸Ð½ÐºÐ¸ Ð¿Ð¾ Ð·Ð°Ð¿ÑÐ¾ÑÑ Ð¼Ð°Ð»ÑÐ½Ð¾Ðº ÑÑÐµÐ½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5478" name="Picture 6" descr="ÐÐ°ÑÑÐ¸Ð½ÐºÐ¸ Ð¿Ð¾ Ð·Ð°Ð¿ÑÐ¾ÑÑ Ð¼Ð°Ð»ÑÐ½Ð¾Ðº ÑÑÐµÐ½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39" y="2780928"/>
            <a:ext cx="2632973" cy="19442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8-конечная звезда 5"/>
          <p:cNvSpPr/>
          <p:nvPr/>
        </p:nvSpPr>
        <p:spPr>
          <a:xfrm>
            <a:off x="827584" y="1196752"/>
            <a:ext cx="2520280" cy="1512168"/>
          </a:xfrm>
          <a:prstGeom prst="star8">
            <a:avLst>
              <a:gd name="adj" fmla="val 32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 вміти відчувати навколишній світ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683568" y="2564904"/>
            <a:ext cx="2448272" cy="194421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ставити питання, вступати в дискусію, робити висновки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467544" y="4437112"/>
            <a:ext cx="2520280" cy="1872208"/>
          </a:xfrm>
          <a:prstGeom prst="star8">
            <a:avLst>
              <a:gd name="adj" fmla="val 35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dirty="0" smtClean="0">
                <a:solidFill>
                  <a:schemeClr val="tx1"/>
                </a:solidFill>
              </a:rPr>
              <a:t>Виявляти ініціативу, нестандартність, неординарність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9" name="8-конечная звезда 8"/>
          <p:cNvSpPr/>
          <p:nvPr/>
        </p:nvSpPr>
        <p:spPr>
          <a:xfrm>
            <a:off x="6156176" y="1196752"/>
            <a:ext cx="2016224" cy="158417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здатність взаємодіяти з іншими суб’єктами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0" name="8-конечная звезда 9"/>
          <p:cNvSpPr/>
          <p:nvPr/>
        </p:nvSpPr>
        <p:spPr>
          <a:xfrm>
            <a:off x="5724128" y="2852936"/>
            <a:ext cx="2376264" cy="1584176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здатність взаємодіяти з навколишнім світом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1" name="8-конечная звезда 10"/>
          <p:cNvSpPr/>
          <p:nvPr/>
        </p:nvSpPr>
        <p:spPr>
          <a:xfrm>
            <a:off x="6516216" y="4293096"/>
            <a:ext cx="2016224" cy="165618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програмування дій, самоаналіз і самооцінка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2" name="8-конечная звезда 11"/>
          <p:cNvSpPr/>
          <p:nvPr/>
        </p:nvSpPr>
        <p:spPr>
          <a:xfrm>
            <a:off x="4572000" y="4725144"/>
            <a:ext cx="2376264" cy="144016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уміння ставити мету й забезпечувати її досягнення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3" name="8-конечная звезда 12"/>
          <p:cNvSpPr/>
          <p:nvPr/>
        </p:nvSpPr>
        <p:spPr>
          <a:xfrm>
            <a:off x="2699792" y="4653136"/>
            <a:ext cx="2016224" cy="172819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виявляти гнучкість розуму, фантазію, натхнення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когнітивні</a:t>
            </a:r>
            <a:endParaRPr lang="uk-UA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436510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креативні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788024" y="43651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оргдіяльнісні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2420888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комунікативні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1340768"/>
            <a:ext cx="3198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(Робота в парах, в групах,</a:t>
            </a:r>
          </a:p>
          <a:p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дискусія, </a:t>
            </a:r>
            <a:r>
              <a:rPr lang="uk-UA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“Займи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позицію”</a:t>
            </a:r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</a:p>
          <a:p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1052736"/>
            <a:ext cx="679481" cy="496855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</a:rPr>
              <a:t>соціальна</a:t>
            </a:r>
            <a:endParaRPr lang="uk-UA" sz="2800" b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00392" y="836712"/>
            <a:ext cx="608821" cy="602128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комунікативна</a:t>
            </a:r>
            <a:endParaRPr lang="uk-UA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260" y="6093296"/>
            <a:ext cx="897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Полікультурна                   компетентність</a:t>
            </a:r>
            <a:endParaRPr lang="uk-UA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44016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</a:rPr>
              <a:t>Творчі проекти учнів 5-х класів на тему: 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r>
              <a:rPr lang="uk-UA" sz="2800" dirty="0" err="1" smtClean="0">
                <a:solidFill>
                  <a:srgbClr val="FFC000"/>
                </a:solidFill>
              </a:rPr>
              <a:t>“</a:t>
            </a:r>
            <a:r>
              <a:rPr lang="uk-UA" sz="2800" dirty="0" err="1" smtClean="0">
                <a:solidFill>
                  <a:srgbClr val="FFC000"/>
                </a:solidFill>
              </a:rPr>
              <a:t>Мій</a:t>
            </a:r>
            <a:r>
              <a:rPr lang="uk-UA" sz="2800" dirty="0" smtClean="0">
                <a:solidFill>
                  <a:srgbClr val="FFC000"/>
                </a:solidFill>
              </a:rPr>
              <a:t> </a:t>
            </a:r>
            <a:r>
              <a:rPr lang="uk-UA" sz="2800" dirty="0" err="1" smtClean="0">
                <a:solidFill>
                  <a:srgbClr val="FFC000"/>
                </a:solidFill>
              </a:rPr>
              <a:t>улюбленець”</a:t>
            </a:r>
            <a:r>
              <a:rPr lang="uk-UA" sz="2400" dirty="0" smtClean="0">
                <a:solidFill>
                  <a:srgbClr val="FFC000"/>
                </a:solidFill>
              </a:rPr>
              <a:t/>
            </a:r>
            <a:br>
              <a:rPr lang="uk-UA" sz="2400" dirty="0" smtClean="0">
                <a:solidFill>
                  <a:srgbClr val="FFC000"/>
                </a:solidFill>
              </a:rPr>
            </a:br>
            <a:r>
              <a:rPr lang="uk-UA" sz="2400" dirty="0" smtClean="0">
                <a:solidFill>
                  <a:srgbClr val="FFC000"/>
                </a:solidFill>
              </a:rPr>
              <a:t>Урок </a:t>
            </a:r>
            <a:r>
              <a:rPr lang="uk-UA" sz="2400" dirty="0" smtClean="0">
                <a:solidFill>
                  <a:srgbClr val="FFC000"/>
                </a:solidFill>
              </a:rPr>
              <a:t>розвитку </a:t>
            </a:r>
            <a:r>
              <a:rPr lang="uk-UA" sz="2400" dirty="0" smtClean="0">
                <a:solidFill>
                  <a:srgbClr val="FFC000"/>
                </a:solidFill>
              </a:rPr>
              <a:t>мовлення. Твір-опис тварини у художньому стилі</a:t>
            </a:r>
            <a:endParaRPr lang="uk-UA" sz="24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20190114_131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8460432" cy="475899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648072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Arial Black" pitchFamily="34" charset="0"/>
              </a:rPr>
              <a:t>Формування </a:t>
            </a:r>
            <a:r>
              <a:rPr lang="uk-UA" sz="2000" b="1" dirty="0" smtClean="0">
                <a:solidFill>
                  <a:srgbClr val="FFFF00"/>
                </a:solidFill>
                <a:latin typeface="Arial Black" pitchFamily="34" charset="0"/>
              </a:rPr>
              <a:t>ключових </a:t>
            </a:r>
            <a:r>
              <a:rPr lang="uk-UA" sz="2000" b="1" dirty="0" err="1" smtClean="0">
                <a:solidFill>
                  <a:srgbClr val="FFFF00"/>
                </a:solidFill>
                <a:latin typeface="Arial Black" pitchFamily="34" charset="0"/>
              </a:rPr>
              <a:t>компетентностей</a:t>
            </a:r>
            <a:r>
              <a:rPr lang="uk-UA" sz="2000" dirty="0" smtClean="0">
                <a:solidFill>
                  <a:srgbClr val="FFFF00"/>
                </a:solidFill>
                <a:latin typeface="Arial Black" pitchFamily="34" charset="0"/>
              </a:rPr>
              <a:t> шляхом використання технологій критичного мислення</a:t>
            </a:r>
            <a:endParaRPr lang="uk-UA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237626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Вміння орієнтуватися в інформаційному просторі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484784"/>
            <a:ext cx="22322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Активно розвивається критичне мислення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1268760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Суб</a:t>
            </a:r>
            <a:r>
              <a:rPr lang="en-US" b="1" dirty="0" smtClean="0">
                <a:solidFill>
                  <a:schemeClr val="tx1"/>
                </a:solidFill>
              </a:rPr>
              <a:t>’</a:t>
            </a:r>
            <a:r>
              <a:rPr lang="uk-UA" b="1" dirty="0" err="1" smtClean="0">
                <a:solidFill>
                  <a:schemeClr val="tx1"/>
                </a:solidFill>
              </a:rPr>
              <a:t>єктне</a:t>
            </a:r>
            <a:r>
              <a:rPr lang="uk-UA" b="1" dirty="0" smtClean="0">
                <a:solidFill>
                  <a:schemeClr val="tx1"/>
                </a:solidFill>
              </a:rPr>
              <a:t> пробудження та розвиток особистості</a:t>
            </a:r>
            <a:endParaRPr lang="uk-UA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15816" y="908720"/>
            <a:ext cx="936104" cy="43204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24128" y="980728"/>
            <a:ext cx="792088" cy="288032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88024" y="980728"/>
            <a:ext cx="0" cy="50405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95537" y="2852936"/>
            <a:ext cx="691023" cy="3744416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Arial Black" pitchFamily="34" charset="0"/>
              </a:rPr>
              <a:t>РОМАШКА</a:t>
            </a:r>
            <a:endParaRPr lang="uk-UA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2852936"/>
            <a:ext cx="775405" cy="4005064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БЛУМА</a:t>
            </a:r>
            <a:endParaRPr lang="uk-UA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 rot="254555">
            <a:off x="1156596" y="3715897"/>
            <a:ext cx="2435344" cy="119807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Творчі </a:t>
            </a:r>
            <a:r>
              <a:rPr lang="uk-UA" sz="1400" b="1" dirty="0" err="1" smtClean="0">
                <a:solidFill>
                  <a:schemeClr val="tx1"/>
                </a:solidFill>
              </a:rPr>
              <a:t>запитання-</a:t>
            </a:r>
            <a:endParaRPr lang="uk-UA" sz="1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“Як</a:t>
            </a:r>
            <a:r>
              <a:rPr lang="uk-UA" sz="1400" b="1" dirty="0" smtClean="0">
                <a:solidFill>
                  <a:schemeClr val="tx1"/>
                </a:solidFill>
              </a:rPr>
              <a:t> ви думаєте, що відбудеться далі?”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20265210">
            <a:off x="2900129" y="2287181"/>
            <a:ext cx="1220084" cy="20590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Прості запитання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19571644">
            <a:off x="4016250" y="3113390"/>
            <a:ext cx="2103204" cy="12298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Уточнюючі запитання -</a:t>
            </a:r>
          </a:p>
          <a:p>
            <a:r>
              <a:rPr lang="uk-UA" sz="1400" b="1" dirty="0" err="1" smtClean="0">
                <a:solidFill>
                  <a:schemeClr val="tx1"/>
                </a:solidFill>
              </a:rPr>
              <a:t>“Наскільки</a:t>
            </a:r>
            <a:r>
              <a:rPr lang="uk-UA" sz="1400" b="1" dirty="0" smtClean="0">
                <a:solidFill>
                  <a:schemeClr val="tx1"/>
                </a:solidFill>
              </a:rPr>
              <a:t> я зрозумів…”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 rot="551992">
            <a:off x="4435765" y="4392441"/>
            <a:ext cx="2238332" cy="11782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Інтерпретуючі запитання -</a:t>
            </a:r>
          </a:p>
          <a:p>
            <a:pPr algn="ctr"/>
            <a:r>
              <a:rPr lang="uk-UA" sz="1400" b="1" dirty="0" err="1" smtClean="0">
                <a:solidFill>
                  <a:schemeClr val="tx1"/>
                </a:solidFill>
              </a:rPr>
              <a:t>“Чому</a:t>
            </a:r>
            <a:r>
              <a:rPr lang="uk-UA" sz="1400" b="1" dirty="0" smtClean="0">
                <a:solidFill>
                  <a:schemeClr val="tx1"/>
                </a:solidFill>
              </a:rPr>
              <a:t>?”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 rot="20204264">
            <a:off x="3689942" y="4866983"/>
            <a:ext cx="1264389" cy="19178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Оцінювальні запитання (порівняльні</a:t>
            </a:r>
            <a:r>
              <a:rPr lang="uk-UA" sz="1400" dirty="0" smtClean="0"/>
              <a:t>)</a:t>
            </a:r>
            <a:endParaRPr lang="uk-UA" sz="1400" dirty="0"/>
          </a:p>
        </p:txBody>
      </p:sp>
      <p:sp>
        <p:nvSpPr>
          <p:cNvPr id="25" name="Овал 24"/>
          <p:cNvSpPr/>
          <p:nvPr/>
        </p:nvSpPr>
        <p:spPr>
          <a:xfrm rot="2992405">
            <a:off x="2124784" y="4612838"/>
            <a:ext cx="1312994" cy="212005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Практичні запитання –</a:t>
            </a:r>
          </a:p>
          <a:p>
            <a:pPr algn="ctr"/>
            <a:r>
              <a:rPr lang="uk-UA" sz="1600" b="1" dirty="0" err="1" smtClean="0">
                <a:solidFill>
                  <a:schemeClr val="tx1"/>
                </a:solidFill>
              </a:rPr>
              <a:t>“Як</a:t>
            </a:r>
            <a:r>
              <a:rPr lang="uk-UA" sz="1600" b="1" dirty="0" smtClean="0">
                <a:solidFill>
                  <a:schemeClr val="tx1"/>
                </a:solidFill>
              </a:rPr>
              <a:t> би ви вчинили?”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75856" y="4077072"/>
            <a:ext cx="1296144" cy="1152128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</a:rPr>
              <a:t>П. Куліш</a:t>
            </a:r>
          </a:p>
          <a:p>
            <a:pPr algn="ctr"/>
            <a:r>
              <a:rPr lang="uk-UA" sz="1200" b="1" dirty="0" err="1" smtClean="0">
                <a:solidFill>
                  <a:srgbClr val="C00000"/>
                </a:solidFill>
              </a:rPr>
              <a:t>“Чорна</a:t>
            </a:r>
            <a:r>
              <a:rPr lang="uk-UA" sz="1200" b="1" dirty="0" smtClean="0">
                <a:solidFill>
                  <a:srgbClr val="C00000"/>
                </a:solidFill>
              </a:rPr>
              <a:t> </a:t>
            </a:r>
            <a:r>
              <a:rPr lang="uk-UA" sz="1200" b="1" dirty="0" err="1" smtClean="0">
                <a:solidFill>
                  <a:srgbClr val="C00000"/>
                </a:solidFill>
              </a:rPr>
              <a:t>рада”</a:t>
            </a:r>
            <a:endParaRPr lang="uk-UA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548680"/>
            <a:ext cx="7560840" cy="122413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Метод </a:t>
            </a:r>
            <a:r>
              <a:rPr lang="uk-UA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“Фішбоун”</a:t>
            </a:r>
            <a:r>
              <a:rPr lang="uk-UA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 на уроці української мови у 5 класі</a:t>
            </a:r>
            <a:endParaRPr lang="uk-UA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Блок-схема: извлечение 3"/>
          <p:cNvSpPr/>
          <p:nvPr/>
        </p:nvSpPr>
        <p:spPr>
          <a:xfrm rot="16363590">
            <a:off x="450027" y="2778684"/>
            <a:ext cx="2087181" cy="1475898"/>
          </a:xfrm>
          <a:prstGeom prst="flowChartExtra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2996952"/>
            <a:ext cx="410344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99592" y="335699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Проблема</a:t>
            </a:r>
            <a:endParaRPr lang="uk-UA" sz="1600" b="1" dirty="0"/>
          </a:p>
        </p:txBody>
      </p:sp>
      <p:sp>
        <p:nvSpPr>
          <p:cNvPr id="7" name="Минус 6"/>
          <p:cNvSpPr/>
          <p:nvPr/>
        </p:nvSpPr>
        <p:spPr>
          <a:xfrm>
            <a:off x="1475656" y="3501008"/>
            <a:ext cx="6048672" cy="288032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Нашивка 7"/>
          <p:cNvSpPr/>
          <p:nvPr/>
        </p:nvSpPr>
        <p:spPr>
          <a:xfrm rot="10800000">
            <a:off x="6876256" y="2708920"/>
            <a:ext cx="1944216" cy="1872208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356992"/>
            <a:ext cx="136815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uk-UA" sz="1600" b="1" dirty="0" smtClean="0"/>
              <a:t>Висновок</a:t>
            </a:r>
            <a:endParaRPr lang="uk-UA" sz="1600" b="1" dirty="0"/>
          </a:p>
        </p:txBody>
      </p:sp>
      <p:sp>
        <p:nvSpPr>
          <p:cNvPr id="10" name="Половина рамки 9"/>
          <p:cNvSpPr/>
          <p:nvPr/>
        </p:nvSpPr>
        <p:spPr>
          <a:xfrm rot="19031273">
            <a:off x="2651766" y="2837786"/>
            <a:ext cx="1464204" cy="1686483"/>
          </a:xfrm>
          <a:prstGeom prst="half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9031273">
            <a:off x="3572994" y="2871846"/>
            <a:ext cx="1565964" cy="1690371"/>
          </a:xfrm>
          <a:prstGeom prst="half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9031273">
            <a:off x="4698900" y="2924671"/>
            <a:ext cx="1468092" cy="1584722"/>
          </a:xfrm>
          <a:prstGeom prst="half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19031273">
            <a:off x="6107054" y="3098019"/>
            <a:ext cx="1178361" cy="1166018"/>
          </a:xfrm>
          <a:prstGeom prst="half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2060848"/>
            <a:ext cx="115212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Причина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6216" y="2276872"/>
            <a:ext cx="115212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Причина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2060848"/>
            <a:ext cx="115212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Причина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1920" y="2060848"/>
            <a:ext cx="1152128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Причина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4941168"/>
            <a:ext cx="91440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Факти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44208" y="4725144"/>
            <a:ext cx="91440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Факти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4941168"/>
            <a:ext cx="91440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Факти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39952" y="5085184"/>
            <a:ext cx="914400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Факти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7584" y="5661248"/>
            <a:ext cx="7848872" cy="1008112"/>
          </a:xfrm>
          <a:prstGeom prst="roundRect">
            <a:avLst/>
          </a:prstGeom>
          <a:solidFill>
            <a:srgbClr val="11E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chemeClr val="tx1"/>
                </a:solidFill>
              </a:rPr>
              <a:t>Звуки і букви; голосні й приголосні; дзвінкі й глухі; тверді й м</a:t>
            </a:r>
            <a:r>
              <a:rPr lang="en-US" sz="1600" b="1" dirty="0" smtClean="0">
                <a:solidFill>
                  <a:schemeClr val="tx1"/>
                </a:solidFill>
              </a:rPr>
              <a:t>’</a:t>
            </a:r>
            <a:r>
              <a:rPr lang="uk-UA" sz="1600" b="1" dirty="0" smtClean="0">
                <a:solidFill>
                  <a:schemeClr val="tx1"/>
                </a:solidFill>
              </a:rPr>
              <a:t>які; уподібнення приголосних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4077072"/>
            <a:ext cx="115212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Звуки і букви</a:t>
            </a:r>
            <a:endParaRPr lang="uk-UA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580112" y="3789040"/>
            <a:ext cx="1152128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твори</a:t>
            </a:r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67744" y="1844824"/>
            <a:ext cx="1562472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Походить із козацької родини</a:t>
            </a:r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60032" y="980728"/>
            <a:ext cx="1296144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педагог</a:t>
            </a:r>
            <a:endParaRPr lang="uk-UA" sz="12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2" idx="1"/>
            <a:endCxn id="6" idx="5"/>
          </p:cNvCxnSpPr>
          <p:nvPr/>
        </p:nvCxnSpPr>
        <p:spPr>
          <a:xfrm flipH="1" flipV="1">
            <a:off x="3601397" y="2705302"/>
            <a:ext cx="482520" cy="142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91880" y="3645024"/>
            <a:ext cx="504056" cy="94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932040" y="2204864"/>
            <a:ext cx="288032" cy="553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4"/>
          </p:cNvCxnSpPr>
          <p:nvPr/>
        </p:nvCxnSpPr>
        <p:spPr>
          <a:xfrm>
            <a:off x="4644008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20072" y="378904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292080" y="2924944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39552" y="692696"/>
            <a:ext cx="120243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>
                <a:solidFill>
                  <a:schemeClr val="tx1"/>
                </a:solidFill>
              </a:rPr>
              <a:t>Батько:</a:t>
            </a:r>
          </a:p>
          <a:p>
            <a:r>
              <a:rPr lang="uk-UA" sz="1200" b="1" dirty="0" smtClean="0">
                <a:solidFill>
                  <a:schemeClr val="tx1"/>
                </a:solidFill>
              </a:rPr>
              <a:t>Мати:</a:t>
            </a:r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9552" y="3861048"/>
            <a:ext cx="1202432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>
                <a:solidFill>
                  <a:schemeClr val="tx1"/>
                </a:solidFill>
              </a:rPr>
              <a:t>С</a:t>
            </a:r>
            <a:r>
              <a:rPr lang="uk-UA" sz="1200" b="1" dirty="0" smtClean="0">
                <a:solidFill>
                  <a:schemeClr val="tx1"/>
                </a:solidFill>
              </a:rPr>
              <a:t>тавлення до релігії:</a:t>
            </a:r>
          </a:p>
          <a:p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3861048"/>
            <a:ext cx="1728192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err="1" smtClean="0">
                <a:solidFill>
                  <a:schemeClr val="tx1"/>
                </a:solidFill>
              </a:rPr>
              <a:t>“Сад</a:t>
            </a:r>
            <a:r>
              <a:rPr lang="uk-UA" sz="1200" dirty="0" smtClean="0">
                <a:solidFill>
                  <a:schemeClr val="tx1"/>
                </a:solidFill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</a:rPr>
              <a:t>божествених</a:t>
            </a:r>
            <a:r>
              <a:rPr lang="uk-UA" sz="1200" dirty="0" smtClean="0">
                <a:solidFill>
                  <a:schemeClr val="tx1"/>
                </a:solidFill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</a:rPr>
              <a:t>пісень”</a:t>
            </a:r>
            <a:r>
              <a:rPr lang="uk-UA" sz="12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uk-UA" sz="1200" dirty="0" err="1" smtClean="0">
                <a:solidFill>
                  <a:schemeClr val="tx1"/>
                </a:solidFill>
              </a:rPr>
              <a:t>“Байки</a:t>
            </a:r>
            <a:r>
              <a:rPr lang="uk-UA" sz="1200" dirty="0" smtClean="0">
                <a:solidFill>
                  <a:schemeClr val="tx1"/>
                </a:solidFill>
              </a:rPr>
              <a:t> </a:t>
            </a:r>
            <a:r>
              <a:rPr lang="uk-UA" sz="1200" dirty="0" err="1" smtClean="0">
                <a:solidFill>
                  <a:schemeClr val="tx1"/>
                </a:solidFill>
              </a:rPr>
              <a:t>Харківські”</a:t>
            </a:r>
            <a:r>
              <a:rPr lang="uk-UA" sz="12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афоризми</a:t>
            </a:r>
          </a:p>
          <a:p>
            <a:pPr algn="ctr"/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64088" y="5589240"/>
            <a:ext cx="113042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Особливості байок:</a:t>
            </a:r>
          </a:p>
          <a:p>
            <a:pPr algn="ctr"/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67744" y="5301208"/>
            <a:ext cx="10801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Києво-Могилянська академія</a:t>
            </a:r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20272" y="5589240"/>
            <a:ext cx="17281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solidFill>
                  <a:schemeClr val="tx1"/>
                </a:solidFill>
              </a:rPr>
              <a:t>Тема свободи,</a:t>
            </a:r>
          </a:p>
          <a:p>
            <a:r>
              <a:rPr lang="uk-UA" sz="1200" dirty="0">
                <a:solidFill>
                  <a:schemeClr val="tx1"/>
                </a:solidFill>
              </a:rPr>
              <a:t>т</a:t>
            </a:r>
            <a:r>
              <a:rPr lang="uk-UA" sz="1200" dirty="0" smtClean="0">
                <a:solidFill>
                  <a:schemeClr val="tx1"/>
                </a:solidFill>
              </a:rPr>
              <a:t>ема дружби, ставлення до життя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5576" y="530120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У чужих краях:</a:t>
            </a:r>
          </a:p>
          <a:p>
            <a:pPr algn="ctr"/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76256" y="548680"/>
            <a:ext cx="122413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Які предмети викладав і де?</a:t>
            </a:r>
            <a:endParaRPr lang="uk-UA" sz="1200" b="1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>
            <a:stCxn id="4" idx="6"/>
            <a:endCxn id="26" idx="1"/>
          </p:cNvCxnSpPr>
          <p:nvPr/>
        </p:nvCxnSpPr>
        <p:spPr>
          <a:xfrm>
            <a:off x="6732240" y="4329100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6" idx="2"/>
          </p:cNvCxnSpPr>
          <p:nvPr/>
        </p:nvCxnSpPr>
        <p:spPr>
          <a:xfrm>
            <a:off x="7956376" y="494116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444208" y="4941168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8" idx="2"/>
          </p:cNvCxnSpPr>
          <p:nvPr/>
        </p:nvCxnSpPr>
        <p:spPr>
          <a:xfrm flipH="1">
            <a:off x="1763688" y="4041068"/>
            <a:ext cx="504056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347865" y="5445224"/>
            <a:ext cx="720079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8" idx="1"/>
            <a:endCxn id="30" idx="3"/>
          </p:cNvCxnSpPr>
          <p:nvPr/>
        </p:nvCxnSpPr>
        <p:spPr>
          <a:xfrm flipH="1">
            <a:off x="1669976" y="5758408"/>
            <a:ext cx="5977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6" idx="1"/>
          </p:cNvCxnSpPr>
          <p:nvPr/>
        </p:nvCxnSpPr>
        <p:spPr>
          <a:xfrm flipH="1" flipV="1">
            <a:off x="1763688" y="1700808"/>
            <a:ext cx="732875" cy="291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524328" y="2276872"/>
            <a:ext cx="129614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Погляди на життя</a:t>
            </a:r>
            <a:endParaRPr lang="uk-UA" sz="1200" b="1" dirty="0">
              <a:solidFill>
                <a:schemeClr val="tx1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6228184" y="1124744"/>
            <a:ext cx="720080" cy="291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47" idx="1"/>
          </p:cNvCxnSpPr>
          <p:nvPr/>
        </p:nvCxnSpPr>
        <p:spPr>
          <a:xfrm>
            <a:off x="6876256" y="2712538"/>
            <a:ext cx="648072" cy="21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3203848" y="620688"/>
            <a:ext cx="1512168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</a:rPr>
              <a:t>музикантг</a:t>
            </a:r>
            <a:endParaRPr lang="uk-UA" sz="1200" b="1" dirty="0">
              <a:solidFill>
                <a:schemeClr val="tx1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H="1" flipV="1">
            <a:off x="4355976" y="1988840"/>
            <a:ext cx="144016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91880" y="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FFFF00"/>
                </a:solidFill>
              </a:rPr>
              <a:t>Кластер</a:t>
            </a:r>
            <a:endParaRPr lang="uk-UA" sz="4800" dirty="0">
              <a:solidFill>
                <a:srgbClr val="FFFF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580112" y="2132856"/>
            <a:ext cx="1368152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філософ</a:t>
            </a:r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851920" y="2636912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Григорій Сковорода</a:t>
            </a:r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67744" y="3429000"/>
            <a:ext cx="1368152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богослов</a:t>
            </a:r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79912" y="4509120"/>
            <a:ext cx="1656184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навчання</a:t>
            </a:r>
            <a:endParaRPr lang="uk-UA" sz="12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79512" y="2132856"/>
            <a:ext cx="2016224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uk-UA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Компетенції саморозвитку</a:t>
            </a:r>
          </a:p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самоосвіти;</a:t>
            </a:r>
          </a:p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Інформаційна</a:t>
            </a:r>
          </a:p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компетентність</a:t>
            </a:r>
          </a:p>
          <a:p>
            <a:endParaRPr lang="uk-UA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uk-UA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528</Words>
  <Application>Microsoft Office PowerPoint</Application>
  <PresentationFormat>Экран (4:3)</PresentationFormat>
  <Paragraphs>145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Шляхи формування компетентнісної орієнтації учнів</vt:lpstr>
      <vt:lpstr>Інтерактивні технології, які б проектували кінцеві якості особистості (учня)</vt:lpstr>
      <vt:lpstr>Творчі проекти учнів 5-х класів на тему:  “Мій улюбленець” Урок розвитку мовлення. Твір-опис тварини у художньому стилі</vt:lpstr>
      <vt:lpstr>Формування ключових компетентностей шляхом використання технологій критичного мислення</vt:lpstr>
      <vt:lpstr>Слайд 8</vt:lpstr>
      <vt:lpstr>Слайд 9</vt:lpstr>
      <vt:lpstr>“кола вена”, “доміно”,  “ментальна карта”</vt:lpstr>
      <vt:lpstr>Використання ІКТ Хмари слів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T510</dc:creator>
  <cp:lastModifiedBy>T510</cp:lastModifiedBy>
  <cp:revision>129</cp:revision>
  <dcterms:created xsi:type="dcterms:W3CDTF">2019-01-19T18:30:33Z</dcterms:created>
  <dcterms:modified xsi:type="dcterms:W3CDTF">2019-02-10T21:36:05Z</dcterms:modified>
</cp:coreProperties>
</file>