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259" r:id="rId5"/>
    <p:sldId id="260" r:id="rId6"/>
    <p:sldId id="261" r:id="rId7"/>
    <p:sldId id="280" r:id="rId8"/>
    <p:sldId id="277" r:id="rId9"/>
    <p:sldId id="27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1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-108" y="-264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uk-UA"/>
              <a:t>21.12.2018</a:t>
            </a:fld>
            <a:endParaRPr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uk-UA"/>
              <a:t>21.12.2018</a:t>
            </a:fld>
            <a:endParaRPr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Зразок тексту</a:t>
            </a:r>
          </a:p>
          <a:p>
            <a:pPr lvl="1"/>
            <a:r>
              <a:rPr/>
              <a:t>Другий рівень</a:t>
            </a:r>
          </a:p>
          <a:p>
            <a:pPr lvl="2"/>
            <a:r>
              <a:rPr/>
              <a:t>Третій рівень</a:t>
            </a:r>
          </a:p>
          <a:p>
            <a:pPr lvl="3"/>
            <a:r>
              <a:rPr/>
              <a:t>Четвертий рівень</a:t>
            </a:r>
          </a:p>
          <a:p>
            <a:pPr lvl="4"/>
            <a:r>
              <a:rPr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одаткове 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uk-UA" smtClean="0"/>
              <a:t>21.12.2018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uk-UA" smtClean="0"/>
              <a:pPr/>
              <a:t>21.12.2018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Vcy;&amp;iecy;&amp;rcy;&amp;khcy;&amp;ocy;&amp;vcy;&amp;ncy;&amp;acy; &amp;Rcy;&amp;acy;&amp;dcy;&amp;acy; (&amp;Ucy;&amp;kcy;&amp;rcy;&amp;acy;&amp;yicy;&amp;ncy;&amp;acy;) &amp;Vcy;&amp;iecy;&amp;rcy;&amp;khcy;&amp;ocy;&amp;vcy;&amp;ncy;&amp;acy; &amp;Rcy;&amp;acy;&amp;dcy;&amp;acy; (&amp;Ucy;&amp;kcy;&amp;rcy;&amp;acy;&amp;yicy;&amp;ncy;&amp;a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75" y="1875243"/>
            <a:ext cx="4415275" cy="2643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svitppt.com.ua/images/54/53748/960/img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973">
            <a:off x="7767794" y="3252692"/>
            <a:ext cx="4236331" cy="3177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svitppt.com.ua/images/54/53748/960/img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036">
            <a:off x="-14151" y="3008556"/>
            <a:ext cx="4525021" cy="3393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16737"/>
            <a:ext cx="11811098" cy="77608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599" dirty="0"/>
              <a:t>Презентація на тему:</a:t>
            </a:r>
            <a:br>
              <a:rPr lang="uk-UA" sz="3599" dirty="0"/>
            </a:br>
            <a:r>
              <a:rPr lang="uk-UA" sz="3599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4899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 публічної влади: </a:t>
            </a:r>
            <a:endParaRPr lang="ru-RU" sz="4899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4310" y="992822"/>
            <a:ext cx="4715751" cy="1324467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399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 </a:t>
            </a:r>
            <a:r>
              <a:rPr lang="uk-UA" sz="4399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людьми?</a:t>
            </a:r>
            <a:r>
              <a:rPr lang="uk-UA" sz="4399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399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22604" y="1048120"/>
            <a:ext cx="3628080" cy="1514873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uk-UA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сервіс </a:t>
            </a:r>
            <a:r>
              <a:rPr lang="uk-UA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людей</a:t>
            </a:r>
            <a:r>
              <a:rPr lang="uk-UA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599" b="1" dirty="0"/>
              <a:t> </a:t>
            </a:r>
            <a:endParaRPr lang="ru-RU" sz="3599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386493" y="4889701"/>
            <a:ext cx="3732093" cy="1514873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uk-UA" sz="2399" dirty="0">
                <a:solidFill>
                  <a:srgbClr val="92D050"/>
                </a:solidFill>
              </a:rPr>
              <a:t>Презентацію підготувала </a:t>
            </a:r>
            <a:r>
              <a:rPr lang="uk-UA" sz="2399" dirty="0" smtClean="0">
                <a:solidFill>
                  <a:srgbClr val="92D050"/>
                </a:solidFill>
              </a:rPr>
              <a:t>команда </a:t>
            </a:r>
            <a:r>
              <a:rPr lang="uk-UA" sz="2399" dirty="0">
                <a:solidFill>
                  <a:srgbClr val="92D050"/>
                </a:solidFill>
              </a:rPr>
              <a:t>,,Законотворці»</a:t>
            </a:r>
          </a:p>
          <a:p>
            <a:pPr lvl="0" algn="ctr"/>
            <a:r>
              <a:rPr lang="uk-UA" sz="2399" dirty="0">
                <a:solidFill>
                  <a:srgbClr val="92D050"/>
                </a:solidFill>
              </a:rPr>
              <a:t>Тернопільської ЗОШ №</a:t>
            </a:r>
            <a:r>
              <a:rPr lang="uk-UA" sz="2399" dirty="0" smtClean="0">
                <a:solidFill>
                  <a:srgbClr val="92D050"/>
                </a:solidFill>
              </a:rPr>
              <a:t>28</a:t>
            </a:r>
          </a:p>
          <a:p>
            <a:pPr lvl="0" algn="ctr"/>
            <a:r>
              <a:rPr lang="uk-UA" sz="2399" dirty="0" smtClean="0">
                <a:solidFill>
                  <a:srgbClr val="92D050"/>
                </a:solidFill>
              </a:rPr>
              <a:t> 2017 р.</a:t>
            </a:r>
            <a:endParaRPr lang="ru-RU" sz="2399" dirty="0">
              <a:solidFill>
                <a:srgbClr val="92D050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806380" y="711949"/>
            <a:ext cx="20162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endParaRPr lang="uk-UA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03121">
            <a:off x="1125860" y="18298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uk-UA" sz="5398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Децентралізація</a:t>
            </a:r>
            <a:endParaRPr lang="ru-RU" sz="5398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User\Desktop\75017723socialenterprise2jpg31032014190754_w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2204864"/>
            <a:ext cx="5787024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1431927267_1430764377_1430650286_decentralzac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852">
            <a:off x="281831" y="1595663"/>
            <a:ext cx="5695913" cy="3784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19" y="1133445"/>
            <a:ext cx="9975345" cy="5279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1540" y="245528"/>
            <a:ext cx="4123773" cy="70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999" b="1" i="1" u="sng" dirty="0"/>
              <a:t>обов'язки влади</a:t>
            </a:r>
          </a:p>
        </p:txBody>
      </p:sp>
    </p:spTree>
    <p:extLst>
      <p:ext uri="{BB962C8B-B14F-4D97-AF65-F5344CB8AC3E}">
        <p14:creationId xmlns:p14="http://schemas.microsoft.com/office/powerpoint/2010/main" val="8089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як-управлят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88640"/>
            <a:ext cx="11785471" cy="64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 rot="21433018">
            <a:off x="367500" y="1268760"/>
            <a:ext cx="8525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Публічна влада – це управління людьми?</a:t>
            </a:r>
          </a:p>
        </p:txBody>
      </p:sp>
    </p:spTree>
    <p:extLst>
      <p:ext uri="{BB962C8B-B14F-4D97-AF65-F5344CB8AC3E}">
        <p14:creationId xmlns:p14="http://schemas.microsoft.com/office/powerpoint/2010/main" val="11337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316">
            <a:off x="137372" y="310026"/>
            <a:ext cx="5279717" cy="3779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98" y="417200"/>
            <a:ext cx="6997941" cy="5995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71489">
            <a:off x="-40951" y="4396311"/>
            <a:ext cx="5070901" cy="953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«Управління людей людьми</a:t>
            </a:r>
          </a:p>
          <a:p>
            <a:pPr algn="r"/>
            <a:r>
              <a:rPr lang="uk-UA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рабство»</a:t>
            </a:r>
          </a:p>
        </p:txBody>
      </p:sp>
      <p:sp>
        <p:nvSpPr>
          <p:cNvPr id="5" name="TextBox 4"/>
          <p:cNvSpPr txBox="1"/>
          <p:nvPr/>
        </p:nvSpPr>
        <p:spPr>
          <a:xfrm rot="307370">
            <a:off x="2239100" y="5358044"/>
            <a:ext cx="2683049" cy="64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5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Жуль Верн</a:t>
            </a:r>
          </a:p>
        </p:txBody>
      </p:sp>
    </p:spTree>
    <p:extLst>
      <p:ext uri="{BB962C8B-B14F-4D97-AF65-F5344CB8AC3E}">
        <p14:creationId xmlns:p14="http://schemas.microsoft.com/office/powerpoint/2010/main" val="34955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653">
            <a:off x="7337644" y="1668446"/>
            <a:ext cx="4495167" cy="4138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431492">
            <a:off x="7168301" y="186032"/>
            <a:ext cx="5158385" cy="144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3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</a:t>
            </a:r>
            <a:r>
              <a:rPr lang="uk-UA" sz="4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це сервіс?!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" y="3477283"/>
            <a:ext cx="3674286" cy="3072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705">
            <a:off x="373734" y="208218"/>
            <a:ext cx="6363298" cy="3784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0">
            <a:off x="4143882" y="4244842"/>
            <a:ext cx="3177112" cy="21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1" y="1"/>
            <a:ext cx="125265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892">
            <a:off x="-208587" y="630616"/>
            <a:ext cx="3957123" cy="44132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380">
            <a:off x="7390524" y="386289"/>
            <a:ext cx="4633802" cy="31787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0" y="1673655"/>
            <a:ext cx="1685194" cy="17092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570">
            <a:off x="8456423" y="3321711"/>
            <a:ext cx="2696163" cy="29165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735">
            <a:off x="3323923" y="1153005"/>
            <a:ext cx="3128753" cy="312875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59">
            <a:off x="3052666" y="4154044"/>
            <a:ext cx="2180657" cy="20473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671">
            <a:off x="5751527" y="3625177"/>
            <a:ext cx="2208756" cy="220875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 rot="20969595">
            <a:off x="2462021" y="589986"/>
            <a:ext cx="4721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як мобільний </a:t>
            </a:r>
          </a:p>
          <a:p>
            <a:pPr algn="r"/>
            <a:r>
              <a:rPr lang="uk-UA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додаток?!</a:t>
            </a:r>
          </a:p>
        </p:txBody>
      </p:sp>
    </p:spTree>
    <p:extLst>
      <p:ext uri="{BB962C8B-B14F-4D97-AF65-F5344CB8AC3E}">
        <p14:creationId xmlns:p14="http://schemas.microsoft.com/office/powerpoint/2010/main" val="3789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4856">
            <a:off x="837828" y="28146"/>
            <a:ext cx="9601200" cy="1143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Публічна влада як вид заробітку</a:t>
            </a:r>
            <a:endParaRPr lang="ru-RU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User\Desktop\02440708_n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441">
            <a:off x="1147244" y="1167922"/>
            <a:ext cx="9690994" cy="5088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Picture 2" descr="C:\Users\User\Desktop\1309851094_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210">
            <a:off x="882458" y="1146140"/>
            <a:ext cx="5009930" cy="5009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40" name="Picture 16" descr="C:\Users\User\Desktop\1423375953_vvcf6gvc4cc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458">
            <a:off x="5422627" y="1461429"/>
            <a:ext cx="5537629" cy="5250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 rot="364565">
            <a:off x="2937826" y="742847"/>
            <a:ext cx="91486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Корупція в органах публічної влади</a:t>
            </a:r>
          </a:p>
        </p:txBody>
      </p:sp>
    </p:spTree>
    <p:extLst>
      <p:ext uri="{BB962C8B-B14F-4D97-AF65-F5344CB8AC3E}">
        <p14:creationId xmlns:p14="http://schemas.microsoft.com/office/powerpoint/2010/main" val="22499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502123" y="2321345"/>
            <a:ext cx="5440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Республіканська форма влади</a:t>
            </a:r>
            <a:endParaRPr lang="uk-UA" sz="2800" u="sng" dirty="0"/>
          </a:p>
        </p:txBody>
      </p:sp>
      <p:sp>
        <p:nvSpPr>
          <p:cNvPr id="5" name="Прямокутник 4"/>
          <p:cNvSpPr/>
          <p:nvPr/>
        </p:nvSpPr>
        <p:spPr>
          <a:xfrm>
            <a:off x="3790155" y="2680385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Це</a:t>
            </a:r>
            <a:r>
              <a:rPr lang="ru-RU" sz="2000" b="1" i="1" dirty="0"/>
              <a:t> форма державного </a:t>
            </a:r>
            <a:r>
              <a:rPr lang="ru-RU" sz="2000" b="1" i="1" dirty="0" err="1"/>
              <a:t>правління</a:t>
            </a:r>
            <a:r>
              <a:rPr lang="ru-RU" sz="2000" b="1" i="1" dirty="0"/>
              <a:t>, за </a:t>
            </a:r>
            <a:r>
              <a:rPr lang="ru-RU" sz="2000" b="1" i="1" dirty="0" err="1"/>
              <a:t>якої</a:t>
            </a:r>
            <a:r>
              <a:rPr lang="ru-RU" sz="2000" b="1" i="1" dirty="0"/>
              <a:t> </a:t>
            </a:r>
            <a:r>
              <a:rPr lang="ru-RU" sz="2000" b="1" i="1" dirty="0" err="1"/>
              <a:t>верховні</a:t>
            </a:r>
            <a:r>
              <a:rPr lang="ru-RU" sz="2000" b="1" i="1" dirty="0"/>
              <a:t> </a:t>
            </a:r>
            <a:r>
              <a:rPr lang="ru-RU" sz="2000" b="1" i="1" dirty="0" err="1"/>
              <a:t>органи</a:t>
            </a:r>
            <a:r>
              <a:rPr lang="ru-RU" sz="2000" b="1" i="1" dirty="0"/>
              <a:t> </a:t>
            </a:r>
            <a:r>
              <a:rPr lang="ru-RU" sz="2000" b="1" i="1" dirty="0" err="1"/>
              <a:t>державної</a:t>
            </a:r>
            <a:r>
              <a:rPr lang="ru-RU" sz="2000" b="1" i="1" dirty="0"/>
              <a:t> </a:t>
            </a:r>
            <a:r>
              <a:rPr lang="ru-RU" sz="2000" b="1" i="1" dirty="0" err="1"/>
              <a:t>влади</a:t>
            </a:r>
            <a:r>
              <a:rPr lang="ru-RU" sz="2000" b="1" i="1" dirty="0"/>
              <a:t> </a:t>
            </a:r>
            <a:r>
              <a:rPr lang="ru-RU" sz="2000" b="1" i="1" dirty="0" err="1"/>
              <a:t>обираються</a:t>
            </a:r>
            <a:r>
              <a:rPr lang="ru-RU" sz="2000" b="1" i="1" dirty="0"/>
              <a:t> на </a:t>
            </a:r>
            <a:r>
              <a:rPr lang="ru-RU" sz="2000" b="1" i="1" dirty="0" err="1"/>
              <a:t>певний</a:t>
            </a:r>
            <a:r>
              <a:rPr lang="ru-RU" sz="2000" b="1" i="1" dirty="0"/>
              <a:t> </a:t>
            </a:r>
            <a:r>
              <a:rPr lang="ru-RU" sz="2000" b="1" i="1" dirty="0" err="1"/>
              <a:t>термін</a:t>
            </a:r>
            <a:r>
              <a:rPr lang="ru-RU" sz="2000" b="1" i="1" dirty="0"/>
              <a:t>, з </a:t>
            </a:r>
            <a:r>
              <a:rPr lang="ru-RU" sz="2000" b="1" i="1" dirty="0" err="1"/>
              <a:t>окресленими</a:t>
            </a:r>
            <a:r>
              <a:rPr lang="ru-RU" sz="2000" b="1" i="1" dirty="0"/>
              <a:t> законами </a:t>
            </a:r>
            <a:r>
              <a:rPr lang="ru-RU" sz="2000" b="1" i="1" dirty="0" err="1"/>
              <a:t>повноваженнями</a:t>
            </a:r>
            <a:r>
              <a:rPr lang="ru-RU" sz="2000" b="1" i="1" dirty="0"/>
              <a:t>; </a:t>
            </a:r>
            <a:r>
              <a:rPr lang="ru-RU" sz="2000" b="1" i="1" dirty="0" err="1"/>
              <a:t>існує</a:t>
            </a:r>
            <a:r>
              <a:rPr lang="ru-RU" sz="2000" b="1" i="1" dirty="0"/>
              <a:t> </a:t>
            </a:r>
            <a:r>
              <a:rPr lang="ru-RU" sz="2000" b="1" i="1" dirty="0" err="1"/>
              <a:t>поділ</a:t>
            </a:r>
            <a:r>
              <a:rPr lang="ru-RU" sz="2000" b="1" i="1" dirty="0"/>
              <a:t> </a:t>
            </a:r>
            <a:r>
              <a:rPr lang="ru-RU" sz="2000" b="1" i="1" dirty="0" err="1"/>
              <a:t>влади</a:t>
            </a:r>
            <a:r>
              <a:rPr lang="ru-RU" sz="2000" b="1" i="1" dirty="0"/>
              <a:t> на </a:t>
            </a:r>
            <a:r>
              <a:rPr lang="ru-RU" sz="2000" b="1" i="1" dirty="0" err="1"/>
              <a:t>законодавчу</a:t>
            </a:r>
            <a:r>
              <a:rPr lang="ru-RU" sz="2000" b="1" i="1" dirty="0"/>
              <a:t>, </a:t>
            </a:r>
            <a:r>
              <a:rPr lang="ru-RU" sz="2000" b="1" i="1" dirty="0" err="1"/>
              <a:t>виконавчу</a:t>
            </a:r>
            <a:r>
              <a:rPr lang="ru-RU" sz="2000" b="1" i="1" dirty="0"/>
              <a:t>, </a:t>
            </a:r>
            <a:r>
              <a:rPr lang="ru-RU" sz="2000" b="1" i="1" dirty="0" err="1"/>
              <a:t>судову</a:t>
            </a:r>
            <a:r>
              <a:rPr lang="ru-RU" sz="2000" b="1" i="1" dirty="0"/>
              <a:t>.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65" y="67263"/>
            <a:ext cx="2399818" cy="243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4988731"/>
            <a:ext cx="2538348" cy="1752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23" y="338191"/>
            <a:ext cx="1921577" cy="1921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48" y="371679"/>
            <a:ext cx="1921577" cy="1921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0227">
            <a:off x="2972002" y="4539886"/>
            <a:ext cx="1693184" cy="2343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5630">
            <a:off x="8039056" y="4409346"/>
            <a:ext cx="1714721" cy="2373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116">
            <a:off x="1324012" y="2226980"/>
            <a:ext cx="2488813" cy="2479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749">
            <a:off x="8558175" y="2137663"/>
            <a:ext cx="2500387" cy="2531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6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399" b="1" dirty="0" err="1"/>
              <a:t>Поділ</a:t>
            </a:r>
            <a:r>
              <a:rPr lang="ru-RU" sz="2399" b="1" dirty="0"/>
              <a:t> права на </a:t>
            </a:r>
            <a:r>
              <a:rPr lang="ru-RU" sz="2399" b="1" dirty="0" err="1"/>
              <a:t>публічне</a:t>
            </a:r>
            <a:r>
              <a:rPr lang="ru-RU" sz="2399" b="1" dirty="0"/>
              <a:t> і </a:t>
            </a:r>
            <a:r>
              <a:rPr lang="ru-RU" sz="2399" b="1" dirty="0" err="1"/>
              <a:t>приватне</a:t>
            </a:r>
            <a:r>
              <a:rPr lang="ru-RU" sz="2399" b="1" dirty="0"/>
              <a:t> </a:t>
            </a:r>
            <a:r>
              <a:rPr lang="ru-RU" sz="2399" b="1" dirty="0" err="1"/>
              <a:t>відомий</a:t>
            </a:r>
            <a:r>
              <a:rPr lang="ru-RU" sz="2399" b="1" dirty="0"/>
              <a:t> </a:t>
            </a:r>
            <a:r>
              <a:rPr lang="ru-RU" sz="2399" b="1" dirty="0" err="1"/>
              <a:t>юриспруденції</a:t>
            </a:r>
            <a:r>
              <a:rPr lang="ru-RU" sz="2399" b="1" dirty="0"/>
              <a:t> </a:t>
            </a:r>
            <a:r>
              <a:rPr lang="ru-RU" sz="2399" b="1" dirty="0" err="1"/>
              <a:t>понад</a:t>
            </a:r>
            <a:r>
              <a:rPr lang="ru-RU" sz="2399" b="1" dirty="0"/>
              <a:t> </a:t>
            </a:r>
            <a:r>
              <a:rPr lang="ru-RU" sz="2399" b="1" dirty="0" err="1"/>
              <a:t>двох</a:t>
            </a:r>
            <a:r>
              <a:rPr lang="ru-RU" sz="2399" b="1" dirty="0"/>
              <a:t> </a:t>
            </a:r>
            <a:r>
              <a:rPr lang="ru-RU" sz="2399" b="1" dirty="0" err="1"/>
              <a:t>тисяч</a:t>
            </a:r>
            <a:r>
              <a:rPr lang="ru-RU" sz="2399" b="1" dirty="0"/>
              <a:t> </a:t>
            </a:r>
            <a:r>
              <a:rPr lang="ru-RU" sz="2399" b="1" dirty="0" err="1"/>
              <a:t>років</a:t>
            </a:r>
            <a:r>
              <a:rPr lang="ru-RU" sz="2399" b="1" dirty="0"/>
              <a:t>. Ще </a:t>
            </a:r>
            <a:r>
              <a:rPr lang="ru-RU" sz="2399" b="1" dirty="0" err="1"/>
              <a:t>Арістотель</a:t>
            </a:r>
            <a:r>
              <a:rPr lang="ru-RU" sz="2399" b="1" dirty="0"/>
              <a:t> </a:t>
            </a:r>
            <a:r>
              <a:rPr lang="ru-RU" sz="2399" b="1" dirty="0" err="1"/>
              <a:t>розрізняв</a:t>
            </a:r>
            <a:r>
              <a:rPr lang="ru-RU" sz="2399" b="1" dirty="0"/>
              <a:t> </a:t>
            </a:r>
            <a:r>
              <a:rPr lang="en-US" sz="2399" b="1" dirty="0"/>
              <a:t>: </a:t>
            </a:r>
            <a:r>
              <a:rPr lang="ru-RU" sz="2399" b="1" dirty="0"/>
              <a:t>право, </a:t>
            </a:r>
            <a:r>
              <a:rPr lang="ru-RU" sz="2399" b="1" dirty="0" err="1"/>
              <a:t>порушення</a:t>
            </a:r>
            <a:r>
              <a:rPr lang="ru-RU" sz="2399" b="1" dirty="0"/>
              <a:t> </a:t>
            </a:r>
            <a:r>
              <a:rPr lang="ru-RU" sz="2399" b="1" dirty="0" err="1"/>
              <a:t>якого</a:t>
            </a:r>
            <a:r>
              <a:rPr lang="ru-RU" sz="2399" b="1" dirty="0"/>
              <a:t> шкодить </a:t>
            </a:r>
            <a:r>
              <a:rPr lang="ru-RU" sz="2399" b="1" dirty="0" err="1"/>
              <a:t>всій</a:t>
            </a:r>
            <a:r>
              <a:rPr lang="ru-RU" sz="2399" b="1" dirty="0"/>
              <a:t> </a:t>
            </a:r>
            <a:r>
              <a:rPr lang="ru-RU" sz="2399" b="1" dirty="0" err="1"/>
              <a:t>громаді</a:t>
            </a:r>
            <a:r>
              <a:rPr lang="ru-RU" sz="2399" b="1" dirty="0"/>
              <a:t>, та право, </a:t>
            </a:r>
            <a:r>
              <a:rPr lang="ru-RU" sz="2399" b="1" dirty="0" err="1"/>
              <a:t>порушення</a:t>
            </a:r>
            <a:r>
              <a:rPr lang="ru-RU" sz="2399" b="1" dirty="0"/>
              <a:t> </a:t>
            </a:r>
            <a:r>
              <a:rPr lang="ru-RU" sz="2399" b="1" dirty="0" err="1"/>
              <a:t>якого</a:t>
            </a:r>
            <a:r>
              <a:rPr lang="ru-RU" sz="2399" b="1" dirty="0"/>
              <a:t> </a:t>
            </a:r>
            <a:r>
              <a:rPr lang="ru-RU" sz="2399" b="1" dirty="0" err="1"/>
              <a:t>заподіює</a:t>
            </a:r>
            <a:r>
              <a:rPr lang="ru-RU" sz="2399" b="1" dirty="0"/>
              <a:t> шкоду </a:t>
            </a:r>
            <a:r>
              <a:rPr lang="ru-RU" sz="2399" b="1" dirty="0" err="1"/>
              <a:t>окремим</a:t>
            </a:r>
            <a:r>
              <a:rPr lang="ru-RU" sz="2399" b="1" dirty="0"/>
              <a:t> членам </a:t>
            </a:r>
            <a:r>
              <a:rPr lang="ru-RU" sz="2399" b="1" dirty="0" err="1"/>
              <a:t>громади</a:t>
            </a:r>
            <a:r>
              <a:rPr lang="ru-RU" sz="2399" b="1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409">
            <a:off x="1822635" y="1942562"/>
            <a:ext cx="3389452" cy="4360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851">
            <a:off x="6182443" y="1621196"/>
            <a:ext cx="3439708" cy="4647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6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 rot="21270525">
            <a:off x="5155660" y="4680962"/>
            <a:ext cx="6610186" cy="1630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999" b="1" dirty="0">
                <a:latin typeface="Arial" panose="020B0604020202020204" pitchFamily="34" charset="0"/>
              </a:rPr>
              <a:t>Публічна влада</a:t>
            </a:r>
            <a:r>
              <a:rPr lang="uk-UA" sz="1999" dirty="0">
                <a:latin typeface="Arial" panose="020B0604020202020204" pitchFamily="34" charset="0"/>
              </a:rPr>
              <a:t> — це влада, виділена з товариства і яка не збігається з населенням країни. Це вольове відношення між людьми з приводу організації їхньої сумісної діяльності, вироблене на основі спільного інтересу.</a:t>
            </a:r>
            <a:endParaRPr lang="uk-UA" sz="1999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775">
            <a:off x="418304" y="285678"/>
            <a:ext cx="5367829" cy="30598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245">
            <a:off x="5878044" y="443766"/>
            <a:ext cx="5246744" cy="3951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617">
            <a:off x="632769" y="3394891"/>
            <a:ext cx="4339007" cy="32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82388">
            <a:off x="2587879" y="76551"/>
            <a:ext cx="96012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Дигестів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Юстиніана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483">
            <a:off x="4987607" y="1584466"/>
            <a:ext cx="3982617" cy="4649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s://pp.vk.me/c636418/v636418022/343d8/XJrqh_gsfV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601">
            <a:off x="669460" y="522990"/>
            <a:ext cx="3690728" cy="4427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4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60409">
            <a:off x="276302" y="655713"/>
            <a:ext cx="9395775" cy="398284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 публічної влади</a:t>
            </a:r>
            <a:endParaRPr lang="ru-RU" sz="3600" b="1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0">
            <a:off x="138630" y="1170169"/>
            <a:ext cx="3433665" cy="481648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301022" y="1106310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Київській Русі</a:t>
            </a:r>
            <a:endParaRPr lang="uk-UA" sz="3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903">
            <a:off x="8320460" y="221377"/>
            <a:ext cx="3327853" cy="40610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884">
            <a:off x="3783668" y="1744460"/>
            <a:ext cx="5734670" cy="4725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52955"/>
            <a:ext cx="11953328" cy="65887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440">
            <a:off x="4454087" y="2089552"/>
            <a:ext cx="6975284" cy="397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/>
          <p:cNvSpPr/>
          <p:nvPr/>
        </p:nvSpPr>
        <p:spPr>
          <a:xfrm rot="21317339">
            <a:off x="856740" y="558752"/>
            <a:ext cx="8807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 публічної </a:t>
            </a:r>
            <a:r>
              <a:rPr lang="uk-UA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endParaRPr lang="uk-UA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562">
            <a:off x="314052" y="1487673"/>
            <a:ext cx="3466781" cy="44103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4" descr="Картинки по запросу була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9245">
            <a:off x="1364519" y="3405711"/>
            <a:ext cx="3795923" cy="25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 rot="21042399">
            <a:off x="3481385" y="1085374"/>
            <a:ext cx="4806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період </a:t>
            </a:r>
            <a:r>
              <a:rPr lang="uk-UA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Гетьманщини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209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96012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органів публічної влади в незалежній Україні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931">
            <a:off x="5908808" y="981586"/>
            <a:ext cx="5987889" cy="539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Картинки по запросу верховна рада україни вид зверх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9">
            <a:off x="136013" y="1859742"/>
            <a:ext cx="5657796" cy="4243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" y="0"/>
            <a:ext cx="121750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72004">
            <a:off x="505869" y="2078512"/>
            <a:ext cx="8999580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увагу!!!!</a:t>
            </a:r>
            <a:endParaRPr lang="uk-UA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0888739">
            <a:off x="9307692" y="2071682"/>
            <a:ext cx="2768707" cy="340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39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uk-UA" sz="23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99071" y="521107"/>
            <a:ext cx="9093505" cy="95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99" b="1" dirty="0">
                <a:latin typeface="Arial" panose="020B0604020202020204" pitchFamily="34" charset="0"/>
              </a:rPr>
              <a:t>            </a:t>
            </a:r>
            <a:r>
              <a:rPr lang="ru-RU" sz="2799" b="1" i="1" u="sng" dirty="0" err="1">
                <a:latin typeface="Arial" panose="020B0604020202020204" pitchFamily="34" charset="0"/>
              </a:rPr>
              <a:t>Публічна</a:t>
            </a:r>
            <a:r>
              <a:rPr lang="ru-RU" sz="2799" b="1" i="1" u="sng" dirty="0">
                <a:latin typeface="Arial" panose="020B0604020202020204" pitchFamily="34" charset="0"/>
              </a:rPr>
              <a:t> </a:t>
            </a:r>
            <a:r>
              <a:rPr lang="ru-RU" sz="2799" b="1" i="1" u="sng" dirty="0" err="1">
                <a:latin typeface="Arial" panose="020B0604020202020204" pitchFamily="34" charset="0"/>
              </a:rPr>
              <a:t>влада</a:t>
            </a:r>
            <a:r>
              <a:rPr lang="ru-RU" sz="2799" b="1" i="1" u="sng" dirty="0">
                <a:latin typeface="Arial" panose="020B0604020202020204" pitchFamily="34" charset="0"/>
              </a:rPr>
              <a:t> </a:t>
            </a:r>
            <a:r>
              <a:rPr lang="ru-RU" sz="2799" b="1" i="1" u="sng" dirty="0" err="1">
                <a:latin typeface="Arial" panose="020B0604020202020204" pitchFamily="34" charset="0"/>
              </a:rPr>
              <a:t>виступає</a:t>
            </a:r>
            <a:r>
              <a:rPr lang="ru-RU" sz="2799" b="1" i="1" u="sng" dirty="0">
                <a:latin typeface="Arial" panose="020B0604020202020204" pitchFamily="34" charset="0"/>
              </a:rPr>
              <a:t> у </a:t>
            </a:r>
            <a:r>
              <a:rPr lang="ru-RU" sz="2799" b="1" i="1" u="sng" dirty="0" err="1">
                <a:latin typeface="Arial" panose="020B0604020202020204" pitchFamily="34" charset="0"/>
              </a:rPr>
              <a:t>двох</a:t>
            </a:r>
            <a:r>
              <a:rPr lang="ru-RU" sz="2799" b="1" i="1" u="sng" dirty="0">
                <a:latin typeface="Arial" panose="020B0604020202020204" pitchFamily="34" charset="0"/>
              </a:rPr>
              <a:t> формах</a:t>
            </a:r>
            <a:r>
              <a:rPr lang="ru-RU" sz="2799" b="1" dirty="0">
                <a:latin typeface="Arial" panose="020B0604020202020204" pitchFamily="34" charset="0"/>
              </a:rPr>
              <a:t>:</a:t>
            </a:r>
          </a:p>
          <a:p>
            <a:pPr algn="r">
              <a:buFont typeface="+mj-lt"/>
              <a:buAutoNum type="arabicPeriod"/>
            </a:pPr>
            <a:r>
              <a:rPr lang="ru-RU" sz="2799" dirty="0">
                <a:latin typeface="Arial" panose="020B0604020202020204" pitchFamily="34" charset="0"/>
              </a:rPr>
              <a:t> </a:t>
            </a:r>
            <a:r>
              <a:rPr lang="ru-RU" sz="2799" dirty="0" err="1">
                <a:latin typeface="Arial" panose="020B0604020202020204" pitchFamily="34" charset="0"/>
              </a:rPr>
              <a:t>Державна</a:t>
            </a:r>
            <a:r>
              <a:rPr lang="ru-RU" sz="2799" dirty="0">
                <a:latin typeface="Arial" panose="020B0604020202020204" pitchFamily="34" charset="0"/>
              </a:rPr>
              <a:t> </a:t>
            </a:r>
            <a:r>
              <a:rPr lang="ru-RU" sz="2799" dirty="0" err="1">
                <a:latin typeface="Arial" panose="020B0604020202020204" pitchFamily="34" charset="0"/>
              </a:rPr>
              <a:t>влада</a:t>
            </a:r>
            <a:r>
              <a:rPr lang="ru-RU" sz="2799" dirty="0">
                <a:latin typeface="Arial" panose="020B0604020202020204" pitchFamily="34" charset="0"/>
              </a:rPr>
              <a:t>   2. </a:t>
            </a:r>
            <a:r>
              <a:rPr lang="ru-RU" sz="2799" dirty="0" err="1">
                <a:latin typeface="Arial" panose="020B0604020202020204" pitchFamily="34" charset="0"/>
              </a:rPr>
              <a:t>Муніципальна</a:t>
            </a:r>
            <a:r>
              <a:rPr lang="ru-RU" sz="2799" dirty="0">
                <a:latin typeface="Arial" panose="020B0604020202020204" pitchFamily="34" charset="0"/>
              </a:rPr>
              <a:t> </a:t>
            </a:r>
            <a:r>
              <a:rPr lang="ru-RU" sz="2799" dirty="0" err="1">
                <a:latin typeface="Arial" panose="020B0604020202020204" pitchFamily="34" charset="0"/>
              </a:rPr>
              <a:t>влада</a:t>
            </a:r>
            <a:r>
              <a:rPr lang="ru-RU" sz="2799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98" y="1767585"/>
            <a:ext cx="5834476" cy="4024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3" y="1767584"/>
            <a:ext cx="5965861" cy="40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74942">
            <a:off x="5416493" y="1325864"/>
            <a:ext cx="5505629" cy="1469223"/>
          </a:xfrm>
        </p:spPr>
        <p:txBody>
          <a:bodyPr>
            <a:noAutofit/>
          </a:bodyPr>
          <a:lstStyle/>
          <a:p>
            <a:pPr algn="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b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</a:t>
            </a:r>
            <a:r>
              <a:rPr lang="ru-RU" sz="2800" dirty="0"/>
              <a:t> </a:t>
            </a:r>
            <a:r>
              <a:rPr lang="ru-RU" sz="2400" b="1" i="1" dirty="0"/>
              <a:t>—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публічно-політичні</a:t>
            </a:r>
            <a:r>
              <a:rPr lang="ru-RU" sz="2400" b="1" i="1" dirty="0"/>
              <a:t> </a:t>
            </a:r>
            <a:r>
              <a:rPr lang="ru-RU" sz="2400" b="1" i="1" dirty="0" err="1"/>
              <a:t>відносини</a:t>
            </a:r>
            <a:r>
              <a:rPr lang="ru-RU" sz="2400" b="1" i="1" dirty="0"/>
              <a:t> </a:t>
            </a:r>
            <a:r>
              <a:rPr lang="ru-RU" sz="2400" b="1" i="1" dirty="0" err="1"/>
              <a:t>панування</a:t>
            </a:r>
            <a:r>
              <a:rPr lang="ru-RU" sz="2400" b="1" i="1" dirty="0"/>
              <a:t> і </a:t>
            </a:r>
            <a:r>
              <a:rPr lang="ru-RU" sz="2400" b="1" i="1" dirty="0" err="1"/>
              <a:t>підкорення</a:t>
            </a:r>
            <a:r>
              <a:rPr lang="ru-RU" sz="2400" b="1" i="1" dirty="0"/>
              <a:t> між </a:t>
            </a:r>
            <a:r>
              <a:rPr lang="ru-RU" sz="2400" b="1" i="1" dirty="0" err="1"/>
              <a:t>суб'єктами</a:t>
            </a:r>
            <a:r>
              <a:rPr lang="ru-RU" sz="2400" b="1" i="1" dirty="0"/>
              <a:t>, що </a:t>
            </a:r>
            <a:r>
              <a:rPr lang="ru-RU" sz="2400" b="1" i="1" dirty="0" err="1"/>
              <a:t>спираються</a:t>
            </a:r>
            <a:r>
              <a:rPr lang="ru-RU" sz="2400" b="1" i="1" dirty="0"/>
              <a:t> на </a:t>
            </a:r>
            <a:r>
              <a:rPr lang="ru-RU" sz="2400" b="1" i="1" dirty="0" err="1"/>
              <a:t>державний</a:t>
            </a:r>
            <a:r>
              <a:rPr lang="ru-RU" sz="2400" b="1" i="1" dirty="0"/>
              <a:t> примус.</a:t>
            </a:r>
            <a:br>
              <a:rPr lang="ru-RU" sz="2400" b="1" i="1" dirty="0"/>
            </a:br>
            <a:r>
              <a:rPr lang="ru-RU" sz="2400" b="1" i="1" dirty="0" err="1"/>
              <a:t>Державна</a:t>
            </a:r>
            <a:r>
              <a:rPr lang="ru-RU" sz="2400" b="1" i="1" dirty="0"/>
              <a:t> </a:t>
            </a:r>
            <a:r>
              <a:rPr lang="ru-RU" sz="2400" b="1" i="1" dirty="0" err="1"/>
              <a:t>влада</a:t>
            </a:r>
            <a:r>
              <a:rPr lang="ru-RU" sz="2400" b="1" i="1" dirty="0"/>
              <a:t> є </a:t>
            </a:r>
            <a:r>
              <a:rPr lang="ru-RU" sz="2400" b="1" i="1" dirty="0" err="1"/>
              <a:t>різновидом</a:t>
            </a:r>
            <a:r>
              <a:rPr lang="ru-RU" sz="2400" b="1" i="1" dirty="0"/>
              <a:t> </a:t>
            </a:r>
            <a:r>
              <a:rPr lang="ru-RU" sz="2400" b="1" i="1" dirty="0" err="1"/>
              <a:t>соціальної</a:t>
            </a:r>
            <a:r>
              <a:rPr lang="ru-RU" sz="2400" b="1" i="1" dirty="0"/>
              <a:t> </a:t>
            </a:r>
            <a:r>
              <a:rPr lang="ru-RU" sz="2400" b="1" i="1" dirty="0" err="1"/>
              <a:t>влади</a:t>
            </a:r>
            <a:r>
              <a:rPr lang="ru-RU" sz="2400" b="1" i="1" dirty="0"/>
              <a:t> і </a:t>
            </a:r>
            <a:r>
              <a:rPr lang="ru-RU" sz="2400" b="1" i="1" dirty="0" err="1"/>
              <a:t>завжди</a:t>
            </a:r>
            <a:r>
              <a:rPr lang="ru-RU" sz="2400" b="1" i="1" dirty="0"/>
              <a:t> є </a:t>
            </a:r>
            <a:r>
              <a:rPr lang="ru-RU" sz="2400" b="1" i="1" dirty="0" err="1"/>
              <a:t>політичною</a:t>
            </a:r>
            <a:r>
              <a:rPr lang="ru-RU" sz="2400" b="1" i="1" dirty="0"/>
              <a:t> по </a:t>
            </a:r>
            <a:r>
              <a:rPr lang="ru-RU" sz="2400" b="1" i="1" dirty="0" err="1"/>
              <a:t>суті</a:t>
            </a:r>
            <a:r>
              <a:rPr lang="ru-RU" sz="2400" b="1" i="1" dirty="0"/>
              <a:t>.</a:t>
            </a:r>
            <a:br>
              <a:rPr lang="ru-RU" sz="2400" b="1" i="1" dirty="0"/>
            </a:br>
            <a:endParaRPr lang="ru-RU" sz="24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267">
            <a:off x="343946" y="1866064"/>
            <a:ext cx="5596659" cy="43818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Картинки по запросу державна вл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655">
            <a:off x="5864363" y="2079219"/>
            <a:ext cx="6212454" cy="4846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 rot="21070504">
            <a:off x="145458" y="386081"/>
            <a:ext cx="5152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 влада</a:t>
            </a:r>
            <a:endParaRPr lang="uk-UA" sz="4800" i="1" u="sng" dirty="0"/>
          </a:p>
        </p:txBody>
      </p:sp>
    </p:spTree>
    <p:extLst>
      <p:ext uri="{BB962C8B-B14F-4D97-AF65-F5344CB8AC3E}">
        <p14:creationId xmlns:p14="http://schemas.microsoft.com/office/powerpoint/2010/main" val="219602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1100943"/>
            <a:ext cx="10008806" cy="1878308"/>
          </a:xfrm>
        </p:spPr>
        <p:txBody>
          <a:bodyPr>
            <a:normAutofit fontScale="90000"/>
          </a:bodyPr>
          <a:lstStyle/>
          <a:p>
            <a:r>
              <a:rPr lang="uk-UA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6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26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vi-VN" sz="26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право територіальної громади — жителів села чи добровільного об'єднання у сільську громаду жителів кількох сіл, селища та міста — самостійно вирішувати питання місцевого значення в межах Конституції і законів України</a:t>
            </a:r>
            <a:r>
              <a:rPr lang="uk-UA" sz="26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699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99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094">
            <a:off x="7601780" y="2561840"/>
            <a:ext cx="4454465" cy="275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Картинки по запросу місцеве самоврядування в украї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978">
            <a:off x="3924273" y="3199089"/>
            <a:ext cx="3939985" cy="295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місцеве самоврядування в україн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969">
            <a:off x="237391" y="3088074"/>
            <a:ext cx="4080824" cy="30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214092" y="393057"/>
            <a:ext cx="6651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Місцеве самоврядування </a:t>
            </a:r>
            <a:endParaRPr lang="uk-UA" sz="4000" i="1" dirty="0"/>
          </a:p>
        </p:txBody>
      </p:sp>
    </p:spTree>
    <p:extLst>
      <p:ext uri="{BB962C8B-B14F-4D97-AF65-F5344CB8AC3E}">
        <p14:creationId xmlns:p14="http://schemas.microsoft.com/office/powerpoint/2010/main" val="3379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6619" y="894"/>
            <a:ext cx="12305444" cy="101539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998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 а м о в р я д у в а н </a:t>
            </a:r>
            <a:r>
              <a:rPr lang="ru-RU" sz="5998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н</a:t>
            </a:r>
            <a:r>
              <a:rPr lang="ru-RU" sz="5998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730" y="1016292"/>
            <a:ext cx="11963095" cy="15872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3199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Територіальна громада</a:t>
            </a:r>
            <a:r>
              <a:rPr lang="uk-UA" sz="2399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99" dirty="0"/>
              <a:t>– </a:t>
            </a:r>
            <a:r>
              <a:rPr lang="uk-UA" sz="23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 села, міста, які є самостійними адміністративно-територіальними одиницями.</a:t>
            </a:r>
            <a:endParaRPr lang="ru-RU" sz="2399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85781" y="2933199"/>
            <a:ext cx="11949538" cy="1182017"/>
          </a:xfrm>
          <a:prstGeom prst="flowChartPunchedTape">
            <a:avLst/>
          </a:prstGeom>
          <a:solidFill>
            <a:srgbClr val="30BC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479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Принципи самоврядування:</a:t>
            </a:r>
            <a:endParaRPr lang="ru-RU" sz="479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" y="4114623"/>
            <a:ext cx="7150354" cy="262662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uk-UA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 Народовладдя;</a:t>
            </a:r>
          </a:p>
          <a:p>
            <a:pPr marL="0" indent="0">
              <a:buNone/>
              <a:defRPr/>
            </a:pPr>
            <a:r>
              <a:rPr lang="uk-UA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 Законність;</a:t>
            </a:r>
          </a:p>
          <a:p>
            <a:pPr marL="0" indent="0">
              <a:buNone/>
              <a:defRPr/>
            </a:pPr>
            <a:r>
              <a:rPr lang="uk-UA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 Гласність;</a:t>
            </a:r>
          </a:p>
          <a:p>
            <a:pPr marL="0" indent="0">
              <a:buNone/>
              <a:defRPr/>
            </a:pPr>
            <a:r>
              <a:rPr lang="uk-UA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 Колегіальність;</a:t>
            </a:r>
          </a:p>
          <a:p>
            <a:pPr marL="0" indent="0">
              <a:buNone/>
              <a:defRPr/>
            </a:pPr>
            <a:r>
              <a:rPr lang="uk-UA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Об'єднання місцевих і державних інтересів;</a:t>
            </a:r>
          </a:p>
          <a:p>
            <a:pPr marL="457063" indent="-457063">
              <a:buFontTx/>
              <a:buChar char="-"/>
              <a:defRPr/>
            </a:pPr>
            <a:endParaRPr lang="ru-RU" sz="27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0354" y="4114621"/>
            <a:ext cx="4799350" cy="1815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063" indent="-457063">
              <a:buFontTx/>
              <a:buChar char="-"/>
              <a:defRPr/>
            </a:pPr>
            <a:r>
              <a:rPr lang="uk-UA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Виборність;</a:t>
            </a:r>
          </a:p>
          <a:p>
            <a:pPr marL="457063" indent="-457063">
              <a:buFontTx/>
              <a:buChar char="-"/>
              <a:defRPr/>
            </a:pPr>
            <a:r>
              <a:rPr lang="uk-UA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Самостійність;</a:t>
            </a:r>
          </a:p>
          <a:p>
            <a:pPr marL="457063" indent="-457063">
              <a:buFontTx/>
              <a:buChar char="-"/>
              <a:defRPr/>
            </a:pPr>
            <a:r>
              <a:rPr lang="uk-UA" sz="279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Державнапідтримка</a:t>
            </a:r>
            <a:r>
              <a:rPr lang="uk-UA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pPr marL="457063" indent="-457063">
              <a:buFontTx/>
              <a:buChar char="-"/>
              <a:defRPr/>
            </a:pPr>
            <a:r>
              <a:rPr lang="uk-UA" sz="27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Підзвітність;</a:t>
            </a:r>
          </a:p>
        </p:txBody>
      </p:sp>
    </p:spTree>
    <p:extLst>
      <p:ext uri="{BB962C8B-B14F-4D97-AF65-F5344CB8AC3E}">
        <p14:creationId xmlns:p14="http://schemas.microsoft.com/office/powerpoint/2010/main" val="3851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799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 </a:t>
            </a:r>
            <a:r>
              <a:rPr lang="ru-RU" sz="3799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місцевого</a:t>
            </a:r>
            <a:r>
              <a:rPr lang="ru-RU" sz="3799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99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самоврядування</a:t>
            </a:r>
            <a:r>
              <a:rPr lang="ru-RU" sz="3799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99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3799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99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характеризується</a:t>
            </a:r>
            <a:r>
              <a:rPr lang="ru-RU" sz="3799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99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деякими</a:t>
            </a:r>
            <a:r>
              <a:rPr lang="ru-RU" sz="3799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99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особливостями</a:t>
            </a:r>
            <a:r>
              <a:rPr lang="ru-RU" sz="3799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799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914">
            <a:off x="559507" y="1503765"/>
            <a:ext cx="5240940" cy="3930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941">
            <a:off x="6063308" y="1391764"/>
            <a:ext cx="5871279" cy="49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2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633" y="683104"/>
            <a:ext cx="10969942" cy="5493144"/>
          </a:xfrm>
        </p:spPr>
        <p:txBody>
          <a:bodyPr>
            <a:normAutofit fontScale="92500"/>
          </a:bodyPr>
          <a:lstStyle/>
          <a:p>
            <a:r>
              <a:rPr lang="uk-UA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 джерелом є народ, а первинним носієм – територіальна громада;</a:t>
            </a:r>
          </a:p>
          <a:p>
            <a:r>
              <a:rPr lang="uk-UA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 розповсюджується лише на територію адміністративно-територіальних одиниць;</a:t>
            </a:r>
          </a:p>
          <a:p>
            <a:r>
              <a:rPr lang="uk-UA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 органи діють від імені територіальної громади, а не народу чи держави;</a:t>
            </a:r>
          </a:p>
          <a:p>
            <a:r>
              <a:rPr lang="uk-UA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матеріально-фінансову базу її органів складають комунальна власність і місцевий бюджет;</a:t>
            </a:r>
          </a:p>
          <a:p>
            <a:r>
              <a:rPr lang="uk-UA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 органи пов’язані більш тісними зв’язками з населенням;</a:t>
            </a:r>
          </a:p>
          <a:p>
            <a:r>
              <a:rPr lang="uk-UA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системі її органів відсутня жорстка ієрархія і підпорядкованість.</a:t>
            </a:r>
          </a:p>
          <a:p>
            <a:endParaRPr lang="uk-UA" sz="29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3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16377">
            <a:off x="655423" y="-36531"/>
            <a:ext cx="9601200" cy="11430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Централізація публічної влади</a:t>
            </a:r>
            <a:endParaRPr lang="ru-RU" b="1" i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detsentralizatsiya230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019">
            <a:off x="2136339" y="1443436"/>
            <a:ext cx="7835128" cy="4809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_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9D1F35-D690-462B-8ABB-6D4DC8E181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Деревина (широкоформатна)</Template>
  <TotalTime>0</TotalTime>
  <Words>300</Words>
  <Application>Microsoft Office PowerPoint</Application>
  <PresentationFormat>Произвольный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Woodgrain_16x9</vt:lpstr>
      <vt:lpstr>Презентація на тему: «Призначення публічної влади: </vt:lpstr>
      <vt:lpstr>Презентация PowerPoint</vt:lpstr>
      <vt:lpstr>Презентация PowerPoint</vt:lpstr>
      <vt:lpstr>                                       Державна влада — це публічно-політичні відносини панування і підкорення між суб'єктами, що спираються на державний примус. Державна влада є різновидом соціальної влади і завжди є політичною по суті. </vt:lpstr>
      <vt:lpstr>   Це право територіальної громади — жителів села чи добровільного об'єднання у сільську громаду жителів кількох сіл, селища та міста — самостійно вирішувати питання місцевого значення в межах Конституції і законів України </vt:lpstr>
      <vt:lpstr>Презентация PowerPoint</vt:lpstr>
      <vt:lpstr>Влада місцевого самоврядування також характеризується деякими особливостями:</vt:lpstr>
      <vt:lpstr>Презентация PowerPoint</vt:lpstr>
      <vt:lpstr>Централізація публічної влади</vt:lpstr>
      <vt:lpstr>Децентралізація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Публічна влада як вид заробітку</vt:lpstr>
      <vt:lpstr> </vt:lpstr>
      <vt:lpstr>Презентация PowerPoint</vt:lpstr>
      <vt:lpstr>Поділ права на публічне і приватне відомий юриспруденції понад двох тисяч років. Ще Арістотель розрізняв : право, порушення якого шкодить всій громаді, та право, порушення якого заподіює шкоду окремим членам громади.</vt:lpstr>
      <vt:lpstr>                Книга Дигестів Юстиніана</vt:lpstr>
      <vt:lpstr>Органи публічної влади</vt:lpstr>
      <vt:lpstr>Презентация PowerPoint</vt:lpstr>
      <vt:lpstr>Система органів публічної влади в незалежній Україні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2016-11-29T20:47:19Z</dcterms:created>
  <dcterms:modified xsi:type="dcterms:W3CDTF">2018-12-21T14:10:15Z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