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5" r:id="rId1"/>
  </p:sldMasterIdLst>
  <p:notesMasterIdLst>
    <p:notesMasterId r:id="rId13"/>
  </p:notesMasterIdLst>
  <p:sldIdLst>
    <p:sldId id="256" r:id="rId2"/>
    <p:sldId id="257" r:id="rId3"/>
    <p:sldId id="260" r:id="rId4"/>
    <p:sldId id="258" r:id="rId5"/>
    <p:sldId id="259" r:id="rId6"/>
    <p:sldId id="261" r:id="rId7"/>
    <p:sldId id="262" r:id="rId8"/>
    <p:sldId id="264" r:id="rId9"/>
    <p:sldId id="263" r:id="rId10"/>
    <p:sldId id="265" r:id="rId11"/>
    <p:sldId id="266" r:id="rId1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2" autoAdjust="0"/>
    <p:restoredTop sz="94660"/>
  </p:normalViewPr>
  <p:slideViewPr>
    <p:cSldViewPr snapToGrid="0">
      <p:cViewPr varScale="1">
        <p:scale>
          <a:sx n="62" d="100"/>
          <a:sy n="62" d="100"/>
        </p:scale>
        <p:origin x="-84" y="-33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DEE0A3-3734-4D65-A6C8-9ADCAD256252}" type="datetimeFigureOut">
              <a:rPr lang="ru-RU"/>
              <a:t>01.02.2019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3D3BD3-8A01-4E31-848E-F01FC9DB2391}" type="slidenum">
              <a:rPr lang="ru-RU"/>
              <a:t>‹#›</a:t>
            </a:fld>
            <a:endParaRPr lang="en-US"/>
          </a:p>
        </p:txBody>
      </p:sp>
    </p:spTree>
    <p:extLst>
      <p:ext uri="{BB962C8B-B14F-4D97-AF65-F5344CB8AC3E}">
        <p14:creationId xmlns:p14="http://schemas.microsoft.com/office/powerpoint/2010/main" val="998778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3D3BD3-8A01-4E31-848E-F01FC9DB2391}" type="slidenum">
              <a:rPr lang="ru-RU"/>
              <a:t>1</a:t>
            </a:fld>
            <a:endParaRPr lang="en-US"/>
          </a:p>
        </p:txBody>
      </p:sp>
    </p:spTree>
    <p:extLst>
      <p:ext uri="{BB962C8B-B14F-4D97-AF65-F5344CB8AC3E}">
        <p14:creationId xmlns:p14="http://schemas.microsoft.com/office/powerpoint/2010/main" val="22937267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3D3BD3-8A01-4E31-848E-F01FC9DB2391}" type="slidenum">
              <a:rPr lang="ru-RU"/>
              <a:t>10</a:t>
            </a:fld>
            <a:endParaRPr lang="en-US"/>
          </a:p>
        </p:txBody>
      </p:sp>
    </p:spTree>
    <p:extLst>
      <p:ext uri="{BB962C8B-B14F-4D97-AF65-F5344CB8AC3E}">
        <p14:creationId xmlns:p14="http://schemas.microsoft.com/office/powerpoint/2010/main" val="6950082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3D3BD3-8A01-4E31-848E-F01FC9DB2391}" type="slidenum">
              <a:rPr lang="ru-RU"/>
              <a:t>11</a:t>
            </a:fld>
            <a:endParaRPr lang="en-US"/>
          </a:p>
        </p:txBody>
      </p:sp>
    </p:spTree>
    <p:extLst>
      <p:ext uri="{BB962C8B-B14F-4D97-AF65-F5344CB8AC3E}">
        <p14:creationId xmlns:p14="http://schemas.microsoft.com/office/powerpoint/2010/main" val="33787528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3D3BD3-8A01-4E31-848E-F01FC9DB2391}" type="slidenum">
              <a:rPr lang="ru-RU"/>
              <a:t>2</a:t>
            </a:fld>
            <a:endParaRPr lang="en-US"/>
          </a:p>
        </p:txBody>
      </p:sp>
    </p:spTree>
    <p:extLst>
      <p:ext uri="{BB962C8B-B14F-4D97-AF65-F5344CB8AC3E}">
        <p14:creationId xmlns:p14="http://schemas.microsoft.com/office/powerpoint/2010/main" val="17737599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3D3BD3-8A01-4E31-848E-F01FC9DB2391}" type="slidenum">
              <a:rPr lang="ru-RU"/>
              <a:t>3</a:t>
            </a:fld>
            <a:endParaRPr lang="en-US"/>
          </a:p>
        </p:txBody>
      </p:sp>
    </p:spTree>
    <p:extLst>
      <p:ext uri="{BB962C8B-B14F-4D97-AF65-F5344CB8AC3E}">
        <p14:creationId xmlns:p14="http://schemas.microsoft.com/office/powerpoint/2010/main" val="16533895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3D3BD3-8A01-4E31-848E-F01FC9DB2391}" type="slidenum">
              <a:rPr lang="ru-RU"/>
              <a:t>4</a:t>
            </a:fld>
            <a:endParaRPr lang="en-US"/>
          </a:p>
        </p:txBody>
      </p:sp>
    </p:spTree>
    <p:extLst>
      <p:ext uri="{BB962C8B-B14F-4D97-AF65-F5344CB8AC3E}">
        <p14:creationId xmlns:p14="http://schemas.microsoft.com/office/powerpoint/2010/main" val="8052915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3D3BD3-8A01-4E31-848E-F01FC9DB2391}" type="slidenum">
              <a:rPr lang="ru-RU"/>
              <a:t>5</a:t>
            </a:fld>
            <a:endParaRPr lang="en-US"/>
          </a:p>
        </p:txBody>
      </p:sp>
    </p:spTree>
    <p:extLst>
      <p:ext uri="{BB962C8B-B14F-4D97-AF65-F5344CB8AC3E}">
        <p14:creationId xmlns:p14="http://schemas.microsoft.com/office/powerpoint/2010/main" val="4111330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3D3BD3-8A01-4E31-848E-F01FC9DB2391}" type="slidenum">
              <a:rPr lang="ru-RU"/>
              <a:t>6</a:t>
            </a:fld>
            <a:endParaRPr lang="en-US"/>
          </a:p>
        </p:txBody>
      </p:sp>
    </p:spTree>
    <p:extLst>
      <p:ext uri="{BB962C8B-B14F-4D97-AF65-F5344CB8AC3E}">
        <p14:creationId xmlns:p14="http://schemas.microsoft.com/office/powerpoint/2010/main" val="3637021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3D3BD3-8A01-4E31-848E-F01FC9DB2391}" type="slidenum">
              <a:rPr lang="ru-RU"/>
              <a:t>7</a:t>
            </a:fld>
            <a:endParaRPr lang="en-US"/>
          </a:p>
        </p:txBody>
      </p:sp>
    </p:spTree>
    <p:extLst>
      <p:ext uri="{BB962C8B-B14F-4D97-AF65-F5344CB8AC3E}">
        <p14:creationId xmlns:p14="http://schemas.microsoft.com/office/powerpoint/2010/main" val="20782170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3D3BD3-8A01-4E31-848E-F01FC9DB2391}" type="slidenum">
              <a:rPr lang="ru-RU"/>
              <a:t>8</a:t>
            </a:fld>
            <a:endParaRPr lang="en-US"/>
          </a:p>
        </p:txBody>
      </p:sp>
    </p:spTree>
    <p:extLst>
      <p:ext uri="{BB962C8B-B14F-4D97-AF65-F5344CB8AC3E}">
        <p14:creationId xmlns:p14="http://schemas.microsoft.com/office/powerpoint/2010/main" val="22328539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3D3BD3-8A01-4E31-848E-F01FC9DB2391}" type="slidenum">
              <a:rPr lang="ru-RU"/>
              <a:t>9</a:t>
            </a:fld>
            <a:endParaRPr lang="en-US"/>
          </a:p>
        </p:txBody>
      </p:sp>
    </p:spTree>
    <p:extLst>
      <p:ext uri="{BB962C8B-B14F-4D97-AF65-F5344CB8AC3E}">
        <p14:creationId xmlns:p14="http://schemas.microsoft.com/office/powerpoint/2010/main" val="3960715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dirty="0"/>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4" name="Date Placeholder 3"/>
          <p:cNvSpPr>
            <a:spLocks noGrp="1"/>
          </p:cNvSpPr>
          <p:nvPr>
            <p:ph type="dt" sz="half" idx="10"/>
          </p:nvPr>
        </p:nvSpPr>
        <p:spPr/>
        <p:txBody>
          <a:bodyPr/>
          <a:lstStyle/>
          <a:p>
            <a:fld id="{F2FFB779-270B-4192-84BA-A697F48306DC}" type="datetimeFigureOut">
              <a:rPr lang="ru-RU" smtClean="0"/>
              <a:t>01.02.2019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85DC19C-03DA-4066-9FF7-D0BF1BC6D6F6}" type="slidenum">
              <a:rPr lang="ru-RU" smtClean="0"/>
              <a:t>‹#›</a:t>
            </a:fld>
            <a:endParaRPr lang="ru-RU"/>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06549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2FFB779-270B-4192-84BA-A697F48306DC}" type="datetimeFigureOut">
              <a:rPr lang="ru-RU" smtClean="0"/>
              <a:t>01.02.2019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85DC19C-03DA-4066-9FF7-D0BF1BC6D6F6}" type="slidenum">
              <a:rPr lang="ru-RU" smtClean="0"/>
              <a:t>‹#›</a:t>
            </a:fld>
            <a:endParaRPr lang="ru-RU"/>
          </a:p>
        </p:txBody>
      </p:sp>
    </p:spTree>
    <p:extLst>
      <p:ext uri="{BB962C8B-B14F-4D97-AF65-F5344CB8AC3E}">
        <p14:creationId xmlns:p14="http://schemas.microsoft.com/office/powerpoint/2010/main" val="3493121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2FFB779-270B-4192-84BA-A697F48306DC}" type="datetimeFigureOut">
              <a:rPr lang="ru-RU" smtClean="0"/>
              <a:t>01.02.2019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85DC19C-03DA-4066-9FF7-D0BF1BC6D6F6}" type="slidenum">
              <a:rPr lang="ru-RU" smtClean="0"/>
              <a:t>‹#›</a:t>
            </a:fld>
            <a:endParaRPr lang="ru-RU"/>
          </a:p>
        </p:txBody>
      </p:sp>
    </p:spTree>
    <p:extLst>
      <p:ext uri="{BB962C8B-B14F-4D97-AF65-F5344CB8AC3E}">
        <p14:creationId xmlns:p14="http://schemas.microsoft.com/office/powerpoint/2010/main" val="531750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2FFB779-270B-4192-84BA-A697F48306DC}" type="datetimeFigureOut">
              <a:rPr lang="ru-RU" smtClean="0"/>
              <a:t>01.02.2019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85DC19C-03DA-4066-9FF7-D0BF1BC6D6F6}" type="slidenum">
              <a:rPr lang="ru-RU" smtClean="0"/>
              <a:t>‹#›</a:t>
            </a:fld>
            <a:endParaRPr lang="ru-RU"/>
          </a:p>
        </p:txBody>
      </p:sp>
    </p:spTree>
    <p:extLst>
      <p:ext uri="{BB962C8B-B14F-4D97-AF65-F5344CB8AC3E}">
        <p14:creationId xmlns:p14="http://schemas.microsoft.com/office/powerpoint/2010/main" val="18377777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dirty="0"/>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F2FFB779-270B-4192-84BA-A697F48306DC}" type="datetimeFigureOut">
              <a:rPr lang="ru-RU" smtClean="0"/>
              <a:t>01.02.2019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85DC19C-03DA-4066-9FF7-D0BF1BC6D6F6}" type="slidenum">
              <a:rPr lang="ru-RU" smtClean="0"/>
              <a:t>‹#›</a:t>
            </a:fld>
            <a:endParaRPr lang="ru-RU"/>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64870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dirty="0"/>
              <a:t>Click to edit Master title style</a:t>
            </a:r>
          </a:p>
        </p:txBody>
      </p:sp>
      <p:sp>
        <p:nvSpPr>
          <p:cNvPr id="3" name="Content Placeholder 2"/>
          <p:cNvSpPr>
            <a:spLocks noGrp="1"/>
          </p:cNvSpPr>
          <p:nvPr>
            <p:ph sz="half" idx="1"/>
          </p:nvPr>
        </p:nvSpPr>
        <p:spPr>
          <a:xfrm>
            <a:off x="1097278" y="1845734"/>
            <a:ext cx="4937760" cy="402336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17920" y="1845735"/>
            <a:ext cx="4937760" cy="402336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F2FFB779-270B-4192-84BA-A697F48306DC}" type="datetimeFigureOut">
              <a:rPr lang="ru-RU" smtClean="0"/>
              <a:t>01.02.2019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85DC19C-03DA-4066-9FF7-D0BF1BC6D6F6}" type="slidenum">
              <a:rPr lang="ru-RU" smtClean="0"/>
              <a:t>‹#›</a:t>
            </a:fld>
            <a:endParaRPr lang="ru-RU"/>
          </a:p>
        </p:txBody>
      </p:sp>
    </p:spTree>
    <p:extLst>
      <p:ext uri="{BB962C8B-B14F-4D97-AF65-F5344CB8AC3E}">
        <p14:creationId xmlns:p14="http://schemas.microsoft.com/office/powerpoint/2010/main" val="15907030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dirty="0"/>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F2FFB779-270B-4192-84BA-A697F48306DC}" type="datetimeFigureOut">
              <a:rPr lang="ru-RU" smtClean="0"/>
              <a:t>01.02.2019</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285DC19C-03DA-4066-9FF7-D0BF1BC6D6F6}" type="slidenum">
              <a:rPr lang="ru-RU" smtClean="0"/>
              <a:t>‹#›</a:t>
            </a:fld>
            <a:endParaRPr lang="ru-RU"/>
          </a:p>
        </p:txBody>
      </p:sp>
    </p:spTree>
    <p:extLst>
      <p:ext uri="{BB962C8B-B14F-4D97-AF65-F5344CB8AC3E}">
        <p14:creationId xmlns:p14="http://schemas.microsoft.com/office/powerpoint/2010/main" val="1523007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F2FFB779-270B-4192-84BA-A697F48306DC}" type="datetimeFigureOut">
              <a:rPr lang="ru-RU" smtClean="0"/>
              <a:t>01.02.2019</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285DC19C-03DA-4066-9FF7-D0BF1BC6D6F6}" type="slidenum">
              <a:rPr lang="ru-RU" smtClean="0"/>
              <a:t>‹#›</a:t>
            </a:fld>
            <a:endParaRPr lang="ru-RU"/>
          </a:p>
        </p:txBody>
      </p:sp>
    </p:spTree>
    <p:extLst>
      <p:ext uri="{BB962C8B-B14F-4D97-AF65-F5344CB8AC3E}">
        <p14:creationId xmlns:p14="http://schemas.microsoft.com/office/powerpoint/2010/main" val="790987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2FFB779-270B-4192-84BA-A697F48306DC}" type="datetimeFigureOut">
              <a:rPr lang="ru-RU" smtClean="0"/>
              <a:t>01.02.2019</a:t>
            </a:fld>
            <a:endParaRPr lang="ru-RU"/>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ru-RU"/>
          </a:p>
        </p:txBody>
      </p:sp>
      <p:sp>
        <p:nvSpPr>
          <p:cNvPr id="9" name="Slide Number Placeholder 8"/>
          <p:cNvSpPr>
            <a:spLocks noGrp="1"/>
          </p:cNvSpPr>
          <p:nvPr>
            <p:ph type="sldNum" sz="quarter" idx="12"/>
          </p:nvPr>
        </p:nvSpPr>
        <p:spPr/>
        <p:txBody>
          <a:bodyPr/>
          <a:lstStyle/>
          <a:p>
            <a:fld id="{285DC19C-03DA-4066-9FF7-D0BF1BC6D6F6}" type="slidenum">
              <a:rPr lang="ru-RU" smtClean="0"/>
              <a:t>‹#›</a:t>
            </a:fld>
            <a:endParaRPr lang="ru-RU"/>
          </a:p>
        </p:txBody>
      </p:sp>
    </p:spTree>
    <p:extLst>
      <p:ext uri="{BB962C8B-B14F-4D97-AF65-F5344CB8AC3E}">
        <p14:creationId xmlns:p14="http://schemas.microsoft.com/office/powerpoint/2010/main" val="2021745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dirty="0"/>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F2FFB779-270B-4192-84BA-A697F48306DC}" type="datetimeFigureOut">
              <a:rPr lang="ru-RU" smtClean="0"/>
              <a:t>01.02.2019</a:t>
            </a:fld>
            <a:endParaRPr lang="ru-RU"/>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ru-RU"/>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285DC19C-03DA-4066-9FF7-D0BF1BC6D6F6}" type="slidenum">
              <a:rPr lang="ru-RU" smtClean="0"/>
              <a:t>‹#›</a:t>
            </a:fld>
            <a:endParaRPr lang="ru-RU"/>
          </a:p>
        </p:txBody>
      </p:sp>
    </p:spTree>
    <p:extLst>
      <p:ext uri="{BB962C8B-B14F-4D97-AF65-F5344CB8AC3E}">
        <p14:creationId xmlns:p14="http://schemas.microsoft.com/office/powerpoint/2010/main" val="40373970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dirty="0"/>
              <a:t>Click to edit Master title style</a:t>
            </a:r>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5" name="Date Placeholder 4"/>
          <p:cNvSpPr>
            <a:spLocks noGrp="1"/>
          </p:cNvSpPr>
          <p:nvPr>
            <p:ph type="dt" sz="half" idx="10"/>
          </p:nvPr>
        </p:nvSpPr>
        <p:spPr/>
        <p:txBody>
          <a:bodyPr/>
          <a:lstStyle/>
          <a:p>
            <a:fld id="{F2FFB779-270B-4192-84BA-A697F48306DC}" type="datetimeFigureOut">
              <a:rPr lang="ru-RU" smtClean="0"/>
              <a:t>01.02.2019</a:t>
            </a:fld>
            <a:endParaRPr lang="ru-RU"/>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85DC19C-03DA-4066-9FF7-D0BF1BC6D6F6}" type="slidenum">
              <a:rPr lang="ru-RU" smtClean="0"/>
              <a:t>‹#›</a:t>
            </a:fld>
            <a:endParaRPr lang="ru-RU"/>
          </a:p>
        </p:txBody>
      </p:sp>
    </p:spTree>
    <p:extLst>
      <p:ext uri="{BB962C8B-B14F-4D97-AF65-F5344CB8AC3E}">
        <p14:creationId xmlns:p14="http://schemas.microsoft.com/office/powerpoint/2010/main" val="38680249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F2FFB779-270B-4192-84BA-A697F48306DC}" type="datetimeFigureOut">
              <a:rPr lang="ru-RU" smtClean="0"/>
              <a:t>01.02.2019</a:t>
            </a:fld>
            <a:endParaRPr lang="ru-RU"/>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ru-RU"/>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285DC19C-03DA-4066-9FF7-D0BF1BC6D6F6}" type="slidenum">
              <a:rPr lang="ru-RU" smtClean="0"/>
              <a:t>‹#›</a:t>
            </a:fld>
            <a:endParaRPr lang="ru-RU"/>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3483925"/>
      </p:ext>
    </p:extLst>
  </p:cSld>
  <p:clrMap bg1="lt1" tx1="dk1" bg2="lt2" tx2="dk2" accent1="accent1" accent2="accent2" accent3="accent3" accent4="accent4" accent5="accent5" accent6="accent6" hlink="hlink" folHlink="folHlink"/>
  <p:sldLayoutIdLst>
    <p:sldLayoutId id="2147483936" r:id="rId1"/>
    <p:sldLayoutId id="2147483937" r:id="rId2"/>
    <p:sldLayoutId id="2147483938" r:id="rId3"/>
    <p:sldLayoutId id="2147483939" r:id="rId4"/>
    <p:sldLayoutId id="2147483940" r:id="rId5"/>
    <p:sldLayoutId id="2147483941" r:id="rId6"/>
    <p:sldLayoutId id="2147483942" r:id="rId7"/>
    <p:sldLayoutId id="2147483943" r:id="rId8"/>
    <p:sldLayoutId id="2147483944" r:id="rId9"/>
    <p:sldLayoutId id="2147483945" r:id="rId10"/>
    <p:sldLayoutId id="2147483946"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97280" y="758952"/>
            <a:ext cx="10759440" cy="3566160"/>
          </a:xfrm>
        </p:spPr>
        <p:txBody>
          <a:bodyPr>
            <a:normAutofit/>
          </a:bodyPr>
          <a:lstStyle/>
          <a:p>
            <a:r>
              <a:rPr lang="ru-RU" b="1" dirty="0" err="1">
                <a:solidFill>
                  <a:srgbClr val="262626"/>
                </a:solidFill>
                <a:latin typeface="Impact"/>
              </a:rPr>
              <a:t>Тернопільщина</a:t>
            </a:r>
            <a:r>
              <a:rPr lang="ru-RU" b="1" dirty="0">
                <a:solidFill>
                  <a:srgbClr val="262626"/>
                </a:solidFill>
                <a:latin typeface="Impact"/>
              </a:rPr>
              <a:t> </a:t>
            </a:r>
            <a:r>
              <a:rPr lang="ru-RU" b="1" dirty="0" smtClean="0">
                <a:solidFill>
                  <a:srgbClr val="262626"/>
                </a:solidFill>
                <a:latin typeface="Impact"/>
              </a:rPr>
              <a:t>в </a:t>
            </a:r>
            <a:r>
              <a:rPr lang="ru-RU" b="1" dirty="0" err="1">
                <a:solidFill>
                  <a:srgbClr val="262626"/>
                </a:solidFill>
                <a:latin typeface="Impact"/>
              </a:rPr>
              <a:t>першій</a:t>
            </a:r>
            <a:r>
              <a:rPr lang="ru-RU" b="1" dirty="0">
                <a:solidFill>
                  <a:srgbClr val="262626"/>
                </a:solidFill>
                <a:latin typeface="Impact"/>
              </a:rPr>
              <a:t> </a:t>
            </a:r>
            <a:r>
              <a:rPr lang="ru-RU" b="1" dirty="0" err="1">
                <a:solidFill>
                  <a:srgbClr val="262626"/>
                </a:solidFill>
                <a:latin typeface="Impact"/>
              </a:rPr>
              <a:t>половині</a:t>
            </a:r>
            <a:r>
              <a:rPr lang="ru-RU" b="1" dirty="0">
                <a:solidFill>
                  <a:srgbClr val="262626"/>
                </a:solidFill>
                <a:latin typeface="Impact"/>
              </a:rPr>
              <a:t> XIX ст.</a:t>
            </a:r>
          </a:p>
        </p:txBody>
      </p:sp>
      <p:sp>
        <p:nvSpPr>
          <p:cNvPr id="4" name="Подзаголовок 3"/>
          <p:cNvSpPr txBox="1">
            <a:spLocks noGrp="1"/>
          </p:cNvSpPr>
          <p:nvPr>
            <p:ph type="subTitle" idx="1"/>
          </p:nvPr>
        </p:nvSpPr>
        <p:spPr>
          <a:xfrm>
            <a:off x="1100051" y="4455621"/>
            <a:ext cx="10058400" cy="397032"/>
          </a:xfrm>
          <a:prstGeom prst="rect">
            <a:avLst/>
          </a:prstGeom>
          <a:noFill/>
        </p:spPr>
        <p:txBody>
          <a:bodyPr wrap="square" rtlCol="0">
            <a:spAutoFit/>
          </a:bodyPr>
          <a:lstStyle/>
          <a:p>
            <a:r>
              <a:rPr lang="uk-UA" sz="2200" dirty="0" smtClean="0">
                <a:latin typeface="Times New Roman" panose="02020603050405020304" pitchFamily="18" charset="0"/>
                <a:cs typeface="Times New Roman" panose="02020603050405020304" pitchFamily="18" charset="0"/>
              </a:rPr>
              <a:t>Підготувала учениця 9-В класу Явна Олена</a:t>
            </a:r>
          </a:p>
        </p:txBody>
      </p:sp>
    </p:spTree>
    <p:extLst>
      <p:ext uri="{BB962C8B-B14F-4D97-AF65-F5344CB8AC3E}">
        <p14:creationId xmlns:p14="http://schemas.microsoft.com/office/powerpoint/2010/main" val="1351651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6963" y="287338"/>
            <a:ext cx="10058400" cy="890587"/>
          </a:xfrm>
        </p:spPr>
        <p:txBody>
          <a:bodyPr>
            <a:normAutofit/>
          </a:bodyPr>
          <a:lstStyle/>
          <a:p>
            <a:r>
              <a:rPr lang="en-US" dirty="0"/>
              <a:t>Ярмарки</a:t>
            </a:r>
          </a:p>
        </p:txBody>
      </p:sp>
      <p:sp>
        <p:nvSpPr>
          <p:cNvPr id="3" name="Content Placeholder 2"/>
          <p:cNvSpPr>
            <a:spLocks noGrp="1"/>
          </p:cNvSpPr>
          <p:nvPr>
            <p:ph idx="1"/>
          </p:nvPr>
        </p:nvSpPr>
        <p:spPr>
          <a:xfrm>
            <a:off x="1096963" y="1175703"/>
            <a:ext cx="10058400" cy="4693285"/>
          </a:xfrm>
        </p:spPr>
        <p:txBody>
          <a:bodyPr vert="horz" lIns="0" tIns="45720" rIns="0" bIns="45720" rtlCol="0" anchor="t">
            <a:normAutofit/>
          </a:bodyPr>
          <a:lstStyle/>
          <a:p>
            <a:r>
              <a:rPr lang="en-US" dirty="0"/>
              <a:t>Економічному піднесенню міста значно сприяли щорічні ярмарки в день св. Анни - 26 липня. </a:t>
            </a:r>
            <a:r>
              <a:rPr lang="en-US" dirty="0">
                <a:solidFill>
                  <a:srgbClr val="000000"/>
                </a:solidFill>
                <a:latin typeface="Century Schoolbook"/>
                <a:cs typeface="Arial"/>
              </a:rPr>
              <a:t>Зїжджалися на нього купці з Росії, Польщі, Чехії, Угорщини та інших країн. </a:t>
            </a:r>
            <a:r>
              <a:rPr lang="en-US" dirty="0"/>
              <a:t> Вони проводилися на торговиці - великому майдані між Старим замком і Домініканським костьолом. На ярмарки спроваджували багато коней і худоби. Але починаючи з середини </a:t>
            </a:r>
            <a:r>
              <a:rPr lang="ru-RU" dirty="0">
                <a:solidFill>
                  <a:srgbClr val="262626"/>
                </a:solidFill>
                <a:latin typeface="Century Schoolbook"/>
              </a:rPr>
              <a:t>XIX ст., вони </a:t>
            </a:r>
            <a:r>
              <a:rPr lang="ru-RU" dirty="0" err="1">
                <a:solidFill>
                  <a:srgbClr val="262626"/>
                </a:solidFill>
                <a:latin typeface="Century Schoolbook"/>
              </a:rPr>
              <a:t>поступово</a:t>
            </a:r>
            <a:r>
              <a:rPr lang="ru-RU" dirty="0">
                <a:solidFill>
                  <a:srgbClr val="262626"/>
                </a:solidFill>
                <a:latin typeface="Century Schoolbook"/>
              </a:rPr>
              <a:t> почали </a:t>
            </a:r>
            <a:r>
              <a:rPr lang="ru-RU" dirty="0" err="1">
                <a:solidFill>
                  <a:srgbClr val="262626"/>
                </a:solidFill>
                <a:latin typeface="Century Schoolbook"/>
              </a:rPr>
              <a:t>втрачати</a:t>
            </a:r>
            <a:r>
              <a:rPr lang="ru-RU" dirty="0">
                <a:solidFill>
                  <a:srgbClr val="262626"/>
                </a:solidFill>
                <a:latin typeface="Century Schoolbook"/>
              </a:rPr>
              <a:t> </a:t>
            </a:r>
            <a:r>
              <a:rPr lang="ru-RU" dirty="0" err="1">
                <a:solidFill>
                  <a:srgbClr val="262626"/>
                </a:solidFill>
                <a:latin typeface="Century Schoolbook"/>
              </a:rPr>
              <a:t>своє</a:t>
            </a:r>
            <a:r>
              <a:rPr lang="ru-RU" dirty="0">
                <a:solidFill>
                  <a:srgbClr val="262626"/>
                </a:solidFill>
                <a:latin typeface="Century Schoolbook"/>
              </a:rPr>
              <a:t> </a:t>
            </a:r>
            <a:r>
              <a:rPr lang="ru-RU" dirty="0" err="1">
                <a:solidFill>
                  <a:srgbClr val="262626"/>
                </a:solidFill>
                <a:latin typeface="Century Schoolbook"/>
              </a:rPr>
              <a:t>значення</a:t>
            </a:r>
            <a:r>
              <a:rPr lang="ru-RU" dirty="0">
                <a:solidFill>
                  <a:srgbClr val="262626"/>
                </a:solidFill>
                <a:latin typeface="Century Schoolbook"/>
              </a:rPr>
              <a:t>, особливо </a:t>
            </a:r>
            <a:r>
              <a:rPr lang="ru-RU" dirty="0" err="1">
                <a:solidFill>
                  <a:srgbClr val="262626"/>
                </a:solidFill>
                <a:latin typeface="Century Schoolbook"/>
              </a:rPr>
              <a:t>після</a:t>
            </a:r>
            <a:r>
              <a:rPr lang="ru-RU" dirty="0">
                <a:solidFill>
                  <a:srgbClr val="262626"/>
                </a:solidFill>
                <a:latin typeface="Century Schoolbook"/>
              </a:rPr>
              <a:t> </a:t>
            </a:r>
            <a:r>
              <a:rPr lang="ru-RU" dirty="0" err="1">
                <a:solidFill>
                  <a:srgbClr val="262626"/>
                </a:solidFill>
                <a:latin typeface="Century Schoolbook"/>
              </a:rPr>
              <a:t>прокладання</a:t>
            </a:r>
            <a:r>
              <a:rPr lang="ru-RU" dirty="0">
                <a:solidFill>
                  <a:srgbClr val="262626"/>
                </a:solidFill>
                <a:latin typeface="Century Schoolbook"/>
              </a:rPr>
              <a:t> </a:t>
            </a:r>
            <a:r>
              <a:rPr lang="ru-RU" dirty="0" err="1">
                <a:solidFill>
                  <a:srgbClr val="262626"/>
                </a:solidFill>
                <a:latin typeface="Century Schoolbook"/>
              </a:rPr>
              <a:t>залізниці</a:t>
            </a:r>
            <a:r>
              <a:rPr lang="ru-RU" dirty="0">
                <a:solidFill>
                  <a:srgbClr val="262626"/>
                </a:solidFill>
                <a:latin typeface="Century Schoolbook"/>
              </a:rPr>
              <a:t>.</a:t>
            </a:r>
            <a:r>
              <a:rPr lang="ru-RU" sz="2800" dirty="0">
                <a:solidFill>
                  <a:schemeClr val="tx1"/>
                </a:solidFill>
                <a:latin typeface="Century Schoolbook"/>
              </a:rPr>
              <a:t/>
            </a:r>
            <a:br>
              <a:rPr lang="ru-RU" sz="2800" dirty="0">
                <a:solidFill>
                  <a:schemeClr val="tx1"/>
                </a:solidFill>
                <a:latin typeface="Century Schoolbook"/>
              </a:rPr>
            </a:br>
            <a:endParaRPr lang="ru-RU" sz="2800" dirty="0">
              <a:solidFill>
                <a:schemeClr val="tx1"/>
              </a:solidFill>
              <a:latin typeface="Century Schoolbook"/>
            </a:endParaRPr>
          </a:p>
        </p:txBody>
      </p:sp>
      <p:pic>
        <p:nvPicPr>
          <p:cNvPr id="4" name="Picture 4"/>
          <p:cNvPicPr>
            <a:picLocks noChangeAspect="1"/>
          </p:cNvPicPr>
          <p:nvPr/>
        </p:nvPicPr>
        <p:blipFill>
          <a:blip r:embed="rId3"/>
          <a:stretch>
            <a:fillRect/>
          </a:stretch>
        </p:blipFill>
        <p:spPr>
          <a:xfrm>
            <a:off x="3276600" y="2867025"/>
            <a:ext cx="5079048" cy="3472700"/>
          </a:xfrm>
          <a:prstGeom prst="rect">
            <a:avLst/>
          </a:prstGeom>
        </p:spPr>
      </p:pic>
    </p:spTree>
    <p:extLst>
      <p:ext uri="{BB962C8B-B14F-4D97-AF65-F5344CB8AC3E}">
        <p14:creationId xmlns:p14="http://schemas.microsoft.com/office/powerpoint/2010/main" val="1494611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6963" y="287338"/>
            <a:ext cx="10058400" cy="636587"/>
          </a:xfrm>
        </p:spPr>
        <p:txBody>
          <a:bodyPr>
            <a:normAutofit fontScale="90000"/>
          </a:bodyPr>
          <a:lstStyle/>
          <a:p>
            <a:r>
              <a:rPr lang="en-US" b="1" dirty="0">
                <a:latin typeface="Century Schoolbook"/>
              </a:rPr>
              <a:t>Духовне життя</a:t>
            </a:r>
          </a:p>
        </p:txBody>
      </p:sp>
      <p:sp>
        <p:nvSpPr>
          <p:cNvPr id="3" name="Content Placeholder 2"/>
          <p:cNvSpPr>
            <a:spLocks noGrp="1"/>
          </p:cNvSpPr>
          <p:nvPr>
            <p:ph idx="1"/>
          </p:nvPr>
        </p:nvSpPr>
        <p:spPr>
          <a:xfrm>
            <a:off x="1096963" y="931863"/>
            <a:ext cx="10058400" cy="4937125"/>
          </a:xfrm>
        </p:spPr>
        <p:txBody>
          <a:bodyPr vert="horz" lIns="0" tIns="45720" rIns="0" bIns="45720" rtlCol="0" anchor="t">
            <a:normAutofit/>
          </a:bodyPr>
          <a:lstStyle/>
          <a:p>
            <a:r>
              <a:rPr lang="en-US" sz="3200" dirty="0">
                <a:solidFill>
                  <a:srgbClr val="222222"/>
                </a:solidFill>
              </a:rPr>
              <a:t>За віросповіданням абсолютна більшість мешканців Тернопільської области — християни.</a:t>
            </a:r>
            <a:r>
              <a:rPr lang="en-US" sz="3200" dirty="0">
                <a:solidFill>
                  <a:schemeClr val="tx1"/>
                </a:solidFill>
              </a:rPr>
              <a:t/>
            </a:r>
            <a:br>
              <a:rPr lang="en-US" sz="3200" dirty="0">
                <a:solidFill>
                  <a:schemeClr val="tx1"/>
                </a:solidFill>
              </a:rPr>
            </a:br>
            <a:r>
              <a:rPr lang="en-US" sz="3200" dirty="0">
                <a:solidFill>
                  <a:schemeClr val="tx1"/>
                </a:solidFill>
                <a:latin typeface="Calibri"/>
              </a:rPr>
              <a:t>З Тернопільщиною пов'язане походження визначних релігійних діячів:</a:t>
            </a:r>
            <a:br>
              <a:rPr lang="en-US" sz="3200" dirty="0">
                <a:solidFill>
                  <a:schemeClr val="tx1"/>
                </a:solidFill>
                <a:latin typeface="Calibri"/>
              </a:rPr>
            </a:br>
            <a:r>
              <a:rPr lang="en-US" sz="3200" dirty="0">
                <a:solidFill>
                  <a:schemeClr val="tx1"/>
                </a:solidFill>
                <a:latin typeface="Calibri"/>
              </a:rPr>
              <a:t> Йосипа Сліпого, Любомира Гузара та папи Івана Павла ІІ.</a:t>
            </a:r>
            <a:br>
              <a:rPr lang="en-US" sz="3200" dirty="0">
                <a:solidFill>
                  <a:schemeClr val="tx1"/>
                </a:solidFill>
                <a:latin typeface="Calibri"/>
              </a:rPr>
            </a:br>
            <a:endParaRPr lang="en-US" sz="3200" dirty="0">
              <a:solidFill>
                <a:schemeClr val="tx1"/>
              </a:solidFill>
              <a:latin typeface="Calibri"/>
            </a:endParaRPr>
          </a:p>
        </p:txBody>
      </p:sp>
      <p:pic>
        <p:nvPicPr>
          <p:cNvPr id="4" name="Picture 4"/>
          <p:cNvPicPr>
            <a:picLocks noChangeAspect="1"/>
          </p:cNvPicPr>
          <p:nvPr/>
        </p:nvPicPr>
        <p:blipFill>
          <a:blip r:embed="rId3"/>
          <a:stretch>
            <a:fillRect/>
          </a:stretch>
        </p:blipFill>
        <p:spPr>
          <a:xfrm>
            <a:off x="1266825" y="3095625"/>
            <a:ext cx="2574925" cy="3216275"/>
          </a:xfrm>
          <a:prstGeom prst="rect">
            <a:avLst/>
          </a:prstGeom>
        </p:spPr>
      </p:pic>
      <p:pic>
        <p:nvPicPr>
          <p:cNvPr id="6" name="Picture 6"/>
          <p:cNvPicPr>
            <a:picLocks noChangeAspect="1"/>
          </p:cNvPicPr>
          <p:nvPr/>
        </p:nvPicPr>
        <p:blipFill>
          <a:blip r:embed="rId4"/>
          <a:stretch>
            <a:fillRect/>
          </a:stretch>
        </p:blipFill>
        <p:spPr>
          <a:xfrm>
            <a:off x="4429125" y="3105785"/>
            <a:ext cx="2820035" cy="3209925"/>
          </a:xfrm>
          <a:prstGeom prst="rect">
            <a:avLst/>
          </a:prstGeom>
        </p:spPr>
      </p:pic>
      <p:pic>
        <p:nvPicPr>
          <p:cNvPr id="8" name="Picture 8"/>
          <p:cNvPicPr>
            <a:picLocks noChangeAspect="1"/>
          </p:cNvPicPr>
          <p:nvPr/>
        </p:nvPicPr>
        <p:blipFill>
          <a:blip r:embed="rId5"/>
          <a:stretch>
            <a:fillRect/>
          </a:stretch>
        </p:blipFill>
        <p:spPr>
          <a:xfrm>
            <a:off x="7965440" y="3144838"/>
            <a:ext cx="2910523" cy="3184525"/>
          </a:xfrm>
          <a:prstGeom prst="rect">
            <a:avLst/>
          </a:prstGeom>
        </p:spPr>
      </p:pic>
    </p:spTree>
    <p:extLst>
      <p:ext uri="{BB962C8B-B14F-4D97-AF65-F5344CB8AC3E}">
        <p14:creationId xmlns:p14="http://schemas.microsoft.com/office/powerpoint/2010/main" val="897995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00138" y="4913313"/>
            <a:ext cx="10058400" cy="1193800"/>
          </a:xfrm>
        </p:spPr>
        <p:txBody>
          <a:bodyPr vert="horz" lIns="91440" tIns="45720" rIns="91440" bIns="45720" rtlCol="0" anchor="t">
            <a:normAutofit/>
          </a:bodyPr>
          <a:lstStyle/>
          <a:p>
            <a:r>
              <a:rPr lang="en-US" dirty="0">
                <a:solidFill>
                  <a:srgbClr val="262626"/>
                </a:solidFill>
                <a:latin typeface="Impact"/>
              </a:rPr>
              <a:t>Після першого поділу Польщі(1772) Тернопіль увійшов до складу Австрійської імперії, а з 1783р. став центром австрійського циркулу</a:t>
            </a:r>
          </a:p>
        </p:txBody>
      </p:sp>
      <p:pic>
        <p:nvPicPr>
          <p:cNvPr id="4" name="Picture 4"/>
          <p:cNvPicPr>
            <a:picLocks noChangeAspect="1"/>
          </p:cNvPicPr>
          <p:nvPr/>
        </p:nvPicPr>
        <p:blipFill>
          <a:blip r:embed="rId3"/>
          <a:stretch>
            <a:fillRect/>
          </a:stretch>
        </p:blipFill>
        <p:spPr>
          <a:xfrm>
            <a:off x="2600325" y="155258"/>
            <a:ext cx="6157913" cy="4200842"/>
          </a:xfrm>
          <a:prstGeom prst="rect">
            <a:avLst/>
          </a:prstGeom>
        </p:spPr>
      </p:pic>
    </p:spTree>
    <p:extLst>
      <p:ext uri="{BB962C8B-B14F-4D97-AF65-F5344CB8AC3E}">
        <p14:creationId xmlns:p14="http://schemas.microsoft.com/office/powerpoint/2010/main" val="3194629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Перший план міста Тернополя А. фон Посареллі. 1797 р.</a:t>
            </a:r>
          </a:p>
        </p:txBody>
      </p:sp>
      <p:pic>
        <p:nvPicPr>
          <p:cNvPr id="4" name="Picture 4" descr="10358029_10201105379475010_929975093_n.jpg"/>
          <p:cNvPicPr>
            <a:picLocks noGrp="1" noChangeAspect="1"/>
          </p:cNvPicPr>
          <p:nvPr>
            <p:ph idx="1"/>
          </p:nvPr>
        </p:nvPicPr>
        <p:blipFill>
          <a:blip r:embed="rId3"/>
          <a:stretch>
            <a:fillRect/>
          </a:stretch>
        </p:blipFill>
        <p:spPr>
          <a:xfrm>
            <a:off x="2028825" y="1739483"/>
            <a:ext cx="6646863" cy="4490388"/>
          </a:xfrm>
          <a:prstGeom prst="rect">
            <a:avLst/>
          </a:prstGeom>
        </p:spPr>
      </p:pic>
    </p:spTree>
    <p:extLst>
      <p:ext uri="{BB962C8B-B14F-4D97-AF65-F5344CB8AC3E}">
        <p14:creationId xmlns:p14="http://schemas.microsoft.com/office/powerpoint/2010/main" val="352012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Century Schoolbook"/>
              </a:rPr>
              <a:t>Розвиток міста</a:t>
            </a:r>
            <a:endParaRPr lang="en-US" b="1" dirty="0">
              <a:solidFill>
                <a:srgbClr val="404040"/>
              </a:solidFill>
              <a:latin typeface="Century Schoolbook"/>
            </a:endParaRPr>
          </a:p>
        </p:txBody>
      </p:sp>
      <p:sp>
        <p:nvSpPr>
          <p:cNvPr id="3" name="Content Placeholder 2"/>
          <p:cNvSpPr>
            <a:spLocks noGrp="1"/>
          </p:cNvSpPr>
          <p:nvPr>
            <p:ph idx="1"/>
          </p:nvPr>
        </p:nvSpPr>
        <p:spPr/>
        <p:txBody>
          <a:bodyPr vert="horz" lIns="0" tIns="45720" rIns="0" bIns="45720" rtlCol="0" anchor="t">
            <a:normAutofit/>
          </a:bodyPr>
          <a:lstStyle/>
          <a:p>
            <a:pPr marL="0" indent="0">
              <a:buNone/>
            </a:pPr>
            <a:r>
              <a:rPr lang="en-US" sz="3200" dirty="0">
                <a:solidFill>
                  <a:srgbClr val="303030"/>
                </a:solidFill>
                <a:latin typeface="Century Schoolbook"/>
              </a:rPr>
              <a:t>Тернопіль як центр округи активно розбудовувався. 20 червня 1786р. розпочато будівництво кам’яної дороги – «гостинця» зі Львова через Тернопіль до російського кордону в Підволочиську. Незабаром австрійці почали зводити адміністативні будинки, прокладати бруківку. Споруджувалися дерев'яні, а згодом і кам'яні тротуари.</a:t>
            </a:r>
          </a:p>
          <a:p>
            <a:pPr marL="0" indent="0">
              <a:buNone/>
            </a:pPr>
            <a:endParaRPr lang="en-US" dirty="0"/>
          </a:p>
        </p:txBody>
      </p:sp>
    </p:spTree>
    <p:extLst>
      <p:ext uri="{BB962C8B-B14F-4D97-AF65-F5344CB8AC3E}">
        <p14:creationId xmlns:p14="http://schemas.microsoft.com/office/powerpoint/2010/main" val="1893500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entury Schoolbook"/>
              </a:rPr>
              <a:t>На початку </a:t>
            </a:r>
            <a:r>
              <a:rPr lang="ru-RU" dirty="0">
                <a:solidFill>
                  <a:srgbClr val="262626"/>
                </a:solidFill>
                <a:latin typeface="Century Schoolbook"/>
              </a:rPr>
              <a:t>XIX ст. у </a:t>
            </a:r>
            <a:r>
              <a:rPr lang="ru-RU" dirty="0" err="1">
                <a:solidFill>
                  <a:srgbClr val="262626"/>
                </a:solidFill>
                <a:latin typeface="Century Schoolbook"/>
              </a:rPr>
              <a:t>місті</a:t>
            </a:r>
            <a:r>
              <a:rPr lang="ru-RU" dirty="0">
                <a:solidFill>
                  <a:srgbClr val="262626"/>
                </a:solidFill>
                <a:latin typeface="Century Schoolbook"/>
              </a:rPr>
              <a:t> </a:t>
            </a:r>
            <a:r>
              <a:rPr lang="ru-RU" dirty="0" err="1">
                <a:solidFill>
                  <a:srgbClr val="262626"/>
                </a:solidFill>
                <a:latin typeface="Century Schoolbook"/>
              </a:rPr>
              <a:t>з'явилися</a:t>
            </a:r>
            <a:r>
              <a:rPr lang="ru-RU" dirty="0">
                <a:solidFill>
                  <a:srgbClr val="262626"/>
                </a:solidFill>
                <a:latin typeface="Century Schoolbook"/>
              </a:rPr>
              <a:t> </a:t>
            </a:r>
            <a:r>
              <a:rPr lang="ru-RU" dirty="0" err="1">
                <a:solidFill>
                  <a:srgbClr val="262626"/>
                </a:solidFill>
                <a:latin typeface="Century Schoolbook"/>
              </a:rPr>
              <a:t>перші</a:t>
            </a:r>
            <a:r>
              <a:rPr lang="ru-RU" dirty="0">
                <a:solidFill>
                  <a:srgbClr val="262626"/>
                </a:solidFill>
                <a:latin typeface="Century Schoolbook"/>
              </a:rPr>
              <a:t> </a:t>
            </a:r>
            <a:r>
              <a:rPr lang="ru-RU" dirty="0" err="1">
                <a:solidFill>
                  <a:srgbClr val="262626"/>
                </a:solidFill>
                <a:latin typeface="Century Schoolbook"/>
              </a:rPr>
              <a:t>кав'ярні</a:t>
            </a:r>
            <a:r>
              <a:rPr lang="en-US" dirty="0">
                <a:latin typeface="Century Schoolbook"/>
              </a:rPr>
              <a:t> </a:t>
            </a:r>
          </a:p>
        </p:txBody>
      </p:sp>
      <p:pic>
        <p:nvPicPr>
          <p:cNvPr id="4" name="Picture 4" descr="Без названия.jpg"/>
          <p:cNvPicPr>
            <a:picLocks noGrp="1" noChangeAspect="1"/>
          </p:cNvPicPr>
          <p:nvPr>
            <p:ph idx="1"/>
          </p:nvPr>
        </p:nvPicPr>
        <p:blipFill>
          <a:blip r:embed="rId3"/>
          <a:stretch>
            <a:fillRect/>
          </a:stretch>
        </p:blipFill>
        <p:spPr>
          <a:xfrm>
            <a:off x="1219200" y="1838325"/>
            <a:ext cx="8609013" cy="4301490"/>
          </a:xfrm>
          <a:prstGeom prst="rect">
            <a:avLst/>
          </a:prstGeom>
        </p:spPr>
      </p:pic>
    </p:spTree>
    <p:extLst>
      <p:ext uri="{BB962C8B-B14F-4D97-AF65-F5344CB8AC3E}">
        <p14:creationId xmlns:p14="http://schemas.microsoft.com/office/powerpoint/2010/main" val="1945513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6963" y="541338"/>
            <a:ext cx="10058400" cy="1784667"/>
          </a:xfrm>
        </p:spPr>
        <p:txBody>
          <a:bodyPr>
            <a:noAutofit/>
          </a:bodyPr>
          <a:lstStyle/>
          <a:p>
            <a:r>
              <a:rPr lang="en-US" sz="4000" dirty="0">
                <a:solidFill>
                  <a:srgbClr val="222222"/>
                </a:solidFill>
                <a:latin typeface="Calibri"/>
              </a:rPr>
              <a:t>Від 1808 р. відомі перші докладні статистичні дані про кількість населення міста Тернополя. На основі перепису встановлено, що в місті:</a:t>
            </a:r>
          </a:p>
        </p:txBody>
      </p:sp>
      <p:sp>
        <p:nvSpPr>
          <p:cNvPr id="5" name="Content Placeholder 4"/>
          <p:cNvSpPr>
            <a:spLocks noGrp="1"/>
          </p:cNvSpPr>
          <p:nvPr>
            <p:ph idx="1"/>
          </p:nvPr>
        </p:nvSpPr>
        <p:spPr>
          <a:xfrm>
            <a:off x="1438275" y="2505075"/>
            <a:ext cx="9061450" cy="2986087"/>
          </a:xfrm>
        </p:spPr>
        <p:txBody>
          <a:bodyPr vert="horz" lIns="0" tIns="45720" rIns="0" bIns="45720" rtlCol="0" anchor="t">
            <a:normAutofit/>
          </a:bodyPr>
          <a:lstStyle/>
          <a:p>
            <a:r>
              <a:rPr lang="en-US" sz="3200" dirty="0">
                <a:solidFill>
                  <a:srgbClr val="222222"/>
                </a:solidFill>
              </a:rPr>
              <a:t>всіх жителів 25819 осіб,</a:t>
            </a:r>
            <a:r>
              <a:rPr lang="en-US" dirty="0">
                <a:solidFill>
                  <a:schemeClr val="tx1"/>
                </a:solidFill>
              </a:rPr>
              <a:t/>
            </a:r>
            <a:br>
              <a:rPr lang="en-US" dirty="0">
                <a:solidFill>
                  <a:schemeClr val="tx1"/>
                </a:solidFill>
              </a:rPr>
            </a:br>
            <a:r>
              <a:rPr lang="en-US" sz="3200" dirty="0">
                <a:solidFill>
                  <a:srgbClr val="222222"/>
                </a:solidFill>
              </a:rPr>
              <a:t> із них українців — 6023,</a:t>
            </a:r>
            <a:r>
              <a:rPr lang="en-US" dirty="0">
                <a:solidFill>
                  <a:schemeClr val="tx1"/>
                </a:solidFill>
              </a:rPr>
              <a:t/>
            </a:r>
            <a:br>
              <a:rPr lang="en-US" dirty="0">
                <a:solidFill>
                  <a:schemeClr val="tx1"/>
                </a:solidFill>
              </a:rPr>
            </a:br>
            <a:r>
              <a:rPr lang="en-US" sz="3200" dirty="0">
                <a:solidFill>
                  <a:srgbClr val="222222"/>
                </a:solidFill>
              </a:rPr>
              <a:t> поляків — 6170,</a:t>
            </a:r>
            <a:r>
              <a:rPr lang="en-US" dirty="0">
                <a:solidFill>
                  <a:schemeClr val="tx1"/>
                </a:solidFill>
              </a:rPr>
              <a:t/>
            </a:r>
            <a:br>
              <a:rPr lang="en-US" dirty="0">
                <a:solidFill>
                  <a:schemeClr val="tx1"/>
                </a:solidFill>
              </a:rPr>
            </a:br>
            <a:r>
              <a:rPr lang="en-US" sz="3200" dirty="0">
                <a:solidFill>
                  <a:srgbClr val="222222"/>
                </a:solidFill>
              </a:rPr>
              <a:t> євреїв — 13468,</a:t>
            </a:r>
            <a:r>
              <a:rPr lang="en-US" dirty="0">
                <a:solidFill>
                  <a:schemeClr val="tx1"/>
                </a:solidFill>
              </a:rPr>
              <a:t/>
            </a:r>
            <a:br>
              <a:rPr lang="en-US" dirty="0">
                <a:solidFill>
                  <a:schemeClr val="tx1"/>
                </a:solidFill>
              </a:rPr>
            </a:br>
            <a:r>
              <a:rPr lang="en-US" sz="3200" dirty="0">
                <a:solidFill>
                  <a:srgbClr val="222222"/>
                </a:solidFill>
              </a:rPr>
              <a:t> інших — 158.</a:t>
            </a:r>
            <a:endParaRPr lang="en-US" sz="3200" dirty="0">
              <a:solidFill>
                <a:schemeClr val="tx1"/>
              </a:solidFill>
            </a:endParaRPr>
          </a:p>
        </p:txBody>
      </p:sp>
    </p:spTree>
    <p:extLst>
      <p:ext uri="{BB962C8B-B14F-4D97-AF65-F5344CB8AC3E}">
        <p14:creationId xmlns:p14="http://schemas.microsoft.com/office/powerpoint/2010/main" val="416697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333333"/>
                </a:solidFill>
              </a:rPr>
              <a:t>Етнографічні групи, які проживали на Тернопільщині</a:t>
            </a:r>
          </a:p>
        </p:txBody>
      </p:sp>
      <p:sp>
        <p:nvSpPr>
          <p:cNvPr id="7" name="Text Placeholder 6"/>
          <p:cNvSpPr>
            <a:spLocks noGrp="1"/>
          </p:cNvSpPr>
          <p:nvPr>
            <p:ph type="body" idx="1"/>
          </p:nvPr>
        </p:nvSpPr>
        <p:spPr>
          <a:xfrm>
            <a:off x="284163" y="1846263"/>
            <a:ext cx="5822632" cy="858202"/>
          </a:xfrm>
        </p:spPr>
        <p:txBody>
          <a:bodyPr>
            <a:normAutofit/>
          </a:bodyPr>
          <a:lstStyle/>
          <a:p>
            <a:r>
              <a:rPr lang="en-US" sz="2400" b="1" dirty="0"/>
              <a:t>Бойки</a:t>
            </a:r>
          </a:p>
        </p:txBody>
      </p:sp>
      <p:sp>
        <p:nvSpPr>
          <p:cNvPr id="3" name="Content Placeholder 2"/>
          <p:cNvSpPr>
            <a:spLocks noGrp="1"/>
          </p:cNvSpPr>
          <p:nvPr>
            <p:ph sz="half" idx="2"/>
          </p:nvPr>
        </p:nvSpPr>
        <p:spPr/>
        <p:txBody>
          <a:bodyPr vert="horz" lIns="0" tIns="45720" rIns="0" bIns="45720" rtlCol="0" anchor="t">
            <a:normAutofit/>
          </a:bodyPr>
          <a:lstStyle/>
          <a:p>
            <a:pPr marL="0" indent="0">
              <a:buNone/>
            </a:pPr>
            <a:r>
              <a:rPr lang="en-US" sz="2800" b="1" dirty="0">
                <a:solidFill>
                  <a:schemeClr val="tx1"/>
                </a:solidFill>
                <a:latin typeface="Calibri"/>
              </a:rPr>
              <a:t/>
            </a:r>
            <a:br>
              <a:rPr lang="en-US" sz="2800" b="1" dirty="0">
                <a:solidFill>
                  <a:schemeClr val="tx1"/>
                </a:solidFill>
                <a:latin typeface="Calibri"/>
              </a:rPr>
            </a:br>
            <a:endParaRPr lang="en-US" sz="2800" b="1" dirty="0">
              <a:solidFill>
                <a:schemeClr val="tx1"/>
              </a:solidFill>
              <a:latin typeface="Calibri"/>
            </a:endParaRPr>
          </a:p>
        </p:txBody>
      </p:sp>
      <p:sp>
        <p:nvSpPr>
          <p:cNvPr id="9" name="Text Placeholder 8"/>
          <p:cNvSpPr>
            <a:spLocks noGrp="1"/>
          </p:cNvSpPr>
          <p:nvPr>
            <p:ph type="body" sz="quarter" idx="3"/>
          </p:nvPr>
        </p:nvSpPr>
        <p:spPr>
          <a:xfrm>
            <a:off x="3891598" y="1846263"/>
            <a:ext cx="7263765" cy="787400"/>
          </a:xfrm>
        </p:spPr>
        <p:txBody>
          <a:bodyPr/>
          <a:lstStyle/>
          <a:p>
            <a:r>
              <a:rPr lang="en-US" dirty="0"/>
              <a:t>                 </a:t>
            </a:r>
            <a:r>
              <a:rPr lang="en-US" sz="2400" b="1" dirty="0"/>
              <a:t>Лемки                                   Подоляни</a:t>
            </a:r>
            <a:endParaRPr lang="en-US" sz="2400" b="1" dirty="0">
              <a:solidFill>
                <a:srgbClr val="696464"/>
              </a:solidFill>
              <a:latin typeface="Calibri"/>
            </a:endParaRPr>
          </a:p>
        </p:txBody>
      </p:sp>
      <p:pic>
        <p:nvPicPr>
          <p:cNvPr id="11" name="Picture 11"/>
          <p:cNvPicPr>
            <a:picLocks noGrp="1" noChangeAspect="1"/>
          </p:cNvPicPr>
          <p:nvPr>
            <p:ph sz="quarter" idx="4"/>
          </p:nvPr>
        </p:nvPicPr>
        <p:blipFill>
          <a:blip r:embed="rId3"/>
          <a:stretch>
            <a:fillRect/>
          </a:stretch>
        </p:blipFill>
        <p:spPr>
          <a:xfrm>
            <a:off x="264160" y="2582334"/>
            <a:ext cx="3298084" cy="3378200"/>
          </a:xfrm>
          <a:prstGeom prst="rect">
            <a:avLst/>
          </a:prstGeom>
        </p:spPr>
      </p:pic>
      <p:pic>
        <p:nvPicPr>
          <p:cNvPr id="15" name="Picture 15"/>
          <p:cNvPicPr>
            <a:picLocks noChangeAspect="1"/>
          </p:cNvPicPr>
          <p:nvPr/>
        </p:nvPicPr>
        <p:blipFill>
          <a:blip r:embed="rId4"/>
          <a:stretch>
            <a:fillRect/>
          </a:stretch>
        </p:blipFill>
        <p:spPr>
          <a:xfrm>
            <a:off x="4229100" y="2546350"/>
            <a:ext cx="2657475" cy="3438525"/>
          </a:xfrm>
          <a:prstGeom prst="rect">
            <a:avLst/>
          </a:prstGeom>
        </p:spPr>
      </p:pic>
      <p:pic>
        <p:nvPicPr>
          <p:cNvPr id="17" name="Picture 17"/>
          <p:cNvPicPr>
            <a:picLocks noChangeAspect="1"/>
          </p:cNvPicPr>
          <p:nvPr/>
        </p:nvPicPr>
        <p:blipFill>
          <a:blip r:embed="rId5"/>
          <a:stretch>
            <a:fillRect/>
          </a:stretch>
        </p:blipFill>
        <p:spPr>
          <a:xfrm>
            <a:off x="8181975" y="2333625"/>
            <a:ext cx="2845435" cy="3757613"/>
          </a:xfrm>
          <a:prstGeom prst="rect">
            <a:avLst/>
          </a:prstGeom>
        </p:spPr>
      </p:pic>
    </p:spTree>
    <p:extLst>
      <p:ext uri="{BB962C8B-B14F-4D97-AF65-F5344CB8AC3E}">
        <p14:creationId xmlns:p14="http://schemas.microsoft.com/office/powerpoint/2010/main" val="1975206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Господарство</a:t>
            </a:r>
          </a:p>
        </p:txBody>
      </p:sp>
      <p:sp>
        <p:nvSpPr>
          <p:cNvPr id="3" name="Content Placeholder 2"/>
          <p:cNvSpPr>
            <a:spLocks noGrp="1"/>
          </p:cNvSpPr>
          <p:nvPr>
            <p:ph idx="1"/>
          </p:nvPr>
        </p:nvSpPr>
        <p:spPr/>
        <p:txBody>
          <a:bodyPr vert="horz" lIns="0" tIns="45720" rIns="0" bIns="45720" rtlCol="0" anchor="t">
            <a:noAutofit/>
          </a:bodyPr>
          <a:lstStyle/>
          <a:p>
            <a:r>
              <a:rPr lang="en-US" sz="2800" dirty="0">
                <a:solidFill>
                  <a:srgbClr val="000000"/>
                </a:solidFill>
                <a:latin typeface="Century Schoolbook"/>
                <a:cs typeface="Arial"/>
              </a:rPr>
              <a:t>Жорстока експлуатація вела селянські господарства до повного занепаду. Люди жили в зведених з необробленого дерева хатинах, покритих соломою. Часто разом з людьми в хаті утримувалася й худоба та домашня птиця. М’ясні страви були надзвичайною подією і траплялися 1-2 рази на рік на найбільші релігійні свята. За спогадами сучасників, галицькі селяни лише 3-4 місяці в році мали хліб, 5-6 місяців вони харчувалися однією картоплею, а з весни, впродовж 3-4 місяців змушені були їсти усіляку траву.</a:t>
            </a:r>
          </a:p>
        </p:txBody>
      </p:sp>
    </p:spTree>
    <p:extLst>
      <p:ext uri="{BB962C8B-B14F-4D97-AF65-F5344CB8AC3E}">
        <p14:creationId xmlns:p14="http://schemas.microsoft.com/office/powerpoint/2010/main" val="2914145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6963" y="287338"/>
            <a:ext cx="10058400" cy="1419542"/>
          </a:xfrm>
        </p:spPr>
        <p:txBody>
          <a:bodyPr>
            <a:noAutofit/>
          </a:bodyPr>
          <a:lstStyle/>
          <a:p>
            <a:r>
              <a:rPr lang="en-US" sz="2800" dirty="0">
                <a:solidFill>
                  <a:srgbClr val="404040"/>
                </a:solidFill>
                <a:latin typeface="Calibri"/>
              </a:rPr>
              <a:t>Набув поширення звичай уживання кави як товариського напою. Про прихильність тогочасних тернополян до кави свідчить те, що українських міщан Тернополя називали "кавунами", адже на сніданок вони замість молока переважно пили каву.</a:t>
            </a:r>
          </a:p>
        </p:txBody>
      </p:sp>
      <p:sp>
        <p:nvSpPr>
          <p:cNvPr id="3" name="Content Placeholder 2"/>
          <p:cNvSpPr>
            <a:spLocks noGrp="1"/>
          </p:cNvSpPr>
          <p:nvPr>
            <p:ph idx="1"/>
          </p:nvPr>
        </p:nvSpPr>
        <p:spPr/>
        <p:txBody>
          <a:bodyPr vert="horz" lIns="0" tIns="45720" rIns="0" bIns="45720" rtlCol="0" anchor="t">
            <a:normAutofit/>
          </a:bodyPr>
          <a:lstStyle/>
          <a:p>
            <a:pPr marL="0" indent="0">
              <a:buNone/>
            </a:pPr>
            <a:r>
              <a:rPr lang="en-US" sz="2800" dirty="0">
                <a:solidFill>
                  <a:schemeClr val="tx1"/>
                </a:solidFill>
              </a:rPr>
              <a:t/>
            </a:r>
            <a:br>
              <a:rPr lang="en-US" sz="2800" dirty="0">
                <a:solidFill>
                  <a:schemeClr val="tx1"/>
                </a:solidFill>
              </a:rPr>
            </a:br>
            <a:endParaRPr lang="en-US" sz="2800" dirty="0">
              <a:solidFill>
                <a:schemeClr val="tx1"/>
              </a:solidFill>
              <a:latin typeface="Calibri"/>
            </a:endParaRPr>
          </a:p>
        </p:txBody>
      </p:sp>
      <p:pic>
        <p:nvPicPr>
          <p:cNvPr id="4" name="Picture 4"/>
          <p:cNvPicPr>
            <a:picLocks noChangeAspect="1"/>
          </p:cNvPicPr>
          <p:nvPr/>
        </p:nvPicPr>
        <p:blipFill>
          <a:blip r:embed="rId3"/>
          <a:stretch>
            <a:fillRect/>
          </a:stretch>
        </p:blipFill>
        <p:spPr>
          <a:xfrm>
            <a:off x="1804988" y="1886268"/>
            <a:ext cx="8266112" cy="4339907"/>
          </a:xfrm>
          <a:prstGeom prst="rect">
            <a:avLst/>
          </a:prstGeom>
        </p:spPr>
      </p:pic>
    </p:spTree>
    <p:extLst>
      <p:ext uri="{BB962C8B-B14F-4D97-AF65-F5344CB8AC3E}">
        <p14:creationId xmlns:p14="http://schemas.microsoft.com/office/powerpoint/2010/main" val="1138398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02006FA4-1611-4B07-AF7F-85CF6D20EB3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0</TotalTime>
  <Words>267</Words>
  <Application>Microsoft Office PowerPoint</Application>
  <PresentationFormat>Произвольный</PresentationFormat>
  <Paragraphs>32</Paragraphs>
  <Slides>11</Slides>
  <Notes>11</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Retrospect</vt:lpstr>
      <vt:lpstr>Тернопільщина в першій половині XIX ст.</vt:lpstr>
      <vt:lpstr>Презентация PowerPoint</vt:lpstr>
      <vt:lpstr>Перший план міста Тернополя А. фон Посареллі. 1797 р.</vt:lpstr>
      <vt:lpstr>Розвиток міста</vt:lpstr>
      <vt:lpstr>На початку XIX ст. у місті з'явилися перші кав'ярні </vt:lpstr>
      <vt:lpstr>Від 1808 р. відомі перші докладні статистичні дані про кількість населення міста Тернополя. На основі перепису встановлено, що в місті:</vt:lpstr>
      <vt:lpstr>Етнографічні групи, які проживали на Тернопільщині</vt:lpstr>
      <vt:lpstr>Господарство</vt:lpstr>
      <vt:lpstr>Набув поширення звичай уживання кави як товариського напою. Про прихильність тогочасних тернополян до кави свідчить те, що українських міщан Тернополя називали "кавунами", адже на сніданок вони замість молока переважно пили каву.</vt:lpstr>
      <vt:lpstr>Ярмарки</vt:lpstr>
      <vt:lpstr>Духовне життя</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Тернопільщина наприкінці XVIII  ст., в першій половині XIX ст.</dc:title>
  <dc:creator/>
  <cp:lastModifiedBy>Пользователь Windows</cp:lastModifiedBy>
  <cp:revision>5</cp:revision>
  <dcterms:created xsi:type="dcterms:W3CDTF">2012-07-30T23:42:41Z</dcterms:created>
  <dcterms:modified xsi:type="dcterms:W3CDTF">2019-02-01T10:46:19Z</dcterms:modified>
</cp:coreProperties>
</file>