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5"/>
  </p:notesMasterIdLst>
  <p:handoutMasterIdLst>
    <p:handoutMasterId r:id="rId26"/>
  </p:handoutMasterIdLst>
  <p:sldIdLst>
    <p:sldId id="291" r:id="rId2"/>
    <p:sldId id="297" r:id="rId3"/>
    <p:sldId id="293" r:id="rId4"/>
    <p:sldId id="266" r:id="rId5"/>
    <p:sldId id="302" r:id="rId6"/>
    <p:sldId id="265" r:id="rId7"/>
    <p:sldId id="305" r:id="rId8"/>
    <p:sldId id="287" r:id="rId9"/>
    <p:sldId id="284" r:id="rId10"/>
    <p:sldId id="278" r:id="rId11"/>
    <p:sldId id="306" r:id="rId12"/>
    <p:sldId id="294" r:id="rId13"/>
    <p:sldId id="295" r:id="rId14"/>
    <p:sldId id="298" r:id="rId15"/>
    <p:sldId id="313" r:id="rId16"/>
    <p:sldId id="316" r:id="rId17"/>
    <p:sldId id="315" r:id="rId18"/>
    <p:sldId id="314" r:id="rId19"/>
    <p:sldId id="303" r:id="rId20"/>
    <p:sldId id="304" r:id="rId21"/>
    <p:sldId id="300" r:id="rId22"/>
    <p:sldId id="290" r:id="rId23"/>
    <p:sldId id="301" r:id="rId24"/>
  </p:sldIdLst>
  <p:sldSz cx="9144000" cy="6858000" type="screen4x3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17A9"/>
    <a:srgbClr val="4D4D4D"/>
    <a:srgbClr val="777777"/>
    <a:srgbClr val="292929"/>
    <a:srgbClr val="19654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92718" autoAdjust="0"/>
  </p:normalViewPr>
  <p:slideViewPr>
    <p:cSldViewPr>
      <p:cViewPr varScale="1">
        <p:scale>
          <a:sx n="85" d="100"/>
          <a:sy n="85" d="100"/>
        </p:scale>
        <p:origin x="-14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61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3133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363346354070757E-3"/>
          <c:y val="4.1451048461602504E-2"/>
          <c:w val="0.80389140148652671"/>
          <c:h val="0.706959041406534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Percent val="1"/>
          </c:dLbls>
          <c:cat>
            <c:strRef>
              <c:f>Лист1!$A$2:$A$5</c:f>
              <c:strCache>
                <c:ptCount val="3"/>
                <c:pt idx="0">
                  <c:v>змагання</c:v>
                </c:pt>
                <c:pt idx="1">
                  <c:v>робота в групах</c:v>
                </c:pt>
                <c:pt idx="2">
                  <c:v>повідомлення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</c:v>
                </c:pt>
                <c:pt idx="1">
                  <c:v>30</c:v>
                </c:pt>
                <c:pt idx="2">
                  <c:v>15</c:v>
                </c:pt>
              </c:numCache>
            </c:numRef>
          </c:val>
        </c:ser>
        <c:dLbls>
          <c:showPercent val="1"/>
        </c:dLbls>
      </c:pie3DChart>
      <c:spPr>
        <a:solidFill>
          <a:schemeClr val="tx2">
            <a:lumMod val="60000"/>
            <a:lumOff val="40000"/>
          </a:schemeClr>
        </a:solidFill>
      </c:spPr>
    </c:plotArea>
    <c:legend>
      <c:legendPos val="t"/>
      <c:legendEntry>
        <c:idx val="3"/>
        <c:delete val="1"/>
      </c:legendEntry>
      <c:layout>
        <c:manualLayout>
          <c:xMode val="edge"/>
          <c:yMode val="edge"/>
          <c:x val="1.6569612811108945E-2"/>
          <c:y val="0.75376740178038493"/>
          <c:w val="0.65983930121223999"/>
          <c:h val="0.21880222444413391"/>
        </c:manualLayout>
      </c:layout>
      <c:txPr>
        <a:bodyPr/>
        <a:lstStyle/>
        <a:p>
          <a:pPr>
            <a:defRPr lang="uk-UA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CBF90D-F66E-4479-A069-48C0C74CA32E}" type="doc">
      <dgm:prSet loTypeId="urn:microsoft.com/office/officeart/2005/8/layout/default#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B3E68C-E89D-4168-AFC7-B830E8A6AF8A}">
      <dgm:prSet phldrT="[Текст]" custT="1"/>
      <dgm:spPr/>
      <dgm:t>
        <a:bodyPr/>
        <a:lstStyle/>
        <a:p>
          <a:r>
            <a:rPr lang="uk-UA" sz="1600" dirty="0" smtClean="0"/>
            <a:t> </a:t>
          </a:r>
          <a:r>
            <a:rPr lang="uk-UA" sz="1600" b="1" dirty="0" smtClean="0"/>
            <a:t>“ Прес “</a:t>
          </a:r>
          <a:endParaRPr lang="ru-RU" sz="1600" b="1" dirty="0"/>
        </a:p>
      </dgm:t>
    </dgm:pt>
    <dgm:pt modelId="{30E37888-4BD3-45CF-9178-80C2E12D9C65}" type="parTrans" cxnId="{A60A023F-50FF-4F14-9CCC-56779D382638}">
      <dgm:prSet/>
      <dgm:spPr/>
      <dgm:t>
        <a:bodyPr/>
        <a:lstStyle/>
        <a:p>
          <a:endParaRPr lang="ru-RU"/>
        </a:p>
      </dgm:t>
    </dgm:pt>
    <dgm:pt modelId="{9690CD35-915F-43A7-A803-F892A6736974}" type="sibTrans" cxnId="{A60A023F-50FF-4F14-9CCC-56779D382638}">
      <dgm:prSet/>
      <dgm:spPr/>
      <dgm:t>
        <a:bodyPr/>
        <a:lstStyle/>
        <a:p>
          <a:endParaRPr lang="ru-RU"/>
        </a:p>
      </dgm:t>
    </dgm:pt>
    <dgm:pt modelId="{C8B69C96-180D-49FE-AB4F-62BC4E265741}">
      <dgm:prSet phldrT="[Текст]" custT="1"/>
      <dgm:spPr/>
      <dgm:t>
        <a:bodyPr/>
        <a:lstStyle/>
        <a:p>
          <a:r>
            <a:rPr lang="uk-UA" sz="1600" b="1" smtClean="0"/>
            <a:t>“ Учнівська  презентація  “</a:t>
          </a:r>
          <a:endParaRPr lang="ru-RU" sz="1600" b="1" dirty="0"/>
        </a:p>
      </dgm:t>
    </dgm:pt>
    <dgm:pt modelId="{9AC5305D-B200-423F-B60C-F15ABBE75863}" type="parTrans" cxnId="{217E6563-6A66-41AD-A7B9-E0E46326B9F7}">
      <dgm:prSet/>
      <dgm:spPr/>
      <dgm:t>
        <a:bodyPr/>
        <a:lstStyle/>
        <a:p>
          <a:endParaRPr lang="ru-RU"/>
        </a:p>
      </dgm:t>
    </dgm:pt>
    <dgm:pt modelId="{7BE7B105-1AEC-44B7-986F-C7C5FA1CAF7D}" type="sibTrans" cxnId="{217E6563-6A66-41AD-A7B9-E0E46326B9F7}">
      <dgm:prSet/>
      <dgm:spPr/>
      <dgm:t>
        <a:bodyPr/>
        <a:lstStyle/>
        <a:p>
          <a:endParaRPr lang="ru-RU"/>
        </a:p>
      </dgm:t>
    </dgm:pt>
    <dgm:pt modelId="{EA93E0EB-C6B4-4640-859E-A32C9138483F}">
      <dgm:prSet phldrT="[Текст]" custT="1"/>
      <dgm:spPr/>
      <dgm:t>
        <a:bodyPr/>
        <a:lstStyle/>
        <a:p>
          <a:r>
            <a:rPr lang="uk-UA" sz="1600" b="1" smtClean="0"/>
            <a:t>“ Мозковий штурм ” </a:t>
          </a:r>
          <a:endParaRPr lang="ru-RU" sz="1600" b="1" dirty="0"/>
        </a:p>
      </dgm:t>
    </dgm:pt>
    <dgm:pt modelId="{C455F2D8-6268-4D59-9D8E-64724CC4DC07}" type="parTrans" cxnId="{2F30AC9C-F858-4C16-8832-CDB6753F2617}">
      <dgm:prSet/>
      <dgm:spPr/>
      <dgm:t>
        <a:bodyPr/>
        <a:lstStyle/>
        <a:p>
          <a:endParaRPr lang="ru-RU"/>
        </a:p>
      </dgm:t>
    </dgm:pt>
    <dgm:pt modelId="{5B279870-400B-4AEB-9E7F-D1EA99B09D79}" type="sibTrans" cxnId="{2F30AC9C-F858-4C16-8832-CDB6753F2617}">
      <dgm:prSet/>
      <dgm:spPr/>
      <dgm:t>
        <a:bodyPr/>
        <a:lstStyle/>
        <a:p>
          <a:endParaRPr lang="ru-RU"/>
        </a:p>
      </dgm:t>
    </dgm:pt>
    <dgm:pt modelId="{F3FE78A1-FA61-45B7-A2DB-B8DDCDBB3697}">
      <dgm:prSet custT="1"/>
      <dgm:spPr/>
      <dgm:t>
        <a:bodyPr/>
        <a:lstStyle/>
        <a:p>
          <a:r>
            <a:rPr lang="uk-UA" sz="1600" b="1" smtClean="0"/>
            <a:t>“Знайди пару” </a:t>
          </a:r>
          <a:endParaRPr lang="uk-UA" sz="1600" b="1" dirty="0" smtClean="0"/>
        </a:p>
      </dgm:t>
    </dgm:pt>
    <dgm:pt modelId="{F8BBC0B3-B710-436C-A7F5-2165240CA782}" type="parTrans" cxnId="{A301ED68-F5BA-418D-BE91-84F206CD792F}">
      <dgm:prSet/>
      <dgm:spPr/>
      <dgm:t>
        <a:bodyPr/>
        <a:lstStyle/>
        <a:p>
          <a:endParaRPr lang="ru-RU"/>
        </a:p>
      </dgm:t>
    </dgm:pt>
    <dgm:pt modelId="{A897FF1A-9D45-4076-BEEC-7A00D7502B91}" type="sibTrans" cxnId="{A301ED68-F5BA-418D-BE91-84F206CD792F}">
      <dgm:prSet/>
      <dgm:spPr/>
      <dgm:t>
        <a:bodyPr/>
        <a:lstStyle/>
        <a:p>
          <a:endParaRPr lang="ru-RU"/>
        </a:p>
      </dgm:t>
    </dgm:pt>
    <dgm:pt modelId="{D26DC933-4B28-4E3A-B27F-4A0C55BBBC2B}">
      <dgm:prSet custT="1"/>
      <dgm:spPr/>
      <dgm:t>
        <a:bodyPr/>
        <a:lstStyle/>
        <a:p>
          <a:r>
            <a:rPr lang="uk-UA" sz="1600" b="1" smtClean="0"/>
            <a:t>“ Мікрофон ”</a:t>
          </a:r>
          <a:endParaRPr lang="ru-RU" sz="1600" dirty="0"/>
        </a:p>
      </dgm:t>
    </dgm:pt>
    <dgm:pt modelId="{70EDFC50-B6EA-48FD-8144-2CFDE8A1A0CB}" type="parTrans" cxnId="{E711C00A-F420-4FE2-A549-F472E945C230}">
      <dgm:prSet/>
      <dgm:spPr/>
      <dgm:t>
        <a:bodyPr/>
        <a:lstStyle/>
        <a:p>
          <a:endParaRPr lang="ru-RU"/>
        </a:p>
      </dgm:t>
    </dgm:pt>
    <dgm:pt modelId="{73BD5BCE-E5FE-4C75-B217-675112E15453}" type="sibTrans" cxnId="{E711C00A-F420-4FE2-A549-F472E945C230}">
      <dgm:prSet/>
      <dgm:spPr/>
      <dgm:t>
        <a:bodyPr/>
        <a:lstStyle/>
        <a:p>
          <a:endParaRPr lang="ru-RU"/>
        </a:p>
      </dgm:t>
    </dgm:pt>
    <dgm:pt modelId="{A5BBDD35-1566-4B1A-81A6-32A4E740A75D}">
      <dgm:prSet custT="1"/>
      <dgm:spPr/>
      <dgm:t>
        <a:bodyPr/>
        <a:lstStyle/>
        <a:p>
          <a:r>
            <a:rPr lang="uk-UA" sz="1600" b="1" smtClean="0"/>
            <a:t>“Гронування”</a:t>
          </a:r>
          <a:endParaRPr lang="uk-UA" sz="1600" b="1" dirty="0" smtClean="0"/>
        </a:p>
      </dgm:t>
    </dgm:pt>
    <dgm:pt modelId="{5A7D28E3-3469-4A55-BEB7-58D5EFA58D52}" type="parTrans" cxnId="{C80FAEAB-F0AA-4BEE-9CAE-D09D778FE4E0}">
      <dgm:prSet/>
      <dgm:spPr/>
      <dgm:t>
        <a:bodyPr/>
        <a:lstStyle/>
        <a:p>
          <a:endParaRPr lang="ru-RU"/>
        </a:p>
      </dgm:t>
    </dgm:pt>
    <dgm:pt modelId="{02A9516D-6FA1-44AA-B209-FE6F8636A71F}" type="sibTrans" cxnId="{C80FAEAB-F0AA-4BEE-9CAE-D09D778FE4E0}">
      <dgm:prSet/>
      <dgm:spPr/>
      <dgm:t>
        <a:bodyPr/>
        <a:lstStyle/>
        <a:p>
          <a:endParaRPr lang="ru-RU"/>
        </a:p>
      </dgm:t>
    </dgm:pt>
    <dgm:pt modelId="{96FCB010-2053-47AA-AF58-C6B49E71F136}" type="pres">
      <dgm:prSet presAssocID="{A1CBF90D-F66E-4479-A069-48C0C74CA32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5E0383-EC25-4E93-9EF6-97E7E8240A64}" type="pres">
      <dgm:prSet presAssocID="{86B3E68C-E89D-4168-AFC7-B830E8A6AF8A}" presName="node" presStyleLbl="node1" presStyleIdx="0" presStyleCnt="6" custScaleX="110923" custLinFactNeighborX="-10490" custLinFactNeighborY="-7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43432C-A0B3-4C17-9573-C68C67AAE8D3}" type="pres">
      <dgm:prSet presAssocID="{9690CD35-915F-43A7-A803-F892A6736974}" presName="sibTrans" presStyleCnt="0"/>
      <dgm:spPr/>
      <dgm:t>
        <a:bodyPr/>
        <a:lstStyle/>
        <a:p>
          <a:endParaRPr lang="ru-RU"/>
        </a:p>
      </dgm:t>
    </dgm:pt>
    <dgm:pt modelId="{37D232EB-7D22-46A1-9E71-2F43E5604D5F}" type="pres">
      <dgm:prSet presAssocID="{C8B69C96-180D-49FE-AB4F-62BC4E265741}" presName="node" presStyleLbl="node1" presStyleIdx="1" presStyleCnt="6" custLinFactNeighborX="-6291" custLinFactNeighborY="6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4C33C-D2FF-4C45-9272-8F27FF32293D}" type="pres">
      <dgm:prSet presAssocID="{7BE7B105-1AEC-44B7-986F-C7C5FA1CAF7D}" presName="sibTrans" presStyleCnt="0"/>
      <dgm:spPr/>
      <dgm:t>
        <a:bodyPr/>
        <a:lstStyle/>
        <a:p>
          <a:endParaRPr lang="ru-RU"/>
        </a:p>
      </dgm:t>
    </dgm:pt>
    <dgm:pt modelId="{B8D9093E-83D9-4D95-AE6F-4906606884B8}" type="pres">
      <dgm:prSet presAssocID="{D26DC933-4B28-4E3A-B27F-4A0C55BBBC2B}" presName="node" presStyleLbl="node1" presStyleIdx="2" presStyleCnt="6" custLinFactY="100000" custLinFactNeighborX="-27556" custLinFactNeighborY="144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B2479A-580C-462A-B52B-8E4B6413BD1B}" type="pres">
      <dgm:prSet presAssocID="{73BD5BCE-E5FE-4C75-B217-675112E15453}" presName="sibTrans" presStyleCnt="0"/>
      <dgm:spPr/>
      <dgm:t>
        <a:bodyPr/>
        <a:lstStyle/>
        <a:p>
          <a:endParaRPr lang="ru-RU"/>
        </a:p>
      </dgm:t>
    </dgm:pt>
    <dgm:pt modelId="{3B8BDE25-2F3D-4EBC-8494-AE0629078721}" type="pres">
      <dgm:prSet presAssocID="{EA93E0EB-C6B4-4640-859E-A32C9138483F}" presName="node" presStyleLbl="node1" presStyleIdx="3" presStyleCnt="6" custScaleX="89158" custScaleY="97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D8DA31-248A-4790-BB37-B5909A065051}" type="pres">
      <dgm:prSet presAssocID="{5B279870-400B-4AEB-9E7F-D1EA99B09D79}" presName="sibTrans" presStyleCnt="0"/>
      <dgm:spPr/>
      <dgm:t>
        <a:bodyPr/>
        <a:lstStyle/>
        <a:p>
          <a:endParaRPr lang="ru-RU"/>
        </a:p>
      </dgm:t>
    </dgm:pt>
    <dgm:pt modelId="{CE1E0AD0-94A6-4F27-9CAA-D38942CF329E}" type="pres">
      <dgm:prSet presAssocID="{F3FE78A1-FA61-45B7-A2DB-B8DDCDBB3697}" presName="node" presStyleLbl="node1" presStyleIdx="4" presStyleCnt="6" custScaleX="121030" custLinFactY="-15298" custLinFactNeighborX="-2419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110A6-3B5E-4509-90EB-57B113A7CE48}" type="pres">
      <dgm:prSet presAssocID="{A897FF1A-9D45-4076-BEEC-7A00D7502B91}" presName="sibTrans" presStyleCnt="0"/>
      <dgm:spPr/>
      <dgm:t>
        <a:bodyPr/>
        <a:lstStyle/>
        <a:p>
          <a:endParaRPr lang="ru-RU"/>
        </a:p>
      </dgm:t>
    </dgm:pt>
    <dgm:pt modelId="{0966E04F-F8E8-4270-847C-3F6EDB301D49}" type="pres">
      <dgm:prSet presAssocID="{A5BBDD35-1566-4B1A-81A6-32A4E740A75D}" presName="node" presStyleLbl="node1" presStyleIdx="5" presStyleCnt="6" custScaleX="118273" custScaleY="86098" custLinFactNeighborX="-23061" custLinFactNeighborY="2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E54860-FAE2-472B-8FD7-B0241FC5DF54}" type="presOf" srcId="{A1CBF90D-F66E-4479-A069-48C0C74CA32E}" destId="{96FCB010-2053-47AA-AF58-C6B49E71F136}" srcOrd="0" destOrd="0" presId="urn:microsoft.com/office/officeart/2005/8/layout/default#1"/>
    <dgm:cxn modelId="{2F30AC9C-F858-4C16-8832-CDB6753F2617}" srcId="{A1CBF90D-F66E-4479-A069-48C0C74CA32E}" destId="{EA93E0EB-C6B4-4640-859E-A32C9138483F}" srcOrd="3" destOrd="0" parTransId="{C455F2D8-6268-4D59-9D8E-64724CC4DC07}" sibTransId="{5B279870-400B-4AEB-9E7F-D1EA99B09D79}"/>
    <dgm:cxn modelId="{A301ED68-F5BA-418D-BE91-84F206CD792F}" srcId="{A1CBF90D-F66E-4479-A069-48C0C74CA32E}" destId="{F3FE78A1-FA61-45B7-A2DB-B8DDCDBB3697}" srcOrd="4" destOrd="0" parTransId="{F8BBC0B3-B710-436C-A7F5-2165240CA782}" sibTransId="{A897FF1A-9D45-4076-BEEC-7A00D7502B91}"/>
    <dgm:cxn modelId="{1B0E04DA-E6A1-4BAB-8739-D415ED0C3C0E}" type="presOf" srcId="{D26DC933-4B28-4E3A-B27F-4A0C55BBBC2B}" destId="{B8D9093E-83D9-4D95-AE6F-4906606884B8}" srcOrd="0" destOrd="0" presId="urn:microsoft.com/office/officeart/2005/8/layout/default#1"/>
    <dgm:cxn modelId="{13408E4E-5A3C-4221-9249-7CFF6EE7786F}" type="presOf" srcId="{A5BBDD35-1566-4B1A-81A6-32A4E740A75D}" destId="{0966E04F-F8E8-4270-847C-3F6EDB301D49}" srcOrd="0" destOrd="0" presId="urn:microsoft.com/office/officeart/2005/8/layout/default#1"/>
    <dgm:cxn modelId="{B04ADFAF-CB85-45DC-A0DA-495DEB9BF7A1}" type="presOf" srcId="{C8B69C96-180D-49FE-AB4F-62BC4E265741}" destId="{37D232EB-7D22-46A1-9E71-2F43E5604D5F}" srcOrd="0" destOrd="0" presId="urn:microsoft.com/office/officeart/2005/8/layout/default#1"/>
    <dgm:cxn modelId="{E711C00A-F420-4FE2-A549-F472E945C230}" srcId="{A1CBF90D-F66E-4479-A069-48C0C74CA32E}" destId="{D26DC933-4B28-4E3A-B27F-4A0C55BBBC2B}" srcOrd="2" destOrd="0" parTransId="{70EDFC50-B6EA-48FD-8144-2CFDE8A1A0CB}" sibTransId="{73BD5BCE-E5FE-4C75-B217-675112E15453}"/>
    <dgm:cxn modelId="{C7E60ECD-420E-46EB-BABE-75A35F2C18D9}" type="presOf" srcId="{F3FE78A1-FA61-45B7-A2DB-B8DDCDBB3697}" destId="{CE1E0AD0-94A6-4F27-9CAA-D38942CF329E}" srcOrd="0" destOrd="0" presId="urn:microsoft.com/office/officeart/2005/8/layout/default#1"/>
    <dgm:cxn modelId="{217E6563-6A66-41AD-A7B9-E0E46326B9F7}" srcId="{A1CBF90D-F66E-4479-A069-48C0C74CA32E}" destId="{C8B69C96-180D-49FE-AB4F-62BC4E265741}" srcOrd="1" destOrd="0" parTransId="{9AC5305D-B200-423F-B60C-F15ABBE75863}" sibTransId="{7BE7B105-1AEC-44B7-986F-C7C5FA1CAF7D}"/>
    <dgm:cxn modelId="{32C7F9F1-242A-4A55-93E4-F97FF026763D}" type="presOf" srcId="{EA93E0EB-C6B4-4640-859E-A32C9138483F}" destId="{3B8BDE25-2F3D-4EBC-8494-AE0629078721}" srcOrd="0" destOrd="0" presId="urn:microsoft.com/office/officeart/2005/8/layout/default#1"/>
    <dgm:cxn modelId="{C80FAEAB-F0AA-4BEE-9CAE-D09D778FE4E0}" srcId="{A1CBF90D-F66E-4479-A069-48C0C74CA32E}" destId="{A5BBDD35-1566-4B1A-81A6-32A4E740A75D}" srcOrd="5" destOrd="0" parTransId="{5A7D28E3-3469-4A55-BEB7-58D5EFA58D52}" sibTransId="{02A9516D-6FA1-44AA-B209-FE6F8636A71F}"/>
    <dgm:cxn modelId="{A60A023F-50FF-4F14-9CCC-56779D382638}" srcId="{A1CBF90D-F66E-4479-A069-48C0C74CA32E}" destId="{86B3E68C-E89D-4168-AFC7-B830E8A6AF8A}" srcOrd="0" destOrd="0" parTransId="{30E37888-4BD3-45CF-9178-80C2E12D9C65}" sibTransId="{9690CD35-915F-43A7-A803-F892A6736974}"/>
    <dgm:cxn modelId="{816D5FC1-7537-42C6-BE81-266DF3B995AB}" type="presOf" srcId="{86B3E68C-E89D-4168-AFC7-B830E8A6AF8A}" destId="{465E0383-EC25-4E93-9EF6-97E7E8240A64}" srcOrd="0" destOrd="0" presId="urn:microsoft.com/office/officeart/2005/8/layout/default#1"/>
    <dgm:cxn modelId="{4CFF1F87-E3C5-4236-91D8-BE1AC77F8EA2}" type="presParOf" srcId="{96FCB010-2053-47AA-AF58-C6B49E71F136}" destId="{465E0383-EC25-4E93-9EF6-97E7E8240A64}" srcOrd="0" destOrd="0" presId="urn:microsoft.com/office/officeart/2005/8/layout/default#1"/>
    <dgm:cxn modelId="{AF4D5B44-1E8A-49C5-B3C9-B407DEA96093}" type="presParOf" srcId="{96FCB010-2053-47AA-AF58-C6B49E71F136}" destId="{0943432C-A0B3-4C17-9573-C68C67AAE8D3}" srcOrd="1" destOrd="0" presId="urn:microsoft.com/office/officeart/2005/8/layout/default#1"/>
    <dgm:cxn modelId="{46212592-D79A-4225-91AC-C7C8E87E6CD0}" type="presParOf" srcId="{96FCB010-2053-47AA-AF58-C6B49E71F136}" destId="{37D232EB-7D22-46A1-9E71-2F43E5604D5F}" srcOrd="2" destOrd="0" presId="urn:microsoft.com/office/officeart/2005/8/layout/default#1"/>
    <dgm:cxn modelId="{13B931A8-7374-4C15-B918-AE6AD169A9CF}" type="presParOf" srcId="{96FCB010-2053-47AA-AF58-C6B49E71F136}" destId="{E934C33C-D2FF-4C45-9272-8F27FF32293D}" srcOrd="3" destOrd="0" presId="urn:microsoft.com/office/officeart/2005/8/layout/default#1"/>
    <dgm:cxn modelId="{FDB960C5-66D6-454A-AF75-EFD7437368B4}" type="presParOf" srcId="{96FCB010-2053-47AA-AF58-C6B49E71F136}" destId="{B8D9093E-83D9-4D95-AE6F-4906606884B8}" srcOrd="4" destOrd="0" presId="urn:microsoft.com/office/officeart/2005/8/layout/default#1"/>
    <dgm:cxn modelId="{8A66C3E0-AB90-4004-8936-7B964FF90608}" type="presParOf" srcId="{96FCB010-2053-47AA-AF58-C6B49E71F136}" destId="{3BB2479A-580C-462A-B52B-8E4B6413BD1B}" srcOrd="5" destOrd="0" presId="urn:microsoft.com/office/officeart/2005/8/layout/default#1"/>
    <dgm:cxn modelId="{E9DD4DBF-3B5E-4C24-8022-0B53D1D9202D}" type="presParOf" srcId="{96FCB010-2053-47AA-AF58-C6B49E71F136}" destId="{3B8BDE25-2F3D-4EBC-8494-AE0629078721}" srcOrd="6" destOrd="0" presId="urn:microsoft.com/office/officeart/2005/8/layout/default#1"/>
    <dgm:cxn modelId="{404C9468-7581-4AF5-96E6-FF792846D133}" type="presParOf" srcId="{96FCB010-2053-47AA-AF58-C6B49E71F136}" destId="{D2D8DA31-248A-4790-BB37-B5909A065051}" srcOrd="7" destOrd="0" presId="urn:microsoft.com/office/officeart/2005/8/layout/default#1"/>
    <dgm:cxn modelId="{4E8BDF1B-F7B6-40E2-A3E0-3257F0EDEB3C}" type="presParOf" srcId="{96FCB010-2053-47AA-AF58-C6B49E71F136}" destId="{CE1E0AD0-94A6-4F27-9CAA-D38942CF329E}" srcOrd="8" destOrd="0" presId="urn:microsoft.com/office/officeart/2005/8/layout/default#1"/>
    <dgm:cxn modelId="{27B0ACE8-313B-43CA-A7F1-DFDB5503DC64}" type="presParOf" srcId="{96FCB010-2053-47AA-AF58-C6B49E71F136}" destId="{5E4110A6-3B5E-4509-90EB-57B113A7CE48}" srcOrd="9" destOrd="0" presId="urn:microsoft.com/office/officeart/2005/8/layout/default#1"/>
    <dgm:cxn modelId="{5EFC6D36-C98D-45F6-9848-E1A4B09DE7F9}" type="presParOf" srcId="{96FCB010-2053-47AA-AF58-C6B49E71F136}" destId="{0966E04F-F8E8-4270-847C-3F6EDB301D49}" srcOrd="10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5E0383-EC25-4E93-9EF6-97E7E8240A64}">
      <dsp:nvSpPr>
        <dsp:cNvPr id="0" name=""/>
        <dsp:cNvSpPr/>
      </dsp:nvSpPr>
      <dsp:spPr>
        <a:xfrm>
          <a:off x="142875" y="0"/>
          <a:ext cx="1899930" cy="10277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 </a:t>
          </a:r>
          <a:r>
            <a:rPr lang="uk-UA" sz="1600" b="1" kern="1200" dirty="0" smtClean="0"/>
            <a:t>“ Прес “</a:t>
          </a:r>
          <a:endParaRPr lang="ru-RU" sz="1600" b="1" kern="1200" dirty="0"/>
        </a:p>
      </dsp:txBody>
      <dsp:txXfrm>
        <a:off x="142875" y="0"/>
        <a:ext cx="1899930" cy="1027702"/>
      </dsp:txXfrm>
    </dsp:sp>
    <dsp:sp modelId="{37D232EB-7D22-46A1-9E71-2F43E5604D5F}">
      <dsp:nvSpPr>
        <dsp:cNvPr id="0" name=""/>
        <dsp:cNvSpPr/>
      </dsp:nvSpPr>
      <dsp:spPr>
        <a:xfrm>
          <a:off x="2286011" y="71434"/>
          <a:ext cx="1712837" cy="10277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/>
            <a:t>“ Учнівська  презентація  “</a:t>
          </a:r>
          <a:endParaRPr lang="ru-RU" sz="1600" b="1" kern="1200" dirty="0"/>
        </a:p>
      </dsp:txBody>
      <dsp:txXfrm>
        <a:off x="2286011" y="71434"/>
        <a:ext cx="1712837" cy="1027702"/>
      </dsp:txXfrm>
    </dsp:sp>
    <dsp:sp modelId="{B8D9093E-83D9-4D95-AE6F-4906606884B8}">
      <dsp:nvSpPr>
        <dsp:cNvPr id="0" name=""/>
        <dsp:cNvSpPr/>
      </dsp:nvSpPr>
      <dsp:spPr>
        <a:xfrm>
          <a:off x="36961" y="2401321"/>
          <a:ext cx="1712837" cy="10277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/>
            <a:t>“ Мікрофон ”</a:t>
          </a:r>
          <a:endParaRPr lang="ru-RU" sz="1600" kern="1200" dirty="0"/>
        </a:p>
      </dsp:txBody>
      <dsp:txXfrm>
        <a:off x="36961" y="2401321"/>
        <a:ext cx="1712837" cy="1027702"/>
      </dsp:txXfrm>
    </dsp:sp>
    <dsp:sp modelId="{3B8BDE25-2F3D-4EBC-8494-AE0629078721}">
      <dsp:nvSpPr>
        <dsp:cNvPr id="0" name=""/>
        <dsp:cNvSpPr/>
      </dsp:nvSpPr>
      <dsp:spPr>
        <a:xfrm>
          <a:off x="2393072" y="1214729"/>
          <a:ext cx="1527131" cy="9995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/>
            <a:t>“ Мозковий штурм ” </a:t>
          </a:r>
          <a:endParaRPr lang="ru-RU" sz="1600" b="1" kern="1200" dirty="0"/>
        </a:p>
      </dsp:txBody>
      <dsp:txXfrm>
        <a:off x="2393072" y="1214729"/>
        <a:ext cx="1527131" cy="999564"/>
      </dsp:txXfrm>
    </dsp:sp>
    <dsp:sp modelId="{CE1E0AD0-94A6-4F27-9CAA-D38942CF329E}">
      <dsp:nvSpPr>
        <dsp:cNvPr id="0" name=""/>
        <dsp:cNvSpPr/>
      </dsp:nvSpPr>
      <dsp:spPr>
        <a:xfrm>
          <a:off x="0" y="1214726"/>
          <a:ext cx="2073047" cy="10277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/>
            <a:t>“Знайди пару” </a:t>
          </a:r>
          <a:endParaRPr lang="uk-UA" sz="1600" b="1" kern="1200" dirty="0" smtClean="0"/>
        </a:p>
      </dsp:txBody>
      <dsp:txXfrm>
        <a:off x="0" y="1214726"/>
        <a:ext cx="2073047" cy="1027702"/>
      </dsp:txXfrm>
    </dsp:sp>
    <dsp:sp modelId="{0966E04F-F8E8-4270-847C-3F6EDB301D49}">
      <dsp:nvSpPr>
        <dsp:cNvPr id="0" name=""/>
        <dsp:cNvSpPr/>
      </dsp:nvSpPr>
      <dsp:spPr>
        <a:xfrm>
          <a:off x="1928833" y="2500331"/>
          <a:ext cx="2025824" cy="8848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/>
            <a:t>“Гронування”</a:t>
          </a:r>
          <a:endParaRPr lang="uk-UA" sz="1600" b="1" kern="1200" dirty="0" smtClean="0"/>
        </a:p>
      </dsp:txBody>
      <dsp:txXfrm>
        <a:off x="1928833" y="2500331"/>
        <a:ext cx="2025824" cy="884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40DDB-1AD5-4D7F-92C7-3EA0F1B9E567}" type="datetimeFigureOut">
              <a:rPr lang="ru-RU" smtClean="0"/>
              <a:pPr/>
              <a:t>30.12.2018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FCC92-A363-4EC6-BC35-3A041B1A82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675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0097E-90FA-4CF2-BEA3-4CB2481993BC}" type="datetimeFigureOut">
              <a:rPr lang="ru-RU" smtClean="0"/>
              <a:pPr/>
              <a:t>30.12.2018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8127A-F783-4B75-A385-C78B499CD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0987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8127A-F783-4B75-A385-C78B499CDAD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25BF2-684C-45F9-8EA7-B0A4F96B43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F14A67-440C-4686-9F31-556B4821B6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0C78BD-D6C3-433A-9148-1F68A97042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45CEA-FCE1-46C5-BC8F-CD53CC28B5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07489-252F-4C1D-9215-03A430BD2A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EB678-A3DC-42E4-A6B7-B6B3A70347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5B4271-B845-405B-A123-0540747214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756352-9E00-4D7B-A416-174FC61B76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6596B-9BCF-4FB3-84BF-4AC931A458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4C39E-DA15-41BA-B5CF-389D794987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65C51D13-3076-498F-BB50-DCF5E6A142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E7B0E8A-9E69-4D09-8C35-F10B30897C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1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1.xml"/><Relationship Id="rId5" Type="http://schemas.openxmlformats.org/officeDocument/2006/relationships/image" Target="../media/image13.jpeg"/><Relationship Id="rId10" Type="http://schemas.microsoft.com/office/2007/relationships/diagramDrawing" Target="../diagrams/drawing1.xml"/><Relationship Id="rId4" Type="http://schemas.openxmlformats.org/officeDocument/2006/relationships/image" Target="../media/image12.jpeg"/><Relationship Id="rId9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57224" y="5373216"/>
            <a:ext cx="8030792" cy="1127618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uk-UA" sz="2400" b="1" i="1" dirty="0" smtClean="0"/>
              <a:t>Життєве кредо :</a:t>
            </a:r>
            <a:r>
              <a:rPr lang="uk-UA" sz="2000" b="1" i="1" dirty="0" smtClean="0"/>
              <a:t/>
            </a:r>
            <a:br>
              <a:rPr lang="uk-UA" sz="2000" b="1" i="1" dirty="0" smtClean="0"/>
            </a:br>
            <a:r>
              <a:rPr lang="uk-UA" sz="2000" b="1" i="1" dirty="0" smtClean="0"/>
              <a:t>                       </a:t>
            </a:r>
            <a:r>
              <a:rPr lang="uk-UA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Мети досягає той, хто її прагне .</a:t>
            </a:r>
            <a:br>
              <a:rPr lang="uk-UA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uk-UA" sz="2000" b="1" i="1" dirty="0" smtClean="0">
                <a:solidFill>
                  <a:srgbClr val="1D7D42"/>
                </a:solidFill>
              </a:rPr>
              <a:t/>
            </a:r>
            <a:br>
              <a:rPr lang="uk-UA" sz="2000" b="1" i="1" dirty="0" smtClean="0">
                <a:solidFill>
                  <a:srgbClr val="1D7D42"/>
                </a:solidFill>
              </a:rPr>
            </a:br>
            <a:r>
              <a:rPr lang="uk-UA" sz="2400" b="1" i="1" dirty="0" smtClean="0"/>
              <a:t>Педагогічне кредо :</a:t>
            </a:r>
            <a:r>
              <a:rPr lang="uk-UA" sz="2000" b="1" i="1" dirty="0" smtClean="0"/>
              <a:t/>
            </a:r>
            <a:br>
              <a:rPr lang="uk-UA" sz="2000" b="1" i="1" dirty="0" smtClean="0"/>
            </a:br>
            <a:r>
              <a:rPr lang="uk-UA" sz="2000" b="1" i="1" dirty="0" smtClean="0"/>
              <a:t>                </a:t>
            </a:r>
            <a:r>
              <a:rPr lang="uk-UA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Учитись важко , а учить – ще важче ,</a:t>
            </a:r>
            <a:br>
              <a:rPr lang="uk-UA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uk-UA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Але не мусиш зупинятись ти ,</a:t>
            </a:r>
            <a:br>
              <a:rPr lang="uk-UA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uk-UA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Як дітям віддаси усе найкраще ,</a:t>
            </a:r>
            <a:br>
              <a:rPr lang="uk-UA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uk-UA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То й сам сягнеш нової висоти. </a:t>
            </a:r>
            <a:br>
              <a:rPr lang="uk-UA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uk-UA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uk-UA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uk-UA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Впевнена:</a:t>
            </a:r>
            <a:r>
              <a:rPr lang="uk-UA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без творчого підходу вчителя – не буде творчості учнів</a:t>
            </a:r>
            <a:br>
              <a:rPr lang="uk-UA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ru-RU" sz="2000" b="1" i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+mn-ea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14744" y="714356"/>
            <a:ext cx="5214937" cy="2786652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  <a:defRPr/>
            </a:pPr>
            <a:r>
              <a:rPr lang="uk-UA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З досвіду роботи </a:t>
            </a: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uk-UA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вчителя історії та правознавства           	</a:t>
            </a:r>
            <a:r>
              <a:rPr lang="uk-UA" sz="20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Гаївської</a:t>
            </a:r>
            <a:r>
              <a:rPr lang="uk-UA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ЗОШ </a:t>
            </a:r>
            <a:r>
              <a:rPr lang="uk-UA" sz="2000" b="1" i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І-ІІ ступенів</a:t>
            </a:r>
            <a:endParaRPr lang="uk-UA" sz="2000" b="1" i="1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algn="ctr">
              <a:spcBef>
                <a:spcPts val="0"/>
              </a:spcBef>
              <a:buNone/>
              <a:defRPr/>
            </a:pPr>
            <a:endParaRPr lang="uk-UA" sz="2000" b="1" i="1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uk-UA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Кузь Тетяни Георгіївни</a:t>
            </a: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uk-UA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uk-UA" sz="17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Спеціаліст І кваліфікаційної категорії</a:t>
            </a:r>
            <a:r>
              <a:rPr lang="uk-UA" sz="17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uk-UA" sz="17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" name="Picture 2" descr="D:\Вчитель року\фото\0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2143140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Що дає впровадження 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uk-UA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/>
            </a:r>
            <a:br>
              <a:rPr lang="uk-UA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uk-UA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інноваційних технологій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B51D24-9DFD-4DBC-A661-F0A1A66521B8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1142976" y="1357298"/>
            <a:ext cx="2214578" cy="1071570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Monotype Corsiva" pitchFamily="66" charset="0"/>
              </a:rPr>
              <a:t>Учневі</a:t>
            </a:r>
            <a:endParaRPr lang="ru-RU" sz="36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5929322" y="1285860"/>
            <a:ext cx="2214578" cy="1071570"/>
          </a:xfrm>
          <a:prstGeom prst="horizontalScroll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latin typeface="Monotype Corsiva" pitchFamily="66" charset="0"/>
              </a:rPr>
              <a:t>Учителю</a:t>
            </a:r>
            <a:endParaRPr lang="ru-RU" sz="36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29322" y="4929198"/>
            <a:ext cx="2143140" cy="1143008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Різноманітне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опанування навчального матеріалу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29454" y="2857496"/>
            <a:ext cx="2071702" cy="142876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Формування готовності до міжособистісної взаємодії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14876" y="2857496"/>
            <a:ext cx="1981216" cy="1409712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Нестандартний підхід до організації навчального процесу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28860" y="4572008"/>
            <a:ext cx="1928826" cy="135732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Удосконалення навичок роботи з різними матеріалами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4643446"/>
            <a:ext cx="1857388" cy="128588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Підвищення пізнавальної активності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85984" y="2857496"/>
            <a:ext cx="1785950" cy="11430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Розвиток навичок спілкування і взаємодії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2857496"/>
            <a:ext cx="1643074" cy="121444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Свідоме включення у спільну діяльність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0" name="Стрелка вверх 29"/>
          <p:cNvSpPr/>
          <p:nvPr/>
        </p:nvSpPr>
        <p:spPr>
          <a:xfrm>
            <a:off x="1357290" y="2357430"/>
            <a:ext cx="285752" cy="500066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Стрелка вверх 31"/>
          <p:cNvSpPr/>
          <p:nvPr/>
        </p:nvSpPr>
        <p:spPr>
          <a:xfrm>
            <a:off x="2786050" y="2357430"/>
            <a:ext cx="214314" cy="500066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Стрелка вверх 32"/>
          <p:cNvSpPr/>
          <p:nvPr/>
        </p:nvSpPr>
        <p:spPr>
          <a:xfrm>
            <a:off x="7858148" y="2357430"/>
            <a:ext cx="214314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верх 33"/>
          <p:cNvSpPr/>
          <p:nvPr/>
        </p:nvSpPr>
        <p:spPr>
          <a:xfrm flipH="1">
            <a:off x="1214414" y="4071942"/>
            <a:ext cx="214314" cy="500066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верх 34"/>
          <p:cNvSpPr/>
          <p:nvPr/>
        </p:nvSpPr>
        <p:spPr>
          <a:xfrm>
            <a:off x="3214678" y="4071942"/>
            <a:ext cx="214314" cy="500066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верх 35"/>
          <p:cNvSpPr/>
          <p:nvPr/>
        </p:nvSpPr>
        <p:spPr>
          <a:xfrm>
            <a:off x="6072198" y="2357430"/>
            <a:ext cx="214314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верх 36"/>
          <p:cNvSpPr/>
          <p:nvPr/>
        </p:nvSpPr>
        <p:spPr>
          <a:xfrm>
            <a:off x="6786578" y="4357694"/>
            <a:ext cx="214314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Громадянське виховання у процесі вивчення правознавства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45CEA-FCE1-46C5-BC8F-CD53CC28B57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19872" y="1484784"/>
            <a:ext cx="2376264" cy="12241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Робити правильний вибір в конкретних життєвих ситуаціях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915816" y="3068960"/>
            <a:ext cx="3168352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Я - громадянин демократичного</a:t>
            </a:r>
          </a:p>
          <a:p>
            <a:pPr algn="ctr"/>
            <a:r>
              <a:rPr lang="uk-UA" sz="2000" dirty="0" smtClean="0"/>
              <a:t> суспільства</a:t>
            </a:r>
            <a:endParaRPr lang="ru-RU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2204864"/>
            <a:ext cx="2664296" cy="13681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 Активно використовувати свої права</a:t>
            </a:r>
            <a:endParaRPr lang="ru-RU" sz="2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4581128"/>
            <a:ext cx="2664296" cy="13681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 Мати свою точку зору і не боятися висловити свої думки</a:t>
            </a:r>
            <a:endParaRPr lang="ru-RU" sz="20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84168" y="2132856"/>
            <a:ext cx="2664296" cy="13681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Знати свої права, вчитись їх захищати і поважати права інших людей</a:t>
            </a:r>
            <a:endParaRPr lang="ru-RU" sz="20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28184" y="4221088"/>
            <a:ext cx="2664296" cy="20882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Знати правила поведінки в  небезпечних ситуаціях , уміти протистояти будь-яким формам насилля</a:t>
            </a:r>
            <a:endParaRPr lang="ru-RU" sz="2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03848" y="5301208"/>
            <a:ext cx="2664296" cy="13681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Знати свої обов’язки і бути  готовими їх виконувати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Творчі приправи, які використовую на уроці:</a:t>
            </a: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2276872"/>
            <a:ext cx="8229600" cy="4389120"/>
          </a:xfrm>
        </p:spPr>
        <p:txBody>
          <a:bodyPr/>
          <a:lstStyle/>
          <a:p>
            <a:r>
              <a:rPr lang="uk-UA" dirty="0" smtClean="0"/>
              <a:t>Дидактичні та рольові ігри</a:t>
            </a:r>
          </a:p>
          <a:p>
            <a:r>
              <a:rPr lang="uk-UA" dirty="0" smtClean="0"/>
              <a:t>Створення сюжетно-рольових ситуацій</a:t>
            </a:r>
          </a:p>
          <a:p>
            <a:r>
              <a:rPr lang="uk-UA" dirty="0" smtClean="0"/>
              <a:t>Правові дебати</a:t>
            </a:r>
          </a:p>
          <a:p>
            <a:r>
              <a:rPr lang="uk-UA" dirty="0" smtClean="0"/>
              <a:t>Змагання між групами</a:t>
            </a:r>
          </a:p>
          <a:p>
            <a:r>
              <a:rPr lang="uk-UA" dirty="0" smtClean="0"/>
              <a:t>Складання  та розв’язування правових задач</a:t>
            </a:r>
          </a:p>
          <a:p>
            <a:r>
              <a:rPr lang="uk-UA" dirty="0" smtClean="0"/>
              <a:t>Складання  та розгадування ребусів, кросвордів, </a:t>
            </a:r>
            <a:r>
              <a:rPr lang="uk-UA" dirty="0" err="1" smtClean="0"/>
              <a:t>чайнвордів</a:t>
            </a:r>
            <a:endParaRPr lang="uk-UA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6596B-9BCF-4FB3-84BF-4AC931A458E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Робота з обдарованими та талановитими дітьми</a:t>
            </a:r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45CEA-FCE1-46C5-BC8F-CD53CC28B57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85720" y="2500306"/>
            <a:ext cx="242889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Індивідуальні консультації</a:t>
            </a:r>
            <a:endParaRPr lang="uk-UA" dirty="0"/>
          </a:p>
        </p:txBody>
      </p:sp>
      <p:sp>
        <p:nvSpPr>
          <p:cNvPr id="7" name="Овал 6"/>
          <p:cNvSpPr/>
          <p:nvPr/>
        </p:nvSpPr>
        <p:spPr>
          <a:xfrm>
            <a:off x="642910" y="4929198"/>
            <a:ext cx="1928826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Участь в конкурсах</a:t>
            </a:r>
            <a:endParaRPr lang="uk-UA" dirty="0"/>
          </a:p>
        </p:txBody>
      </p:sp>
      <p:sp>
        <p:nvSpPr>
          <p:cNvPr id="8" name="Овал 7"/>
          <p:cNvSpPr/>
          <p:nvPr/>
        </p:nvSpPr>
        <p:spPr>
          <a:xfrm>
            <a:off x="3000364" y="2643182"/>
            <a:ext cx="2786082" cy="25003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Анкетування учнів та поповнення банку даних обдарованих дітей</a:t>
            </a:r>
            <a:endParaRPr lang="uk-UA" dirty="0"/>
          </a:p>
        </p:txBody>
      </p:sp>
      <p:sp>
        <p:nvSpPr>
          <p:cNvPr id="9" name="Овал 8"/>
          <p:cNvSpPr/>
          <p:nvPr/>
        </p:nvSpPr>
        <p:spPr>
          <a:xfrm>
            <a:off x="6357950" y="2428868"/>
            <a:ext cx="242889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Участь у предметних тижнях</a:t>
            </a:r>
            <a:endParaRPr lang="uk-UA" dirty="0"/>
          </a:p>
        </p:txBody>
      </p:sp>
      <p:sp>
        <p:nvSpPr>
          <p:cNvPr id="10" name="Овал 9"/>
          <p:cNvSpPr/>
          <p:nvPr/>
        </p:nvSpPr>
        <p:spPr>
          <a:xfrm>
            <a:off x="6572264" y="4572008"/>
            <a:ext cx="1928826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Участь в олімпіадах</a:t>
            </a:r>
            <a:endParaRPr lang="uk-UA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Учні -  учасники та переможці олімпіади з правознавства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>
                <a:latin typeface="+mj-lt"/>
              </a:rPr>
              <a:t>2008 р. - </a:t>
            </a:r>
            <a:r>
              <a:rPr lang="uk-UA" dirty="0" err="1" smtClean="0">
                <a:latin typeface="+mj-lt"/>
              </a:rPr>
              <a:t>Пархута</a:t>
            </a:r>
            <a:r>
              <a:rPr lang="uk-UA" dirty="0" smtClean="0">
                <a:latin typeface="+mj-lt"/>
              </a:rPr>
              <a:t> Вікторія – переможниця районного  етапу, учасниця обласного етапу</a:t>
            </a:r>
          </a:p>
          <a:p>
            <a:pPr>
              <a:buNone/>
            </a:pPr>
            <a:r>
              <a:rPr lang="uk-UA" dirty="0" smtClean="0">
                <a:latin typeface="+mj-lt"/>
              </a:rPr>
              <a:t>2013</a:t>
            </a:r>
            <a:r>
              <a:rPr lang="uk-UA" dirty="0" smtClean="0"/>
              <a:t> р. - </a:t>
            </a:r>
            <a:r>
              <a:rPr lang="uk-UA" dirty="0" smtClean="0">
                <a:latin typeface="+mj-lt"/>
              </a:rPr>
              <a:t>Мудрик Юрій  - учасник і переможець районного етапу</a:t>
            </a:r>
          </a:p>
          <a:p>
            <a:pPr>
              <a:buNone/>
            </a:pPr>
            <a:r>
              <a:rPr lang="uk-UA" dirty="0" smtClean="0">
                <a:latin typeface="+mj-lt"/>
              </a:rPr>
              <a:t>2013</a:t>
            </a:r>
            <a:r>
              <a:rPr lang="uk-UA" dirty="0" smtClean="0"/>
              <a:t> р. -</a:t>
            </a:r>
            <a:r>
              <a:rPr lang="uk-UA" dirty="0" smtClean="0">
                <a:latin typeface="+mj-lt"/>
              </a:rPr>
              <a:t> </a:t>
            </a:r>
            <a:r>
              <a:rPr lang="uk-UA" dirty="0" err="1" smtClean="0">
                <a:latin typeface="+mj-lt"/>
              </a:rPr>
              <a:t>Ксьондзик</a:t>
            </a:r>
            <a:r>
              <a:rPr lang="uk-UA" dirty="0" smtClean="0">
                <a:latin typeface="+mj-lt"/>
              </a:rPr>
              <a:t> Світлана </a:t>
            </a:r>
            <a:r>
              <a:rPr lang="uk-UA" dirty="0" err="1" smtClean="0">
                <a:latin typeface="+mj-lt"/>
              </a:rPr>
              <a:t>-учасниця</a:t>
            </a:r>
            <a:r>
              <a:rPr lang="uk-UA" dirty="0" smtClean="0">
                <a:latin typeface="+mj-lt"/>
              </a:rPr>
              <a:t> і переможниця районного етапу</a:t>
            </a:r>
          </a:p>
          <a:p>
            <a:pPr>
              <a:buNone/>
            </a:pPr>
            <a:r>
              <a:rPr lang="uk-UA" dirty="0" smtClean="0">
                <a:latin typeface="+mj-lt"/>
              </a:rPr>
              <a:t>2013 </a:t>
            </a:r>
            <a:r>
              <a:rPr lang="uk-UA" dirty="0" smtClean="0"/>
              <a:t>р. - </a:t>
            </a:r>
            <a:r>
              <a:rPr lang="uk-UA" dirty="0" smtClean="0">
                <a:latin typeface="+mj-lt"/>
              </a:rPr>
              <a:t>Гладун Олександр – учасник і переможець районного конкурсу учнівських і творчих робіт </a:t>
            </a:r>
            <a:r>
              <a:rPr lang="uk-UA" dirty="0" err="1" smtClean="0">
                <a:latin typeface="+mj-lt"/>
              </a:rPr>
              <a:t>“Права</a:t>
            </a:r>
            <a:r>
              <a:rPr lang="uk-UA" dirty="0" smtClean="0">
                <a:latin typeface="+mj-lt"/>
              </a:rPr>
              <a:t> дитини в </a:t>
            </a:r>
            <a:r>
              <a:rPr lang="uk-UA" dirty="0" err="1" smtClean="0">
                <a:latin typeface="+mj-lt"/>
              </a:rPr>
              <a:t>Україні”</a:t>
            </a:r>
            <a:endParaRPr lang="uk-UA" dirty="0" smtClean="0">
              <a:latin typeface="+mj-lt"/>
            </a:endParaRPr>
          </a:p>
          <a:p>
            <a:pPr>
              <a:buNone/>
            </a:pPr>
            <a:r>
              <a:rPr lang="uk-UA" dirty="0" smtClean="0">
                <a:latin typeface="+mj-lt"/>
              </a:rPr>
              <a:t>Учні, які навчаються на правових факультетах </a:t>
            </a:r>
            <a:r>
              <a:rPr lang="uk-UA" dirty="0" err="1" smtClean="0">
                <a:latin typeface="+mj-lt"/>
              </a:rPr>
              <a:t>ВУЗів</a:t>
            </a:r>
            <a:r>
              <a:rPr lang="uk-UA" dirty="0" smtClean="0">
                <a:latin typeface="+mj-lt"/>
              </a:rPr>
              <a:t> </a:t>
            </a:r>
            <a:r>
              <a:rPr lang="uk-UA" dirty="0" err="1" smtClean="0">
                <a:latin typeface="+mj-lt"/>
              </a:rPr>
              <a:t>Кортун</a:t>
            </a:r>
            <a:r>
              <a:rPr lang="uk-UA" dirty="0" smtClean="0">
                <a:latin typeface="+mj-lt"/>
              </a:rPr>
              <a:t> О., </a:t>
            </a:r>
            <a:r>
              <a:rPr lang="uk-UA" dirty="0" err="1" smtClean="0">
                <a:latin typeface="+mj-lt"/>
              </a:rPr>
              <a:t>Свідрук</a:t>
            </a:r>
            <a:r>
              <a:rPr lang="uk-UA" dirty="0" smtClean="0">
                <a:latin typeface="+mj-lt"/>
              </a:rPr>
              <a:t> В.</a:t>
            </a:r>
            <a:endParaRPr lang="uk-UA" dirty="0">
              <a:latin typeface="+mj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45CEA-FCE1-46C5-BC8F-CD53CC28B57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45CEA-FCE1-46C5-BC8F-CD53CC28B57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pSp>
        <p:nvGrpSpPr>
          <p:cNvPr id="16" name="Группа 15"/>
          <p:cNvGrpSpPr/>
          <p:nvPr/>
        </p:nvGrpSpPr>
        <p:grpSpPr>
          <a:xfrm>
            <a:off x="428596" y="1428736"/>
            <a:ext cx="8316255" cy="4714908"/>
            <a:chOff x="395536" y="1556792"/>
            <a:chExt cx="8172239" cy="4568205"/>
          </a:xfrm>
        </p:grpSpPr>
        <p:pic>
          <p:nvPicPr>
            <p:cNvPr id="13" name="Picture 4" descr="D:\Вчитель року\грамоти - копия\8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007422">
              <a:off x="2453739" y="1700314"/>
              <a:ext cx="2867025" cy="4095750"/>
            </a:xfrm>
            <a:prstGeom prst="rect">
              <a:avLst/>
            </a:prstGeom>
            <a:noFill/>
          </p:spPr>
        </p:pic>
        <p:grpSp>
          <p:nvGrpSpPr>
            <p:cNvPr id="15" name="Группа 14"/>
            <p:cNvGrpSpPr/>
            <p:nvPr/>
          </p:nvGrpSpPr>
          <p:grpSpPr>
            <a:xfrm>
              <a:off x="395536" y="1556792"/>
              <a:ext cx="8172239" cy="4568205"/>
              <a:chOff x="395536" y="1556792"/>
              <a:chExt cx="8172239" cy="4568205"/>
            </a:xfrm>
          </p:grpSpPr>
          <p:pic>
            <p:nvPicPr>
              <p:cNvPr id="1027" name="Picture 3" descr="D:\Вчитель року\12333333333\P1000612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26440"/>
              <a:stretch>
                <a:fillRect/>
              </a:stretch>
            </p:blipFill>
            <p:spPr bwMode="auto">
              <a:xfrm>
                <a:off x="395536" y="1556792"/>
                <a:ext cx="2520280" cy="4568205"/>
              </a:xfrm>
              <a:prstGeom prst="rect">
                <a:avLst/>
              </a:prstGeom>
              <a:noFill/>
            </p:spPr>
          </p:pic>
          <p:pic>
            <p:nvPicPr>
              <p:cNvPr id="1028" name="Picture 4" descr="D:\Вчитель року\грамоти - копия\8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433160">
                <a:off x="3161042" y="1833018"/>
                <a:ext cx="2867025" cy="4095750"/>
              </a:xfrm>
              <a:prstGeom prst="rect">
                <a:avLst/>
              </a:prstGeom>
              <a:noFill/>
            </p:spPr>
          </p:pic>
          <p:pic>
            <p:nvPicPr>
              <p:cNvPr id="14" name="Picture 3" descr="D:\Вчитель року\грамоти - копия\7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21342606">
                <a:off x="5729325" y="1729224"/>
                <a:ext cx="2838450" cy="4095750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Форми позакласної роботи з правознавства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Робота гуртка «Закон і ми»</a:t>
            </a:r>
          </a:p>
          <a:p>
            <a:r>
              <a:rPr lang="uk-UA" dirty="0" smtClean="0"/>
              <a:t>Тижні права</a:t>
            </a:r>
          </a:p>
          <a:p>
            <a:r>
              <a:rPr lang="uk-UA" dirty="0" smtClean="0"/>
              <a:t>Правова освіта молодших школярів</a:t>
            </a:r>
          </a:p>
          <a:p>
            <a:r>
              <a:rPr lang="uk-UA" dirty="0" smtClean="0"/>
              <a:t>Участь у масових загальношкільних заходах</a:t>
            </a:r>
          </a:p>
          <a:p>
            <a:r>
              <a:rPr lang="uk-UA" dirty="0" smtClean="0"/>
              <a:t>Правові дебати</a:t>
            </a:r>
          </a:p>
          <a:p>
            <a:r>
              <a:rPr lang="uk-UA" dirty="0" smtClean="0"/>
              <a:t>Конкурси, змагання на правову  тематику</a:t>
            </a:r>
          </a:p>
          <a:p>
            <a:r>
              <a:rPr lang="uk-UA" dirty="0" smtClean="0"/>
              <a:t>Перегляди науково-популярних фільмів</a:t>
            </a:r>
          </a:p>
          <a:p>
            <a:r>
              <a:rPr lang="uk-UA" dirty="0" smtClean="0"/>
              <a:t>Зустрічі з працівниками правоохоронних органів та органів місцевого самоврядування</a:t>
            </a:r>
          </a:p>
          <a:p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45CEA-FCE1-46C5-BC8F-CD53CC28B57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06403"/>
      </p:ext>
    </p:extLst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Позаурочні заходи з правового виховання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45CEA-FCE1-46C5-BC8F-CD53CC28B57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Содержимое 13" descr="C:\Documents and Settings\віталік\Рабочий стол\PC230909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84168" y="1340768"/>
            <a:ext cx="2571768" cy="1572051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Содержимое 13" descr="C:\Documents and Settings\віталік\Рабочий стол\PC230909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03848" y="2132856"/>
            <a:ext cx="2571768" cy="1928826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Содержимое 13" descr="C:\Documents and Settings\віталік\Рабочий стол\PC230909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3528" y="3212976"/>
            <a:ext cx="2571768" cy="1694587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Содержимое 13" descr="C:\Documents and Settings\віталік\Рабочий стол\PC230909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084168" y="3140968"/>
            <a:ext cx="2571768" cy="1776661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2" descr="F:\Безимени-1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064" y="5085184"/>
            <a:ext cx="2500507" cy="1772816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2" descr="F:\Безимени-14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340768"/>
            <a:ext cx="2571736" cy="178595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3515141" y="3981805"/>
            <a:ext cx="1842950" cy="2753565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200000">
            <a:off x="6584817" y="4694351"/>
            <a:ext cx="1735008" cy="2592288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Documents and Settings\віталік\Рабочий стол\PC230909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86380" y="1071546"/>
            <a:ext cx="3143272" cy="2000264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Робота гуртка </a:t>
            </a:r>
            <a:r>
              <a:rPr lang="uk-UA" dirty="0" err="1" smtClean="0"/>
              <a:t>“Закон</a:t>
            </a:r>
            <a:r>
              <a:rPr lang="uk-UA" dirty="0" smtClean="0"/>
              <a:t> і </a:t>
            </a:r>
            <a:r>
              <a:rPr lang="uk-UA" dirty="0" err="1" smtClean="0"/>
              <a:t>ми”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6596B-9BCF-4FB3-84BF-4AC931A458E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4" name="Содержимое 13" descr="C:\Documents and Settings\віталік\Рабочий стол\PC230909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8596" y="1357298"/>
            <a:ext cx="2857520" cy="1928826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C:\Documents and Settings\віталік\Рабочий стол\PC230909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00694" y="4500570"/>
            <a:ext cx="2917132" cy="2071702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 descr="C:\Documents and Settings\віталік\Рабочий стол\PC230909.JPG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95536" y="4509120"/>
            <a:ext cx="2736304" cy="216024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3307600" y="2101112"/>
            <a:ext cx="2168760" cy="324036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Мої досягнення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1935480"/>
            <a:ext cx="5900750" cy="4279602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latin typeface="+mj-lt"/>
              </a:rPr>
              <a:t>2007 р. - нагороджена грамотами відділу освіти Кременецької районної державної адміністрації</a:t>
            </a:r>
          </a:p>
          <a:p>
            <a:r>
              <a:rPr lang="uk-UA" dirty="0" smtClean="0">
                <a:latin typeface="+mj-lt"/>
              </a:rPr>
              <a:t>2008 р. - учасник та переможець </a:t>
            </a:r>
            <a:r>
              <a:rPr lang="uk-UA" dirty="0" smtClean="0"/>
              <a:t> І туру Всеукраїнського конкурсу </a:t>
            </a:r>
            <a:r>
              <a:rPr lang="uk-UA" dirty="0" smtClean="0">
                <a:latin typeface="+mj-lt"/>
              </a:rPr>
              <a:t> </a:t>
            </a:r>
            <a:r>
              <a:rPr lang="uk-UA" dirty="0" err="1" smtClean="0">
                <a:latin typeface="+mj-lt"/>
              </a:rPr>
              <a:t>“Учитель</a:t>
            </a:r>
            <a:r>
              <a:rPr lang="uk-UA" dirty="0" smtClean="0">
                <a:latin typeface="+mj-lt"/>
              </a:rPr>
              <a:t> року - 2008”</a:t>
            </a:r>
          </a:p>
          <a:p>
            <a:r>
              <a:rPr lang="uk-UA" dirty="0" smtClean="0">
                <a:latin typeface="+mj-lt"/>
              </a:rPr>
              <a:t>2009 р. - учасник та переможець обласного конкурсу </a:t>
            </a:r>
            <a:r>
              <a:rPr lang="uk-UA" dirty="0" err="1" smtClean="0">
                <a:latin typeface="+mj-lt"/>
              </a:rPr>
              <a:t>“Мистецтво</a:t>
            </a:r>
            <a:r>
              <a:rPr lang="uk-UA" dirty="0" smtClean="0">
                <a:latin typeface="+mj-lt"/>
              </a:rPr>
              <a:t> бути </a:t>
            </a:r>
            <a:r>
              <a:rPr lang="uk-UA" dirty="0" err="1" smtClean="0">
                <a:latin typeface="+mj-lt"/>
              </a:rPr>
              <a:t>вчителем”</a:t>
            </a:r>
            <a:r>
              <a:rPr lang="uk-UA" dirty="0" smtClean="0">
                <a:latin typeface="+mj-lt"/>
              </a:rPr>
              <a:t> нагороджена дипломом ІІІ ступеня  Управління освіти і науки Тернопільської обласної державної адміністрації</a:t>
            </a:r>
          </a:p>
          <a:p>
            <a:r>
              <a:rPr lang="uk-UA" dirty="0" smtClean="0">
                <a:latin typeface="+mj-lt"/>
              </a:rPr>
              <a:t>2009 р. – нагороджена дипломом незалежної громадсько-політичної газети </a:t>
            </a:r>
            <a:r>
              <a:rPr lang="uk-UA" dirty="0" err="1" smtClean="0">
                <a:latin typeface="+mj-lt"/>
              </a:rPr>
              <a:t>Тернопілля</a:t>
            </a:r>
            <a:r>
              <a:rPr lang="uk-UA" dirty="0" smtClean="0">
                <a:latin typeface="+mj-lt"/>
              </a:rPr>
              <a:t> </a:t>
            </a:r>
            <a:r>
              <a:rPr lang="uk-UA" dirty="0" err="1" smtClean="0">
                <a:latin typeface="+mj-lt"/>
              </a:rPr>
              <a:t>“Вільне</a:t>
            </a:r>
            <a:r>
              <a:rPr lang="uk-UA" dirty="0" smtClean="0">
                <a:latin typeface="+mj-lt"/>
              </a:rPr>
              <a:t> </a:t>
            </a:r>
            <a:r>
              <a:rPr lang="uk-UA" dirty="0" err="1" smtClean="0">
                <a:latin typeface="+mj-lt"/>
              </a:rPr>
              <a:t>життя”</a:t>
            </a:r>
            <a:endParaRPr lang="uk-UA" dirty="0" smtClean="0">
              <a:latin typeface="+mj-lt"/>
            </a:endParaRPr>
          </a:p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45CEA-FCE1-46C5-BC8F-CD53CC28B57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Содержимое 13" descr="C:\Documents and Settings\віталік\Рабочий стол\PC230909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5720" y="1982246"/>
            <a:ext cx="2571768" cy="1536186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Содержимое 13" descr="C:\Documents and Settings\віталік\Рабочий стол\PC230909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7158" y="4389801"/>
            <a:ext cx="2571768" cy="157886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17859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200" dirty="0" smtClean="0"/>
              <a:t>В 2004 році закінчила Рівненський державний гуманітарний університет і отримала повну вищу освіту</a:t>
            </a:r>
            <a:endParaRPr lang="uk-UA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45CEA-FCE1-46C5-BC8F-CD53CC28B57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pSp>
        <p:nvGrpSpPr>
          <p:cNvPr id="9" name="Группа 8"/>
          <p:cNvGrpSpPr/>
          <p:nvPr/>
        </p:nvGrpSpPr>
        <p:grpSpPr>
          <a:xfrm>
            <a:off x="428596" y="3214686"/>
            <a:ext cx="8501122" cy="2786082"/>
            <a:chOff x="428596" y="3000372"/>
            <a:chExt cx="8501122" cy="2786082"/>
          </a:xfrm>
        </p:grpSpPr>
        <p:pic>
          <p:nvPicPr>
            <p:cNvPr id="2050" name="Picture 2" descr="http://www.afterstudy.com.ua/wp-content/uploads/2014/06/%D1%80%D0%B4%D0%B3%D1%83.jpg"/>
            <p:cNvPicPr>
              <a:picLocks noChangeAspect="1" noChangeArrowheads="1"/>
            </p:cNvPicPr>
            <p:nvPr/>
          </p:nvPicPr>
          <p:blipFill>
            <a:blip r:embed="rId2" cstate="print"/>
            <a:srcRect r="1249" b="4999"/>
            <a:stretch>
              <a:fillRect/>
            </a:stretch>
          </p:blipFill>
          <p:spPr bwMode="auto">
            <a:xfrm>
              <a:off x="4857752" y="3012128"/>
              <a:ext cx="4071966" cy="277432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051" name="Picture 3" descr="H:\Вчитель року\диплом - копия.jpg"/>
            <p:cNvPicPr>
              <a:picLocks noChangeAspect="1" noChangeArrowheads="1"/>
            </p:cNvPicPr>
            <p:nvPr/>
          </p:nvPicPr>
          <p:blipFill>
            <a:blip r:embed="rId3" cstate="print"/>
            <a:srcRect b="2632"/>
            <a:stretch>
              <a:fillRect/>
            </a:stretch>
          </p:blipFill>
          <p:spPr bwMode="auto">
            <a:xfrm>
              <a:off x="428596" y="3000372"/>
              <a:ext cx="4071966" cy="271464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/>
          <a:lstStyle/>
          <a:p>
            <a:r>
              <a:rPr lang="uk-UA" dirty="0" smtClean="0">
                <a:latin typeface="+mj-lt"/>
              </a:rPr>
              <a:t>2013 р. - учасник та переможець обласного </a:t>
            </a:r>
            <a:r>
              <a:rPr lang="uk-UA" dirty="0" err="1" smtClean="0">
                <a:latin typeface="+mj-lt"/>
              </a:rPr>
              <a:t>конкусу</a:t>
            </a:r>
            <a:r>
              <a:rPr lang="uk-UA" dirty="0" smtClean="0">
                <a:latin typeface="+mj-lt"/>
              </a:rPr>
              <a:t> </a:t>
            </a:r>
            <a:r>
              <a:rPr lang="uk-UA" dirty="0" err="1" smtClean="0">
                <a:latin typeface="+mj-lt"/>
              </a:rPr>
              <a:t>“Мистецтво</a:t>
            </a:r>
            <a:r>
              <a:rPr lang="uk-UA" dirty="0" smtClean="0">
                <a:latin typeface="+mj-lt"/>
              </a:rPr>
              <a:t> бути </a:t>
            </a:r>
            <a:r>
              <a:rPr lang="uk-UA" dirty="0" err="1" smtClean="0">
                <a:latin typeface="+mj-lt"/>
              </a:rPr>
              <a:t>вчителем”</a:t>
            </a:r>
            <a:r>
              <a:rPr lang="uk-UA" dirty="0" smtClean="0">
                <a:latin typeface="+mj-lt"/>
              </a:rPr>
              <a:t>, нагороджена грамотою  за ІІ місце у конкурсі.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45CEA-FCE1-46C5-BC8F-CD53CC28B57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Номер слайда 4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445CEA-FCE1-46C5-BC8F-CD53CC28B5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2" descr="D:\Вчитель року\грамоти - копия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61828">
            <a:off x="3010627" y="2990349"/>
            <a:ext cx="1986911" cy="2808000"/>
          </a:xfrm>
          <a:prstGeom prst="rect">
            <a:avLst/>
          </a:prstGeom>
          <a:noFill/>
        </p:spPr>
      </p:pic>
      <p:pic>
        <p:nvPicPr>
          <p:cNvPr id="9" name="Picture 4" descr="D:\Вчитель року\грамоти - копия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02527">
            <a:off x="179512" y="2996952"/>
            <a:ext cx="1986910" cy="2808000"/>
          </a:xfrm>
          <a:prstGeom prst="rect">
            <a:avLst/>
          </a:prstGeom>
          <a:noFill/>
        </p:spPr>
      </p:pic>
      <p:pic>
        <p:nvPicPr>
          <p:cNvPr id="11" name="Picture 6" descr="D:\Вчитель року\грамоти - копия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32770">
            <a:off x="6991465" y="3938161"/>
            <a:ext cx="1986911" cy="2808000"/>
          </a:xfrm>
          <a:prstGeom prst="rect">
            <a:avLst/>
          </a:prstGeom>
          <a:noFill/>
        </p:spPr>
      </p:pic>
      <p:pic>
        <p:nvPicPr>
          <p:cNvPr id="8" name="Picture 3" descr="D:\Вчитель року\грамоти - копия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1588">
            <a:off x="1619672" y="4050000"/>
            <a:ext cx="1986911" cy="2808000"/>
          </a:xfrm>
          <a:prstGeom prst="rect">
            <a:avLst/>
          </a:prstGeom>
          <a:noFill/>
        </p:spPr>
      </p:pic>
      <p:pic>
        <p:nvPicPr>
          <p:cNvPr id="10" name="Picture 5" descr="D:\Вчитель року\грамоти - копия\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40304">
            <a:off x="5963772" y="2631081"/>
            <a:ext cx="1993179" cy="2808000"/>
          </a:xfrm>
          <a:prstGeom prst="rect">
            <a:avLst/>
          </a:prstGeom>
          <a:noFill/>
        </p:spPr>
      </p:pic>
      <p:pic>
        <p:nvPicPr>
          <p:cNvPr id="12" name="Picture 7" descr="D:\Вчитель року\грамоти - копия\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2991">
            <a:off x="4509101" y="3993635"/>
            <a:ext cx="1993177" cy="280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404664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uk-UA" b="1" i="1" dirty="0" smtClean="0"/>
              <a:t>Я у громаді села</a:t>
            </a:r>
            <a:endParaRPr lang="uk-UA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340768"/>
            <a:ext cx="8401080" cy="1536268"/>
          </a:xfrm>
        </p:spPr>
        <p:txBody>
          <a:bodyPr>
            <a:normAutofit/>
          </a:bodyPr>
          <a:lstStyle/>
          <a:p>
            <a:r>
              <a:rPr lang="uk-UA" dirty="0" smtClean="0"/>
              <a:t>Активний учасник ансамблю </a:t>
            </a:r>
            <a:r>
              <a:rPr lang="uk-UA" dirty="0" err="1" smtClean="0"/>
              <a:t>Гаївського</a:t>
            </a:r>
            <a:r>
              <a:rPr lang="uk-UA" dirty="0" smtClean="0"/>
              <a:t> </a:t>
            </a:r>
            <a:r>
              <a:rPr lang="uk-UA" dirty="0"/>
              <a:t> </a:t>
            </a:r>
            <a:r>
              <a:rPr lang="uk-UA" dirty="0" smtClean="0"/>
              <a:t>будинку культури; </a:t>
            </a:r>
          </a:p>
          <a:p>
            <a:r>
              <a:rPr lang="uk-UA" dirty="0" smtClean="0"/>
              <a:t>Учасник різноманітних заходів сільської громади;</a:t>
            </a:r>
          </a:p>
          <a:p>
            <a:endParaRPr lang="uk-UA" dirty="0" smtClean="0"/>
          </a:p>
          <a:p>
            <a:endParaRPr lang="uk-UA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45CEA-FCE1-46C5-BC8F-CD53CC28B57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63937" y="2877036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76000" algn="just"/>
            <a:r>
              <a:rPr lang="uk-UA" sz="2400" i="1" dirty="0" smtClean="0">
                <a:solidFill>
                  <a:schemeClr val="accent5"/>
                </a:solidFill>
              </a:rPr>
              <a:t>Творче світосприйняття </a:t>
            </a:r>
            <a:r>
              <a:rPr lang="uk-UA" sz="2400" dirty="0" smtClean="0"/>
              <a:t>– це просто звичне сприйняття для мене світу, тому переконана, що без творчого підходу вчителя не буде творчості учнів.</a:t>
            </a:r>
          </a:p>
        </p:txBody>
      </p:sp>
      <p:pic>
        <p:nvPicPr>
          <p:cNvPr id="7" name="Picture 2" descr="F:\Безимени-10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256"/>
            <a:ext cx="4374661" cy="2571744"/>
          </a:xfrm>
          <a:prstGeom prst="rect">
            <a:avLst/>
          </a:prstGeom>
          <a:noFill/>
        </p:spPr>
      </p:pic>
      <p:pic>
        <p:nvPicPr>
          <p:cNvPr id="8" name="Picture 2" descr="F:\Безимени-10ак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286256"/>
            <a:ext cx="3929090" cy="257174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36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>
                <a:latin typeface="Monotype Corsiva" pitchFamily="66" charset="0"/>
              </a:rPr>
              <a:t>Плани на майбутнє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6596B-9BCF-4FB3-84BF-4AC931A458E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Text Box 42"/>
          <p:cNvSpPr txBox="1">
            <a:spLocks noChangeArrowheads="1"/>
          </p:cNvSpPr>
          <p:nvPr/>
        </p:nvSpPr>
        <p:spPr bwMode="auto">
          <a:xfrm>
            <a:off x="541319" y="3556000"/>
            <a:ext cx="188754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1600" dirty="0" smtClean="0"/>
              <a:t>Сприяти розвитку </a:t>
            </a:r>
          </a:p>
          <a:p>
            <a:pPr algn="ctr" eaLnBrk="0" hangingPunct="0"/>
            <a:r>
              <a:rPr lang="uk-UA" sz="1600" dirty="0" smtClean="0"/>
              <a:t>зацікавленості</a:t>
            </a:r>
          </a:p>
          <a:p>
            <a:pPr algn="ctr" eaLnBrk="0" hangingPunct="0"/>
            <a:r>
              <a:rPr lang="uk-UA" sz="1600" dirty="0" smtClean="0"/>
              <a:t>предметом</a:t>
            </a:r>
          </a:p>
        </p:txBody>
      </p:sp>
      <p:sp>
        <p:nvSpPr>
          <p:cNvPr id="7" name="Text Box 38"/>
          <p:cNvSpPr txBox="1">
            <a:spLocks noChangeArrowheads="1"/>
          </p:cNvSpPr>
          <p:nvPr/>
        </p:nvSpPr>
        <p:spPr bwMode="auto">
          <a:xfrm>
            <a:off x="6000760" y="1500174"/>
            <a:ext cx="292791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1600" dirty="0" smtClean="0"/>
              <a:t>Впроваджувати у </a:t>
            </a:r>
          </a:p>
          <a:p>
            <a:pPr algn="ctr" eaLnBrk="0" hangingPunct="0"/>
            <a:r>
              <a:rPr lang="uk-UA" sz="1600" dirty="0" smtClean="0"/>
              <a:t>навчально-виховний процес</a:t>
            </a:r>
          </a:p>
          <a:p>
            <a:pPr algn="ctr" eaLnBrk="0" hangingPunct="0"/>
            <a:r>
              <a:rPr lang="uk-UA" sz="1600" dirty="0" smtClean="0"/>
              <a:t>інноваційні методи навчання</a:t>
            </a:r>
            <a:endParaRPr lang="en-US" sz="1600" dirty="0"/>
          </a:p>
        </p:txBody>
      </p:sp>
      <p:sp>
        <p:nvSpPr>
          <p:cNvPr id="8" name="Text Box 40"/>
          <p:cNvSpPr txBox="1">
            <a:spLocks noChangeArrowheads="1"/>
          </p:cNvSpPr>
          <p:nvPr/>
        </p:nvSpPr>
        <p:spPr bwMode="auto">
          <a:xfrm>
            <a:off x="6629400" y="3556000"/>
            <a:ext cx="206107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1600" dirty="0" smtClean="0"/>
              <a:t>Створення кабінету</a:t>
            </a:r>
          </a:p>
          <a:p>
            <a:pPr algn="ctr" eaLnBrk="0" hangingPunct="0"/>
            <a:r>
              <a:rPr lang="uk-UA" sz="1600" dirty="0" smtClean="0"/>
              <a:t> правознавства</a:t>
            </a:r>
            <a:endParaRPr lang="en-US" sz="1600" dirty="0"/>
          </a:p>
        </p:txBody>
      </p:sp>
      <p:sp>
        <p:nvSpPr>
          <p:cNvPr id="9" name="Text Box 41"/>
          <p:cNvSpPr txBox="1">
            <a:spLocks noChangeArrowheads="1"/>
          </p:cNvSpPr>
          <p:nvPr/>
        </p:nvSpPr>
        <p:spPr bwMode="auto">
          <a:xfrm>
            <a:off x="6067212" y="5156200"/>
            <a:ext cx="249459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1600" dirty="0" smtClean="0"/>
              <a:t>Практичне спрямування</a:t>
            </a:r>
          </a:p>
          <a:p>
            <a:pPr algn="ctr" eaLnBrk="0" hangingPunct="0"/>
            <a:r>
              <a:rPr lang="uk-UA" sz="1600" dirty="0" smtClean="0"/>
              <a:t> курсу «Правознавство»</a:t>
            </a:r>
            <a:endParaRPr lang="en-US" sz="1600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black">
          <a:xfrm>
            <a:off x="2692400" y="1817688"/>
            <a:ext cx="3743325" cy="374491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1" name="Oval 29"/>
          <p:cNvSpPr>
            <a:spLocks noChangeArrowheads="1"/>
          </p:cNvSpPr>
          <p:nvPr/>
        </p:nvSpPr>
        <p:spPr bwMode="gray">
          <a:xfrm>
            <a:off x="3586163" y="2779713"/>
            <a:ext cx="1944687" cy="194468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Text Box 37"/>
          <p:cNvSpPr txBox="1">
            <a:spLocks noChangeArrowheads="1"/>
          </p:cNvSpPr>
          <p:nvPr/>
        </p:nvSpPr>
        <p:spPr bwMode="gray">
          <a:xfrm>
            <a:off x="3893363" y="3429000"/>
            <a:ext cx="146445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1600" b="1" dirty="0" smtClean="0">
                <a:solidFill>
                  <a:schemeClr val="bg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Професійні горизонти</a:t>
            </a:r>
            <a:endParaRPr lang="en-US" sz="1600" b="1" dirty="0">
              <a:solidFill>
                <a:schemeClr val="bg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3" name="Group 19"/>
          <p:cNvGrpSpPr>
            <a:grpSpLocks/>
          </p:cNvGrpSpPr>
          <p:nvPr/>
        </p:nvGrpSpPr>
        <p:grpSpPr bwMode="auto">
          <a:xfrm>
            <a:off x="5278438" y="1855788"/>
            <a:ext cx="360362" cy="360362"/>
            <a:chOff x="3470" y="1706"/>
            <a:chExt cx="227" cy="227"/>
          </a:xfrm>
          <a:solidFill>
            <a:srgbClr val="FFC000"/>
          </a:solidFill>
        </p:grpSpPr>
        <p:sp>
          <p:nvSpPr>
            <p:cNvPr id="14" name="Oval 20"/>
            <p:cNvSpPr>
              <a:spLocks noChangeArrowheads="1"/>
            </p:cNvSpPr>
            <p:nvPr/>
          </p:nvSpPr>
          <p:spPr bwMode="gray">
            <a:xfrm>
              <a:off x="3470" y="1706"/>
              <a:ext cx="227" cy="227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Oval 21"/>
            <p:cNvSpPr>
              <a:spLocks noChangeArrowheads="1"/>
            </p:cNvSpPr>
            <p:nvPr/>
          </p:nvSpPr>
          <p:spPr bwMode="gray">
            <a:xfrm>
              <a:off x="3480" y="1725"/>
              <a:ext cx="141" cy="142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3143240" y="5000636"/>
            <a:ext cx="360362" cy="360362"/>
            <a:chOff x="3470" y="1706"/>
            <a:chExt cx="227" cy="227"/>
          </a:xfrm>
          <a:solidFill>
            <a:srgbClr val="FFC000"/>
          </a:solidFill>
        </p:grpSpPr>
        <p:sp>
          <p:nvSpPr>
            <p:cNvPr id="17" name="Oval 20"/>
            <p:cNvSpPr>
              <a:spLocks noChangeArrowheads="1"/>
            </p:cNvSpPr>
            <p:nvPr/>
          </p:nvSpPr>
          <p:spPr bwMode="gray">
            <a:xfrm>
              <a:off x="3470" y="1706"/>
              <a:ext cx="227" cy="227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gray">
            <a:xfrm>
              <a:off x="3480" y="1725"/>
              <a:ext cx="141" cy="142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5357818" y="5143512"/>
            <a:ext cx="360362" cy="360362"/>
            <a:chOff x="3470" y="1706"/>
            <a:chExt cx="227" cy="227"/>
          </a:xfrm>
          <a:solidFill>
            <a:srgbClr val="FFC000"/>
          </a:solidFill>
        </p:grpSpPr>
        <p:sp>
          <p:nvSpPr>
            <p:cNvPr id="20" name="Oval 20"/>
            <p:cNvSpPr>
              <a:spLocks noChangeArrowheads="1"/>
            </p:cNvSpPr>
            <p:nvPr/>
          </p:nvSpPr>
          <p:spPr bwMode="gray">
            <a:xfrm>
              <a:off x="3470" y="1706"/>
              <a:ext cx="227" cy="227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gray">
            <a:xfrm>
              <a:off x="3480" y="1725"/>
              <a:ext cx="141" cy="142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" name="Group 19"/>
          <p:cNvGrpSpPr>
            <a:grpSpLocks/>
          </p:cNvGrpSpPr>
          <p:nvPr/>
        </p:nvGrpSpPr>
        <p:grpSpPr bwMode="auto">
          <a:xfrm>
            <a:off x="2500298" y="3786190"/>
            <a:ext cx="360362" cy="360362"/>
            <a:chOff x="3470" y="1706"/>
            <a:chExt cx="227" cy="227"/>
          </a:xfrm>
          <a:solidFill>
            <a:srgbClr val="FFC000"/>
          </a:solidFill>
        </p:grpSpPr>
        <p:sp>
          <p:nvSpPr>
            <p:cNvPr id="23" name="Oval 20"/>
            <p:cNvSpPr>
              <a:spLocks noChangeArrowheads="1"/>
            </p:cNvSpPr>
            <p:nvPr/>
          </p:nvSpPr>
          <p:spPr bwMode="gray">
            <a:xfrm>
              <a:off x="3470" y="1706"/>
              <a:ext cx="227" cy="227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Oval 21"/>
            <p:cNvSpPr>
              <a:spLocks noChangeArrowheads="1"/>
            </p:cNvSpPr>
            <p:nvPr/>
          </p:nvSpPr>
          <p:spPr bwMode="gray">
            <a:xfrm>
              <a:off x="3480" y="1725"/>
              <a:ext cx="141" cy="142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5" name="Group 19"/>
          <p:cNvGrpSpPr>
            <a:grpSpLocks/>
          </p:cNvGrpSpPr>
          <p:nvPr/>
        </p:nvGrpSpPr>
        <p:grpSpPr bwMode="auto">
          <a:xfrm>
            <a:off x="6215074" y="3643314"/>
            <a:ext cx="360362" cy="360362"/>
            <a:chOff x="3470" y="1706"/>
            <a:chExt cx="227" cy="227"/>
          </a:xfrm>
          <a:solidFill>
            <a:srgbClr val="FFC000"/>
          </a:solidFill>
        </p:grpSpPr>
        <p:sp>
          <p:nvSpPr>
            <p:cNvPr id="26" name="Oval 20"/>
            <p:cNvSpPr>
              <a:spLocks noChangeArrowheads="1"/>
            </p:cNvSpPr>
            <p:nvPr/>
          </p:nvSpPr>
          <p:spPr bwMode="gray">
            <a:xfrm>
              <a:off x="3470" y="1706"/>
              <a:ext cx="227" cy="227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Oval 21"/>
            <p:cNvSpPr>
              <a:spLocks noChangeArrowheads="1"/>
            </p:cNvSpPr>
            <p:nvPr/>
          </p:nvSpPr>
          <p:spPr bwMode="gray">
            <a:xfrm>
              <a:off x="3480" y="1725"/>
              <a:ext cx="141" cy="142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3286116" y="2000240"/>
            <a:ext cx="360362" cy="360362"/>
            <a:chOff x="3470" y="1706"/>
            <a:chExt cx="227" cy="227"/>
          </a:xfrm>
          <a:solidFill>
            <a:srgbClr val="FFC000"/>
          </a:solidFill>
        </p:grpSpPr>
        <p:sp>
          <p:nvSpPr>
            <p:cNvPr id="29" name="Oval 20"/>
            <p:cNvSpPr>
              <a:spLocks noChangeArrowheads="1"/>
            </p:cNvSpPr>
            <p:nvPr/>
          </p:nvSpPr>
          <p:spPr bwMode="gray">
            <a:xfrm>
              <a:off x="3470" y="1706"/>
              <a:ext cx="227" cy="227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Oval 21"/>
            <p:cNvSpPr>
              <a:spLocks noChangeArrowheads="1"/>
            </p:cNvSpPr>
            <p:nvPr/>
          </p:nvSpPr>
          <p:spPr bwMode="gray">
            <a:xfrm>
              <a:off x="3480" y="1725"/>
              <a:ext cx="141" cy="142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1" name="AutoShape 5"/>
          <p:cNvSpPr>
            <a:spLocks noChangeArrowheads="1"/>
          </p:cNvSpPr>
          <p:nvPr/>
        </p:nvSpPr>
        <p:spPr bwMode="invGray">
          <a:xfrm rot="35969022">
            <a:off x="3358485" y="2556103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invGray">
          <a:xfrm>
            <a:off x="5453122" y="3597775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5"/>
          <p:cNvSpPr>
            <a:spLocks noChangeArrowheads="1"/>
          </p:cNvSpPr>
          <p:nvPr/>
        </p:nvSpPr>
        <p:spPr bwMode="invGray">
          <a:xfrm rot="18057858">
            <a:off x="4789331" y="2412613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5"/>
          <p:cNvSpPr>
            <a:spLocks noChangeArrowheads="1"/>
          </p:cNvSpPr>
          <p:nvPr/>
        </p:nvSpPr>
        <p:spPr bwMode="invGray">
          <a:xfrm rot="10597870">
            <a:off x="2865292" y="3737777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AutoShape 5"/>
          <p:cNvSpPr>
            <a:spLocks noChangeArrowheads="1"/>
          </p:cNvSpPr>
          <p:nvPr/>
        </p:nvSpPr>
        <p:spPr bwMode="invGray">
          <a:xfrm rot="3744776">
            <a:off x="4844570" y="4631182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AutoShape 5"/>
          <p:cNvSpPr>
            <a:spLocks noChangeArrowheads="1"/>
          </p:cNvSpPr>
          <p:nvPr/>
        </p:nvSpPr>
        <p:spPr bwMode="invGray">
          <a:xfrm rot="7841406">
            <a:off x="3400680" y="46077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14349" y="5072074"/>
            <a:ext cx="25003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uk-UA" sz="1600" dirty="0" smtClean="0">
                <a:solidFill>
                  <a:prstClr val="white"/>
                </a:solidFill>
              </a:rPr>
              <a:t>Підвищувати свій професійний </a:t>
            </a:r>
          </a:p>
          <a:p>
            <a:pPr lvl="0" algn="ctr" eaLnBrk="0" hangingPunct="0"/>
            <a:r>
              <a:rPr lang="uk-UA" sz="1600" dirty="0" smtClean="0">
                <a:solidFill>
                  <a:prstClr val="white"/>
                </a:solidFill>
              </a:rPr>
              <a:t>рівень і не зупинятися </a:t>
            </a:r>
          </a:p>
          <a:p>
            <a:pPr lvl="0" algn="ctr" eaLnBrk="0" hangingPunct="0"/>
            <a:r>
              <a:rPr lang="uk-UA" sz="1600" dirty="0" smtClean="0">
                <a:solidFill>
                  <a:prstClr val="white"/>
                </a:solidFill>
              </a:rPr>
              <a:t>на досягнутому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190625" y="1400602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hangingPunct="0"/>
            <a:r>
              <a:rPr lang="uk-UA" sz="1600" dirty="0" smtClean="0">
                <a:solidFill>
                  <a:prstClr val="white"/>
                </a:solidFill>
              </a:rPr>
              <a:t>Здійснювати диференційований підхід до навчання</a:t>
            </a:r>
            <a:endParaRPr lang="en-US" sz="16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45CEA-FCE1-46C5-BC8F-CD53CC28B57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564904"/>
            <a:ext cx="764386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Бажаю всім успіху натхнення, </a:t>
            </a:r>
          </a:p>
          <a:p>
            <a:pPr algn="ctr"/>
            <a:r>
              <a:rPr lang="uk-UA" sz="4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радості від кожного </a:t>
            </a:r>
          </a:p>
          <a:p>
            <a:pPr algn="ctr"/>
            <a:r>
              <a:rPr lang="uk-UA" sz="4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прожитого дня!</a:t>
            </a:r>
            <a:endParaRPr lang="uk-UA" sz="40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05800" cy="2500330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/>
            </a:r>
            <a:br>
              <a:rPr lang="uk-UA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uk-UA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/>
            </a:r>
            <a:br>
              <a:rPr lang="uk-UA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uk-UA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/>
            </a:r>
            <a:br>
              <a:rPr lang="uk-UA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uk-UA" sz="3600" b="1" dirty="0" smtClean="0">
                <a:solidFill>
                  <a:schemeClr val="tx1"/>
                </a:solidFill>
                <a:latin typeface="Monotype Corsiva" pitchFamily="66" charset="0"/>
              </a:rPr>
              <a:t>Працюю над проблемою:</a:t>
            </a:r>
            <a:r>
              <a:rPr lang="uk-UA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/>
            </a:r>
            <a:br>
              <a:rPr lang="uk-UA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“ </a:t>
            </a:r>
            <a:r>
              <a:rPr lang="ru-RU" sz="27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Активізація</a:t>
            </a:r>
            <a:r>
              <a:rPr lang="ru-RU" sz="27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ru-RU" sz="27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навчально-пізнавальної</a:t>
            </a:r>
            <a:r>
              <a:rPr lang="ru-RU" sz="27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ru-RU" sz="27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діяльності</a:t>
            </a:r>
            <a:r>
              <a:rPr lang="ru-RU" sz="27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ru-RU" sz="27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учнів</a:t>
            </a:r>
            <a:r>
              <a:rPr lang="ru-RU" sz="27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на уроках  </a:t>
            </a:r>
            <a:r>
              <a:rPr lang="ru-RU" sz="27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правознавства</a:t>
            </a:r>
            <a:r>
              <a:rPr lang="ru-RU" sz="27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шляхом </a:t>
            </a:r>
            <a:r>
              <a:rPr lang="ru-RU" sz="27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особистісно-орієнтованого</a:t>
            </a:r>
            <a:r>
              <a:rPr lang="ru-RU" sz="27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 </a:t>
            </a:r>
            <a:r>
              <a:rPr lang="ru-RU" sz="27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підходу</a:t>
            </a:r>
            <a:r>
              <a:rPr lang="ru-RU" sz="27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“</a:t>
            </a:r>
            <a: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/>
            </a:r>
            <a:b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uk-UA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/>
            </a:r>
            <a:br>
              <a:rPr lang="uk-UA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uk-UA" sz="31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Шляхи реалізації проблеми :</a:t>
            </a:r>
            <a:endParaRPr lang="ru-RU" sz="31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6596B-9BCF-4FB3-84BF-4AC931A458E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2786058"/>
            <a:ext cx="7316316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uk-UA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використання технологій особистісно-орієнтованого навчання;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впровадження інтерактивних методик;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використання індивідуальних, групових  форм роботи;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створення ситуації успіху;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диференційований та індивідуальний підхід до особистості кожного учня;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вдосконалення системи оцінювання і стимулювання навчальної діяльності учнів;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використання ІКТ та мультимедійних засобів у  практичній діяльності;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розвиток творчих здібностей учнів.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2943263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124744"/>
            <a:ext cx="2843809" cy="2132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957347"/>
            <a:ext cx="3923928" cy="19006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725479"/>
            <a:ext cx="2843361" cy="2132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Заголовок 24"/>
          <p:cNvSpPr>
            <a:spLocks noGrp="1"/>
          </p:cNvSpPr>
          <p:nvPr>
            <p:ph type="title"/>
          </p:nvPr>
        </p:nvSpPr>
        <p:spPr>
          <a:xfrm>
            <a:off x="285720" y="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Основні принципи роботи</a:t>
            </a:r>
            <a:endParaRPr lang="ru-RU" sz="4800" b="1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5CEA-FCE1-46C5-BC8F-CD53CC28B57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755576" y="2924944"/>
            <a:ext cx="2112963" cy="138906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i="1" dirty="0" smtClean="0">
                <a:solidFill>
                  <a:schemeClr val="accent2">
                    <a:lumMod val="75000"/>
                  </a:schemeClr>
                </a:solidFill>
              </a:rPr>
              <a:t>Науковість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428992" y="3071810"/>
            <a:ext cx="2184401" cy="138906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НАВЧАННЯ</a:t>
            </a:r>
            <a:endParaRPr lang="ru-RU" b="1" i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Стрелка вверх 13"/>
          <p:cNvSpPr/>
          <p:nvPr/>
        </p:nvSpPr>
        <p:spPr>
          <a:xfrm rot="16200000">
            <a:off x="2867787" y="3261005"/>
            <a:ext cx="411606" cy="74759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 rot="6760095">
            <a:off x="5467670" y="4095058"/>
            <a:ext cx="380139" cy="64306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>
            <a:off x="4373605" y="2428868"/>
            <a:ext cx="341271" cy="64305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 rot="14282056">
            <a:off x="3297761" y="4170209"/>
            <a:ext cx="393701" cy="667979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571736" y="5000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928794" y="4643446"/>
            <a:ext cx="2643206" cy="1293813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i="1" dirty="0">
                <a:solidFill>
                  <a:schemeClr val="accent2">
                    <a:lumMod val="75000"/>
                  </a:schemeClr>
                </a:solidFill>
              </a:rPr>
              <a:t>Індивідуальний</a:t>
            </a:r>
          </a:p>
          <a:p>
            <a:pPr algn="ctr">
              <a:defRPr/>
            </a:pPr>
            <a:r>
              <a:rPr lang="uk-UA" sz="1600" b="1" i="1" dirty="0">
                <a:solidFill>
                  <a:schemeClr val="accent2">
                    <a:lumMod val="75000"/>
                  </a:schemeClr>
                </a:solidFill>
              </a:rPr>
              <a:t>підхід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652120" y="2276872"/>
            <a:ext cx="2149477" cy="13906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i="1" dirty="0">
                <a:solidFill>
                  <a:schemeClr val="accent2">
                    <a:lumMod val="75000"/>
                  </a:schemeClr>
                </a:solidFill>
              </a:rPr>
              <a:t>Наочність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868144" y="3861048"/>
            <a:ext cx="2255838" cy="13906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i="1" dirty="0">
                <a:solidFill>
                  <a:schemeClr val="accent2">
                    <a:lumMod val="75000"/>
                  </a:schemeClr>
                </a:solidFill>
              </a:rPr>
              <a:t>Наступність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357554" y="1071546"/>
            <a:ext cx="2286016" cy="13906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i="1" dirty="0">
                <a:solidFill>
                  <a:schemeClr val="accent2">
                    <a:lumMod val="75000"/>
                  </a:schemeClr>
                </a:solidFill>
              </a:rPr>
              <a:t>Доступність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Стрелка вверх 15"/>
          <p:cNvSpPr/>
          <p:nvPr/>
        </p:nvSpPr>
        <p:spPr>
          <a:xfrm rot="4236316">
            <a:off x="5647352" y="3151112"/>
            <a:ext cx="373085" cy="712117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Пріоритетні завдання вчителя правознавства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389120"/>
          </a:xfrm>
        </p:spPr>
        <p:txBody>
          <a:bodyPr/>
          <a:lstStyle/>
          <a:p>
            <a:r>
              <a:rPr lang="uk-UA" dirty="0" smtClean="0"/>
              <a:t>Закласти основи системи правових поглядів і переконань;</a:t>
            </a:r>
          </a:p>
          <a:p>
            <a:r>
              <a:rPr lang="uk-UA" dirty="0" smtClean="0"/>
              <a:t>ознайомити учнів з основами конституційного ладу в Україні;</a:t>
            </a:r>
          </a:p>
          <a:p>
            <a:r>
              <a:rPr lang="uk-UA" dirty="0" smtClean="0"/>
              <a:t>формувати правову свідомість та навчити правомірної поведінки;</a:t>
            </a:r>
          </a:p>
          <a:p>
            <a:r>
              <a:rPr lang="uk-UA" dirty="0" smtClean="0"/>
              <a:t>навчити практично застосовувати набуті  знання;</a:t>
            </a:r>
          </a:p>
          <a:p>
            <a:r>
              <a:rPr lang="uk-UA" dirty="0" smtClean="0"/>
              <a:t>виховувати повагу до закону та права.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45CEA-FCE1-46C5-BC8F-CD53CC28B57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36525" y="1071546"/>
            <a:ext cx="3221029" cy="1644667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 smtClean="0">
                <a:solidFill>
                  <a:schemeClr val="bg1"/>
                </a:solidFill>
                <a:latin typeface="Arial" pitchFamily="34" charset="0"/>
              </a:rPr>
              <a:t>Вдалий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</a:rPr>
              <a:t> урок - </a:t>
            </a:r>
            <a:r>
              <a:rPr lang="ru-RU" b="1" dirty="0" err="1" smtClean="0">
                <a:solidFill>
                  <a:schemeClr val="bg1"/>
                </a:solidFill>
                <a:latin typeface="Arial" pitchFamily="34" charset="0"/>
              </a:rPr>
              <a:t>це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Arial" pitchFamily="34" charset="0"/>
              </a:rPr>
              <a:t>урок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</a:rPr>
              <a:t>, на </a:t>
            </a:r>
            <a:r>
              <a:rPr lang="ru-RU" b="1" dirty="0" err="1" smtClean="0">
                <a:solidFill>
                  <a:schemeClr val="bg1"/>
                </a:solidFill>
                <a:latin typeface="Arial" pitchFamily="34" charset="0"/>
              </a:rPr>
              <a:t>якому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Arial" pitchFamily="34" charset="0"/>
              </a:rPr>
              <a:t>на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Arial" pitchFamily="34" charset="0"/>
              </a:rPr>
              <a:t>всіх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Arial" pitchFamily="34" charset="0"/>
              </a:rPr>
              <a:t>вистачає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</a:rPr>
              <a:t> часу</a:t>
            </a:r>
            <a:endParaRPr lang="uk-UA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5643570" y="1071546"/>
            <a:ext cx="2973382" cy="1555750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Урок - </a:t>
            </a: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постійний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рух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по </a:t>
            </a: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інтелектуальних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сходинках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Я знаю.  Я </a:t>
            </a: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можу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 Я хочу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22250" y="4519613"/>
            <a:ext cx="2978150" cy="1555750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Не </a:t>
            </a:r>
            <a:r>
              <a:rPr lang="uk-UA" b="1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зашкодити </a:t>
            </a:r>
            <a:r>
              <a:rPr lang="uk-UA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душевному та фізичному здоров'ю </a:t>
            </a:r>
            <a:r>
              <a:rPr lang="uk-UA" b="1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дитини</a:t>
            </a:r>
            <a:endParaRPr lang="uk-UA" b="1" dirty="0">
              <a:solidFill>
                <a:schemeClr val="accent4">
                  <a:lumMod val="10000"/>
                </a:schemeClr>
              </a:solidFill>
              <a:latin typeface="Arial" pitchFamily="34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5786446" y="4572008"/>
            <a:ext cx="2925757" cy="1555750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Пов'язувати </a:t>
            </a:r>
            <a:r>
              <a:rPr lang="uk-UA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знання </a:t>
            </a:r>
          </a:p>
          <a:p>
            <a:pPr algn="ctr">
              <a:defRPr/>
            </a:pPr>
            <a:r>
              <a:rPr lang="uk-UA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з умінням та </a:t>
            </a:r>
            <a:r>
              <a:rPr lang="uk-UA" b="1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власним досвідом</a:t>
            </a:r>
            <a:endParaRPr lang="ru-RU" b="1" dirty="0">
              <a:solidFill>
                <a:schemeClr val="accent4">
                  <a:lumMod val="10000"/>
                </a:schemeClr>
              </a:solidFill>
              <a:latin typeface="Arial" pitchFamily="34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3000364" y="2643182"/>
            <a:ext cx="2928958" cy="1627193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Arial" pitchFamily="34" charset="0"/>
              </a:rPr>
              <a:t>Кожен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</a:rPr>
              <a:t> урок </a:t>
            </a:r>
            <a:r>
              <a:rPr lang="ru-RU" b="1" dirty="0" err="1" smtClean="0">
                <a:solidFill>
                  <a:schemeClr val="bg1"/>
                </a:solidFill>
                <a:latin typeface="Arial" pitchFamily="34" charset="0"/>
              </a:rPr>
              <a:t>творчо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Arial" pitchFamily="34" charset="0"/>
              </a:rPr>
              <a:t>інакше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Arial" pitchFamily="34" charset="0"/>
              </a:rPr>
              <a:t>навіщо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</a:rPr>
              <a:t>.</a:t>
            </a:r>
            <a:endParaRPr lang="uk-UA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285720" y="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Основні правила роботи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6596B-9BCF-4FB3-84BF-4AC931A458E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45CEA-FCE1-46C5-BC8F-CD53CC28B57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43174" y="928670"/>
            <a:ext cx="3714776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Методи і прийоми</a:t>
            </a:r>
            <a:endParaRPr lang="uk-UA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472" y="2428868"/>
            <a:ext cx="1785950" cy="10001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Бесіда, розповідь</a:t>
            </a:r>
            <a:endParaRPr lang="uk-UA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85918" y="3714752"/>
            <a:ext cx="1785950" cy="10715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Діалог</a:t>
            </a:r>
            <a:endParaRPr lang="uk-UA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4348" y="5000636"/>
            <a:ext cx="1785950" cy="10001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Робота в групах</a:t>
            </a:r>
            <a:endParaRPr lang="uk-UA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71868" y="2500306"/>
            <a:ext cx="1785950" cy="10001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Міні дебати</a:t>
            </a:r>
            <a:endParaRPr lang="uk-UA" sz="2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72264" y="2428868"/>
            <a:ext cx="1785950" cy="10001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Ділова гра</a:t>
            </a:r>
            <a:endParaRPr lang="uk-UA" sz="2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57752" y="3714752"/>
            <a:ext cx="1785950" cy="10715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Метод наочності</a:t>
            </a:r>
            <a:endParaRPr lang="uk-UA" sz="2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86116" y="5072074"/>
            <a:ext cx="2071702" cy="10001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Самостійна робота</a:t>
            </a:r>
            <a:endParaRPr lang="uk-UA" sz="2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86512" y="5072074"/>
            <a:ext cx="2071702" cy="10001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Правові диктанти</a:t>
            </a:r>
            <a:endParaRPr lang="uk-UA" sz="24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305800" cy="114300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Інтерактивні методи навчання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756352-9E00-4D7B-A416-174FC61B76F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0" name="Рисунок 19" descr="C:\Documents and Settings\віталік\Рабочий стол\PC100806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1785055"/>
            <a:ext cx="2500330" cy="1573378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Рисунок 20" descr="C:\Documents and Settings\віталік\Рабочий стол\PC230894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72264" y="1785926"/>
            <a:ext cx="2000264" cy="2000264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Рисунок 25" descr="C:\Documents and Settings\віталік\Рабочий стол\PC230909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85720" y="4357694"/>
            <a:ext cx="2428891" cy="214314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Рисунок 24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288902" y="4572008"/>
            <a:ext cx="2495550" cy="1871663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28" name="Схема 27"/>
          <p:cNvGraphicFramePr/>
          <p:nvPr/>
        </p:nvGraphicFramePr>
        <p:xfrm>
          <a:off x="2714612" y="2285992"/>
          <a:ext cx="4429156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282" y="4929198"/>
            <a:ext cx="7215238" cy="1143000"/>
          </a:xfrm>
        </p:spPr>
        <p:txBody>
          <a:bodyPr>
            <a:normAutofit/>
          </a:bodyPr>
          <a:lstStyle/>
          <a:p>
            <a:pPr algn="ctr"/>
            <a:r>
              <a:rPr lang="uk-UA" sz="22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Діаграма 1</a:t>
            </a:r>
            <a:r>
              <a:rPr lang="uk-UA" sz="28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. </a:t>
            </a:r>
            <a:r>
              <a:rPr lang="uk-U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Результати анкетування </a:t>
            </a:r>
            <a:br>
              <a:rPr lang="uk-U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uk-U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вибору  учнів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6596B-9BCF-4FB3-84BF-4AC931A458E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357290" y="1285860"/>
          <a:ext cx="6572296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Заголовок 6"/>
          <p:cNvSpPr txBox="1">
            <a:spLocks/>
          </p:cNvSpPr>
          <p:nvPr/>
        </p:nvSpPr>
        <p:spPr>
          <a:xfrm>
            <a:off x="4643438" y="5000636"/>
            <a:ext cx="4143404" cy="1143000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2" name="Заголовок 6"/>
          <p:cNvSpPr txBox="1">
            <a:spLocks/>
          </p:cNvSpPr>
          <p:nvPr/>
        </p:nvSpPr>
        <p:spPr>
          <a:xfrm>
            <a:off x="1857356" y="357166"/>
            <a:ext cx="5715040" cy="857248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Пріоритети  видів роботи та їх результативність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2884</TotalTime>
  <Words>752</Words>
  <Application>Microsoft Office PowerPoint</Application>
  <PresentationFormat>Экран (4:3)</PresentationFormat>
  <Paragraphs>162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Життєве кредо :                        Мети досягає той, хто її прагне .  Педагогічне кредо :                 Учитись важко , а учить – ще важче , Але не мусиш зупинятись ти ,     Як дітям віддаси усе найкраще , То й сам сягнеш нової висоти.   Впевнена: без творчого підходу вчителя – не буде творчості учнів </vt:lpstr>
      <vt:lpstr>Слайд 2</vt:lpstr>
      <vt:lpstr>   Працюю над проблемою: “ Активізація навчально-пізнавальної діяльності учнів на уроках  правознавства шляхом особистісно-орієнтованого  підходу “  Шляхи реалізації проблеми :</vt:lpstr>
      <vt:lpstr>Основні принципи роботи</vt:lpstr>
      <vt:lpstr>Пріоритетні завдання вчителя правознавства</vt:lpstr>
      <vt:lpstr>Основні правила роботи</vt:lpstr>
      <vt:lpstr>Слайд 7</vt:lpstr>
      <vt:lpstr>Інтерактивні методи навчання</vt:lpstr>
      <vt:lpstr>Діаграма 1. Результати анкетування  вибору  учнів</vt:lpstr>
      <vt:lpstr>Що дає впровадження   інноваційних технологій</vt:lpstr>
      <vt:lpstr>Громадянське виховання у процесі вивчення правознавства </vt:lpstr>
      <vt:lpstr>Творчі приправи, які використовую на уроці:</vt:lpstr>
      <vt:lpstr>Робота з обдарованими та талановитими дітьми</vt:lpstr>
      <vt:lpstr>Учні -  учасники та переможці олімпіади з правознавства</vt:lpstr>
      <vt:lpstr>Слайд 15</vt:lpstr>
      <vt:lpstr>Форми позакласної роботи з правознавства</vt:lpstr>
      <vt:lpstr>Позаурочні заходи з правового виховання</vt:lpstr>
      <vt:lpstr>  Робота гуртка “Закон і ми”</vt:lpstr>
      <vt:lpstr>Мої досягнення</vt:lpstr>
      <vt:lpstr>Слайд 20</vt:lpstr>
      <vt:lpstr>Я у громаді села</vt:lpstr>
      <vt:lpstr>Плани на майбутнє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Кузь ТатянаиГеоргіївни</dc:title>
  <dc:creator>root</dc:creator>
  <cp:lastModifiedBy>UA</cp:lastModifiedBy>
  <cp:revision>387</cp:revision>
  <dcterms:created xsi:type="dcterms:W3CDTF">2010-12-04T20:19:41Z</dcterms:created>
  <dcterms:modified xsi:type="dcterms:W3CDTF">2018-12-30T19:16:53Z</dcterms:modified>
</cp:coreProperties>
</file>