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57" r:id="rId3"/>
    <p:sldId id="259" r:id="rId4"/>
    <p:sldId id="273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6364" autoAdjust="0"/>
  </p:normalViewPr>
  <p:slideViewPr>
    <p:cSldViewPr snapToGrid="0">
      <p:cViewPr varScale="1">
        <p:scale>
          <a:sx n="46" d="100"/>
          <a:sy n="46" d="100"/>
        </p:scale>
        <p:origin x="-102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EA5E0-0465-421F-A4E5-0E41EE6F68D8}" type="datetimeFigureOut">
              <a:rPr lang="ru-RU" smtClean="0"/>
              <a:t>01.09.2003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AF25E-38C6-43FA-BDFA-425E2643F5E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F25E-38C6-43FA-BDFA-425E2643F5E0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DB20-9FDC-4200-AB91-9B38605C8CAB}" type="datetimeFigureOut">
              <a:rPr lang="ru-RU" smtClean="0"/>
              <a:pPr/>
              <a:t>01.09.2003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0169-8ED4-4000-88D8-F5203038F2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9739744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DB20-9FDC-4200-AB91-9B38605C8CAB}" type="datetimeFigureOut">
              <a:rPr lang="ru-RU" smtClean="0"/>
              <a:pPr/>
              <a:t>01.09.2003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0169-8ED4-4000-88D8-F5203038F2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5655301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DB20-9FDC-4200-AB91-9B38605C8CAB}" type="datetimeFigureOut">
              <a:rPr lang="ru-RU" smtClean="0"/>
              <a:pPr/>
              <a:t>01.09.2003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0169-8ED4-4000-88D8-F5203038F2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6870730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DB20-9FDC-4200-AB91-9B38605C8CAB}" type="datetimeFigureOut">
              <a:rPr lang="ru-RU" smtClean="0"/>
              <a:pPr/>
              <a:t>01.09.2003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0169-8ED4-4000-88D8-F5203038F2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041910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DB20-9FDC-4200-AB91-9B38605C8CAB}" type="datetimeFigureOut">
              <a:rPr lang="ru-RU" smtClean="0"/>
              <a:pPr/>
              <a:t>01.09.2003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0169-8ED4-4000-88D8-F5203038F2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5642987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DB20-9FDC-4200-AB91-9B38605C8CAB}" type="datetimeFigureOut">
              <a:rPr lang="ru-RU" smtClean="0"/>
              <a:pPr/>
              <a:t>01.09.2003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0169-8ED4-4000-88D8-F5203038F2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3561952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DB20-9FDC-4200-AB91-9B38605C8CAB}" type="datetimeFigureOut">
              <a:rPr lang="ru-RU" smtClean="0"/>
              <a:pPr/>
              <a:t>01.09.2003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0169-8ED4-4000-88D8-F5203038F2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8770410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DB20-9FDC-4200-AB91-9B38605C8CAB}" type="datetimeFigureOut">
              <a:rPr lang="ru-RU" smtClean="0"/>
              <a:pPr/>
              <a:t>01.09.2003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0169-8ED4-4000-88D8-F5203038F2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9931468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DB20-9FDC-4200-AB91-9B38605C8CAB}" type="datetimeFigureOut">
              <a:rPr lang="ru-RU" smtClean="0"/>
              <a:pPr/>
              <a:t>01.09.2003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0169-8ED4-4000-88D8-F5203038F2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3975840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DB20-9FDC-4200-AB91-9B38605C8CAB}" type="datetimeFigureOut">
              <a:rPr lang="ru-RU" smtClean="0"/>
              <a:pPr/>
              <a:t>01.09.2003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0169-8ED4-4000-88D8-F5203038F2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8885095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DB20-9FDC-4200-AB91-9B38605C8CAB}" type="datetimeFigureOut">
              <a:rPr lang="ru-RU" smtClean="0"/>
              <a:pPr/>
              <a:t>01.09.2003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0169-8ED4-4000-88D8-F5203038F2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6012101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5DB20-9FDC-4200-AB91-9B38605C8CAB}" type="datetimeFigureOut">
              <a:rPr lang="ru-RU" smtClean="0"/>
              <a:pPr/>
              <a:t>01.09.2003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80169-8ED4-4000-88D8-F5203038F2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776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10248" y="1571612"/>
            <a:ext cx="37862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78A2"/>
                </a:solidFill>
              </a:rPr>
              <a:t>Водні скарби рідного краю в дитячому баченні</a:t>
            </a:r>
            <a:endParaRPr lang="uk-UA" sz="4800" b="1" dirty="0">
              <a:solidFill>
                <a:srgbClr val="0078A2"/>
              </a:solidFill>
            </a:endParaRPr>
          </a:p>
        </p:txBody>
      </p:sp>
      <p:pic>
        <p:nvPicPr>
          <p:cNvPr id="2050" name="Picture 2" descr="F:\44ek0r2CsF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535"/>
            <a:ext cx="5364480" cy="6866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100809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912" y="23938"/>
            <a:ext cx="120700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IMG_20131007_132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0" y="95376"/>
            <a:ext cx="4476750" cy="335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IMG_20131007_132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4358" y="2914114"/>
            <a:ext cx="3286116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Группа 3"/>
          <p:cNvGrpSpPr/>
          <p:nvPr/>
        </p:nvGrpSpPr>
        <p:grpSpPr>
          <a:xfrm>
            <a:off x="4869648" y="2050079"/>
            <a:ext cx="2928958" cy="2928958"/>
            <a:chOff x="2524100" y="3421942"/>
            <a:chExt cx="2928958" cy="2928958"/>
          </a:xfrm>
        </p:grpSpPr>
        <p:sp>
          <p:nvSpPr>
            <p:cNvPr id="6" name="Овал 5"/>
            <p:cNvSpPr/>
            <p:nvPr/>
          </p:nvSpPr>
          <p:spPr>
            <a:xfrm>
              <a:off x="2524100" y="3421942"/>
              <a:ext cx="2928958" cy="292895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09852" y="4286257"/>
              <a:ext cx="23574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dirty="0">
                  <a:solidFill>
                    <a:srgbClr val="FFFF00"/>
                  </a:solidFill>
                </a:rPr>
                <a:t>Точка </a:t>
              </a:r>
            </a:p>
            <a:p>
              <a:pPr algn="ctr"/>
              <a:r>
                <a:rPr lang="uk-UA" sz="2400" dirty="0">
                  <a:solidFill>
                    <a:srgbClr val="FFFF00"/>
                  </a:solidFill>
                </a:rPr>
                <a:t>спостереження </a:t>
              </a:r>
            </a:p>
            <a:p>
              <a:pPr algn="ctr"/>
              <a:r>
                <a:rPr lang="uk-UA" sz="2400" dirty="0">
                  <a:solidFill>
                    <a:srgbClr val="FFFF00"/>
                  </a:solidFill>
                </a:rPr>
                <a:t>№1</a:t>
              </a:r>
              <a:endParaRPr lang="ru-RU" sz="24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051" name="Picture 3" descr="F:\Річка\S73015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6676" y="95376"/>
            <a:ext cx="3643338" cy="2732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678" y="3699741"/>
            <a:ext cx="3879094" cy="290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72507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Річка\S7301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400" y="1"/>
            <a:ext cx="4143372" cy="3107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F:\Річка\S73015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0119" y="3107530"/>
            <a:ext cx="2786082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F:\Річка\S73015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6661" y="-17884"/>
            <a:ext cx="4214810" cy="316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4738678" y="2143116"/>
            <a:ext cx="2357454" cy="228601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952992" y="2643183"/>
            <a:ext cx="1857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rgbClr val="FFFF00"/>
                </a:solidFill>
              </a:rPr>
              <a:t>Точка спостереження №2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5121" name="Picture 1" descr="F:\Річка\S730154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09357" y="3214674"/>
            <a:ext cx="2678908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765222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Изображение 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61" y="0"/>
            <a:ext cx="4095746" cy="307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F:\ФОТОГРАФІЇ\20131027-01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9" y="3709388"/>
            <a:ext cx="4143372" cy="3107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F:\Річка\S7301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2037" y="3071810"/>
            <a:ext cx="2786082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F:\Річка\S73016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49635" y="-71438"/>
            <a:ext cx="4190998" cy="314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4881554" y="2143116"/>
            <a:ext cx="2214578" cy="228601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95869" y="2786058"/>
            <a:ext cx="17394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>
                <a:solidFill>
                  <a:srgbClr val="FFFF00"/>
                </a:solidFill>
              </a:rPr>
              <a:t>Точка </a:t>
            </a:r>
          </a:p>
          <a:p>
            <a:pPr algn="ctr"/>
            <a:r>
              <a:rPr lang="uk-UA" dirty="0">
                <a:solidFill>
                  <a:srgbClr val="FFFF00"/>
                </a:solidFill>
              </a:rPr>
              <a:t>спостереження </a:t>
            </a:r>
          </a:p>
          <a:p>
            <a:pPr algn="ctr"/>
            <a:r>
              <a:rPr lang="uk-UA" dirty="0">
                <a:solidFill>
                  <a:srgbClr val="FFFF00"/>
                </a:solidFill>
              </a:rPr>
              <a:t>№3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33297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" y="777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PA09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777"/>
            <a:ext cx="4738678" cy="3652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A09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0546" y="0"/>
            <a:ext cx="3881120" cy="2910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A090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710" y="3679108"/>
            <a:ext cx="3840455" cy="297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PA0900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70521" y="3585210"/>
            <a:ext cx="4221480" cy="316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вал 8"/>
          <p:cNvSpPr/>
          <p:nvPr/>
        </p:nvSpPr>
        <p:spPr>
          <a:xfrm>
            <a:off x="4881554" y="2143116"/>
            <a:ext cx="2214578" cy="228601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952992" y="2786059"/>
            <a:ext cx="1928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rgbClr val="FFFF00"/>
                </a:solidFill>
              </a:rPr>
              <a:t>Точка спостереження №4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50746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4989095" y="2133600"/>
            <a:ext cx="2342148" cy="234214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213684" y="2775284"/>
            <a:ext cx="1892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FFFF00"/>
                </a:solidFill>
              </a:rPr>
              <a:t>Точка спостереження №5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194" y="-5501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741333" cy="2667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0048" y="41108"/>
            <a:ext cx="4860757" cy="2734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194" y="2722010"/>
            <a:ext cx="4772527" cy="4080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0048" y="2745241"/>
            <a:ext cx="4860757" cy="411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30743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IMG_20131007_1322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506" y="74818"/>
            <a:ext cx="2857488" cy="380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IMG_20131007_1352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46365" y="3068236"/>
            <a:ext cx="2786082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F:\Річка\S73015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0970" y="-1"/>
            <a:ext cx="4090982" cy="3068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5" name="Picture 1" descr="F:\Новая папка (3)\IMG_20131007_1352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506" y="3959621"/>
            <a:ext cx="3664990" cy="2748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4513389" y="1122219"/>
            <a:ext cx="2763723" cy="257137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821382" y="1842655"/>
            <a:ext cx="2203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rgbClr val="FFFF00"/>
                </a:solidFill>
              </a:rPr>
              <a:t>Результати діяльності наших бобрів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6002" y="3840571"/>
            <a:ext cx="3823725" cy="286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8572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12192000" cy="6870700"/>
          </a:xfrm>
          <a:prstGeom prst="rect">
            <a:avLst/>
          </a:prstGeom>
          <a:noFill/>
        </p:spPr>
      </p:pic>
      <p:pic>
        <p:nvPicPr>
          <p:cNvPr id="36866" name="Picture 2" descr="F:\S7300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36" y="26904"/>
            <a:ext cx="3590916" cy="3108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 descr="F:\ставок\_1HHKvtl4G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7256" y="3758773"/>
            <a:ext cx="3714744" cy="2733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8" name="Picture 4" descr="F:\Новая папка (3)\IMG_20131007_1309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809" y="3584584"/>
            <a:ext cx="3642005" cy="273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4720102" y="3478181"/>
            <a:ext cx="2214578" cy="228601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36257" y="4110237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rgbClr val="FFFF00"/>
                </a:solidFill>
              </a:rPr>
              <a:t>Наш ставок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Documents and Settings\Admin\Рабочий стол\Tf_6DuT-DS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24843" y="26904"/>
            <a:ext cx="2667157" cy="355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1588" y="0"/>
            <a:ext cx="5292610" cy="317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85730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701355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4902" t="21484" r="10644" b="15039"/>
          <a:stretch>
            <a:fillRect/>
          </a:stretch>
        </p:blipFill>
        <p:spPr bwMode="auto">
          <a:xfrm>
            <a:off x="71439" y="185065"/>
            <a:ext cx="3714776" cy="2743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24902" t="21485" r="10644" b="15038"/>
          <a:stretch>
            <a:fillRect/>
          </a:stretch>
        </p:blipFill>
        <p:spPr bwMode="auto">
          <a:xfrm>
            <a:off x="8420073" y="0"/>
            <a:ext cx="377192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 l="25097" t="21680" r="10449" b="14843"/>
          <a:stretch>
            <a:fillRect/>
          </a:stretch>
        </p:blipFill>
        <p:spPr bwMode="auto">
          <a:xfrm>
            <a:off x="42864" y="4201493"/>
            <a:ext cx="377192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 l="25097" t="21680" r="10449" b="14843"/>
          <a:stretch>
            <a:fillRect/>
          </a:stretch>
        </p:blipFill>
        <p:spPr bwMode="auto">
          <a:xfrm>
            <a:off x="8402488" y="4201493"/>
            <a:ext cx="3807096" cy="2812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4917640" y="4201493"/>
            <a:ext cx="2214578" cy="228601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111550" y="4814760"/>
            <a:ext cx="1785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rgbClr val="FFFF00"/>
                </a:solidFill>
              </a:rPr>
              <a:t>“ До чистих джерел ” 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8253" y="248893"/>
            <a:ext cx="2856121" cy="372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83307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12192000" cy="68707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953124" y="1285861"/>
            <a:ext cx="400052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Мета:</a:t>
            </a:r>
            <a:r>
              <a:rPr lang="uk-UA" sz="2000" dirty="0"/>
              <a:t>     дослідити  та  охарактеризувати  основні  </a:t>
            </a:r>
            <a:r>
              <a:rPr lang="uk-UA" sz="2000" dirty="0" smtClean="0"/>
              <a:t>водні об’єкти   </a:t>
            </a:r>
            <a:r>
              <a:rPr lang="uk-UA" sz="2000" dirty="0"/>
              <a:t>с. Боложівка, вивчити  взаємозв’язки  природних  та  соціальних  явищ рідного  краю  з  метою  формування  єдиного  природного  комплексу  села ;  дослідити  та  проаналізувати   проблеми   розвитку  </a:t>
            </a:r>
            <a:r>
              <a:rPr lang="uk-UA" sz="2000" dirty="0" smtClean="0"/>
              <a:t>водних  ресурсів  </a:t>
            </a:r>
            <a:r>
              <a:rPr lang="uk-UA" sz="2000" dirty="0"/>
              <a:t>села  та  визначити  основні  шляхи  їх  вирішення;  виховувати  бережливе  ставлення  до  природи  рідного  краю.</a:t>
            </a:r>
            <a:endParaRPr lang="ru-RU" sz="2000" dirty="0"/>
          </a:p>
          <a:p>
            <a:endParaRPr lang="ru-RU" dirty="0"/>
          </a:p>
        </p:txBody>
      </p:sp>
      <p:pic>
        <p:nvPicPr>
          <p:cNvPr id="3075" name="Picture 3" descr="F:\iOtU4H-VbU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383" y="2310493"/>
            <a:ext cx="5712359" cy="4284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057172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12192000" cy="68707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953124" y="1317768"/>
            <a:ext cx="400052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latin typeface="Calibri" pitchFamily="34" charset="0"/>
                <a:ea typeface="Batang"/>
                <a:cs typeface="Times New Roman" pitchFamily="18" charset="0"/>
              </a:rPr>
              <a:t>Основними   завданнями  проекту  є:</a:t>
            </a:r>
            <a:r>
              <a:rPr lang="uk-UA" sz="1600" dirty="0">
                <a:latin typeface="Calibri" pitchFamily="34" charset="0"/>
                <a:ea typeface="Batang"/>
                <a:cs typeface="Times New Roman" pitchFamily="18" charset="0"/>
              </a:rPr>
              <a:t>  </a:t>
            </a:r>
            <a:endParaRPr lang="ru-RU" sz="12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1600" dirty="0">
                <a:latin typeface="Calibri" pitchFamily="34" charset="0"/>
                <a:ea typeface="Batang"/>
                <a:cs typeface="Times New Roman" pitchFamily="18" charset="0"/>
              </a:rPr>
              <a:t>Дослідження  та  аналіз   </a:t>
            </a:r>
            <a:r>
              <a:rPr lang="uk-UA" sz="1600" dirty="0" smtClean="0">
                <a:latin typeface="Calibri" pitchFamily="34" charset="0"/>
                <a:ea typeface="Batang"/>
                <a:cs typeface="Times New Roman" pitchFamily="18" charset="0"/>
              </a:rPr>
              <a:t>  </a:t>
            </a:r>
            <a:r>
              <a:rPr lang="uk-UA" sz="1600" dirty="0">
                <a:latin typeface="Calibri" pitchFamily="34" charset="0"/>
                <a:ea typeface="Batang"/>
                <a:cs typeface="Times New Roman" pitchFamily="18" charset="0"/>
              </a:rPr>
              <a:t>водних  ресурсів   с. Боложівка,   що   представлені  вивченням  фізико – географічних  характеристик  річки  Кума  та  сільського  </a:t>
            </a:r>
            <a:r>
              <a:rPr lang="uk-UA" sz="1600" dirty="0" smtClean="0">
                <a:latin typeface="Calibri" pitchFamily="34" charset="0"/>
                <a:ea typeface="Batang"/>
                <a:cs typeface="Times New Roman" pitchFamily="18" charset="0"/>
              </a:rPr>
              <a:t>ставка.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1600" dirty="0" smtClean="0">
                <a:latin typeface="Calibri" pitchFamily="34" charset="0"/>
                <a:ea typeface="Batang"/>
                <a:cs typeface="Times New Roman" pitchFamily="18" charset="0"/>
              </a:rPr>
              <a:t>Здійснити гідрологічні заміри та розрахунки статистичних даних в точках дослідження русла річки.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1600" dirty="0" smtClean="0">
                <a:latin typeface="Calibri" pitchFamily="34" charset="0"/>
                <a:ea typeface="Batang"/>
                <a:cs typeface="Times New Roman" pitchFamily="18" charset="0"/>
              </a:rPr>
              <a:t>Описати природний комплекс сільського ставка.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1600" dirty="0" smtClean="0">
                <a:latin typeface="Calibri" pitchFamily="34" charset="0"/>
                <a:ea typeface="Batang"/>
                <a:cs typeface="Times New Roman" pitchFamily="18" charset="0"/>
              </a:rPr>
              <a:t>Провести акцію «До чистих джерел».</a:t>
            </a:r>
            <a:r>
              <a:rPr lang="ru-RU" sz="1400" dirty="0" smtClean="0">
                <a:latin typeface="Arial" pitchFamily="34" charset="0"/>
              </a:rPr>
              <a:t> </a:t>
            </a:r>
            <a:endParaRPr lang="ru-RU" sz="12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1600" dirty="0" smtClean="0">
                <a:latin typeface="Calibri" pitchFamily="34" charset="0"/>
                <a:ea typeface="Batang"/>
                <a:cs typeface="Times New Roman" pitchFamily="18" charset="0"/>
              </a:rPr>
              <a:t>Встановити взаємозв’язок  </a:t>
            </a:r>
            <a:r>
              <a:rPr lang="uk-UA" sz="1600" dirty="0">
                <a:latin typeface="Calibri" pitchFamily="34" charset="0"/>
                <a:ea typeface="Batang"/>
                <a:cs typeface="Times New Roman" pitchFamily="18" charset="0"/>
              </a:rPr>
              <a:t>між  географічними  поняттями  та  закономірностями  їх  прояву  на  конкретній  території.</a:t>
            </a:r>
            <a:endParaRPr lang="uk-UA" sz="2000" dirty="0">
              <a:latin typeface="Arial" pitchFamily="34" charset="0"/>
            </a:endParaRPr>
          </a:p>
        </p:txBody>
      </p:sp>
      <p:pic>
        <p:nvPicPr>
          <p:cNvPr id="4098" name="Picture 2" descr="F:\sDrqhXXK6h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429" y="2385496"/>
            <a:ext cx="5548266" cy="416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305023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707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663844" y="545149"/>
            <a:ext cx="38576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Актуальність </a:t>
            </a:r>
            <a:r>
              <a:rPr lang="uk-UA" sz="2000" dirty="0"/>
              <a:t>даного проекту полягає у поглибленому вивченні географії як  науки на прикладі безпосереднього зв’язку з компонентами природи рідного краю шляхом спостереження, дослідження та аналізу. </a:t>
            </a:r>
            <a:r>
              <a:rPr lang="uk-UA" sz="2000" dirty="0" smtClean="0"/>
              <a:t>Основна увага приділяється вивченню водних ресурсів. Це </a:t>
            </a:r>
            <a:r>
              <a:rPr lang="uk-UA" sz="2000" dirty="0"/>
              <a:t>дає можливість кожному виробити свій власний світогляд щодо зв’язку з природою та необхідності її любити та </a:t>
            </a:r>
            <a:r>
              <a:rPr lang="uk-UA" sz="2000" dirty="0" smtClean="0"/>
              <a:t>оберігати, раціонально використовувати та не забруднювати водні ресурси.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3" y="545149"/>
            <a:ext cx="6238351" cy="58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47821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12192000" cy="6870700"/>
          </a:xfrm>
          <a:prstGeom prst="rect">
            <a:avLst/>
          </a:prstGeom>
          <a:noFill/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167438" y="1071547"/>
            <a:ext cx="371477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latin typeface="Calibri" pitchFamily="34" charset="0"/>
                <a:ea typeface="Batang"/>
                <a:cs typeface="Times New Roman" pitchFamily="18" charset="0"/>
              </a:rPr>
              <a:t>Основними  методами  дослідження  є:</a:t>
            </a:r>
            <a:endParaRPr lang="ru-RU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>
                <a:latin typeface="Calibri" pitchFamily="34" charset="0"/>
                <a:ea typeface="Batang"/>
                <a:cs typeface="Times New Roman" pitchFamily="18" charset="0"/>
              </a:rPr>
              <a:t>Візуальне  спостереження.</a:t>
            </a:r>
            <a:endParaRPr lang="ru-RU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>
                <a:latin typeface="Calibri" pitchFamily="34" charset="0"/>
                <a:ea typeface="Batang"/>
                <a:cs typeface="Times New Roman" pitchFamily="18" charset="0"/>
              </a:rPr>
              <a:t>Польове  дослідження.</a:t>
            </a:r>
            <a:endParaRPr lang="ru-RU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>
                <a:latin typeface="Calibri" pitchFamily="34" charset="0"/>
                <a:ea typeface="Batang"/>
                <a:cs typeface="Times New Roman" pitchFamily="18" charset="0"/>
              </a:rPr>
              <a:t>Частково-пошуковий.</a:t>
            </a:r>
            <a:endParaRPr lang="ru-RU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>
                <a:latin typeface="Calibri" pitchFamily="34" charset="0"/>
                <a:ea typeface="Batang"/>
                <a:cs typeface="Times New Roman" pitchFamily="18" charset="0"/>
              </a:rPr>
              <a:t>Літературно-статистичний.</a:t>
            </a:r>
            <a:endParaRPr lang="ru-RU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>
                <a:latin typeface="Calibri" pitchFamily="34" charset="0"/>
                <a:ea typeface="Batang"/>
                <a:cs typeface="Times New Roman" pitchFamily="18" charset="0"/>
              </a:rPr>
              <a:t>Дослідницький.</a:t>
            </a:r>
            <a:endParaRPr lang="ru-RU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>
                <a:latin typeface="Calibri" pitchFamily="34" charset="0"/>
                <a:ea typeface="Batang"/>
                <a:cs typeface="Times New Roman" pitchFamily="18" charset="0"/>
              </a:rPr>
              <a:t>Картографічна  робота.</a:t>
            </a:r>
            <a:endParaRPr lang="ru-RU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>
                <a:latin typeface="Calibri" pitchFamily="34" charset="0"/>
                <a:ea typeface="Batang"/>
                <a:cs typeface="Times New Roman" pitchFamily="18" charset="0"/>
              </a:rPr>
              <a:t>Проблемного  викладу.</a:t>
            </a:r>
            <a:endParaRPr lang="ru-RU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>
                <a:latin typeface="Calibri" pitchFamily="34" charset="0"/>
                <a:ea typeface="Batang"/>
                <a:cs typeface="Times New Roman" pitchFamily="18" charset="0"/>
              </a:rPr>
              <a:t>Фотографування.</a:t>
            </a:r>
            <a:endParaRPr lang="uk-UA" sz="3200" dirty="0">
              <a:latin typeface="Arial" pitchFamily="34" charset="0"/>
            </a:endParaRPr>
          </a:p>
        </p:txBody>
      </p:sp>
      <p:pic>
        <p:nvPicPr>
          <p:cNvPr id="31746" name="Picture 2" descr="F:\ставок\cYK3EViX22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160" y="1249680"/>
            <a:ext cx="6010840" cy="5455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885677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12192000" cy="68707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562724" y="889843"/>
            <a:ext cx="37147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Очікувані </a:t>
            </a:r>
            <a:r>
              <a:rPr lang="uk-UA" b="1" dirty="0"/>
              <a:t>результати нашої </a:t>
            </a:r>
            <a:r>
              <a:rPr lang="uk-UA" b="1" dirty="0" smtClean="0"/>
              <a:t>роботи</a:t>
            </a:r>
            <a:r>
              <a:rPr lang="uk-UA" dirty="0" smtClean="0"/>
              <a:t>:</a:t>
            </a:r>
            <a:endParaRPr lang="uk-UA" dirty="0"/>
          </a:p>
          <a:p>
            <a:pPr>
              <a:buFont typeface="Arial" pitchFamily="34" charset="0"/>
              <a:buChar char="•"/>
            </a:pPr>
            <a:r>
              <a:rPr lang="uk-UA" dirty="0"/>
              <a:t> створення науково-дослідницьких </a:t>
            </a:r>
            <a:r>
              <a:rPr lang="uk-UA" dirty="0" smtClean="0"/>
              <a:t>проектів «Річка Кума в системі малих річок України»;</a:t>
            </a:r>
            <a:endParaRPr lang="uk-UA" dirty="0"/>
          </a:p>
          <a:p>
            <a:pPr>
              <a:buFont typeface="Arial" pitchFamily="34" charset="0"/>
              <a:buChar char="•"/>
            </a:pPr>
            <a:r>
              <a:rPr lang="uk-UA" dirty="0"/>
              <a:t>проведення </a:t>
            </a:r>
            <a:r>
              <a:rPr lang="uk-UA" dirty="0" smtClean="0"/>
              <a:t>екологічної акції «До чистих джерел»;</a:t>
            </a:r>
            <a:endParaRPr lang="uk-UA" dirty="0"/>
          </a:p>
          <a:p>
            <a:pPr>
              <a:buFont typeface="Arial" pitchFamily="34" charset="0"/>
              <a:buChar char="•"/>
            </a:pPr>
            <a:r>
              <a:rPr lang="uk-UA" dirty="0"/>
              <a:t>участь загону в програмі екологічної </a:t>
            </a:r>
            <a:r>
              <a:rPr lang="uk-UA" dirty="0" smtClean="0"/>
              <a:t>стежки;</a:t>
            </a:r>
            <a:endParaRPr lang="uk-UA" dirty="0"/>
          </a:p>
          <a:p>
            <a:pPr>
              <a:buFont typeface="Arial" pitchFamily="34" charset="0"/>
              <a:buChar char="•"/>
            </a:pPr>
            <a:r>
              <a:rPr lang="uk-UA" dirty="0"/>
              <a:t>створення систематизованої папки  </a:t>
            </a:r>
            <a:r>
              <a:rPr lang="uk-UA" dirty="0" smtClean="0"/>
              <a:t>«Водні ресурси  </a:t>
            </a:r>
            <a:r>
              <a:rPr lang="uk-UA" dirty="0"/>
              <a:t>с</a:t>
            </a:r>
            <a:r>
              <a:rPr lang="uk-UA" dirty="0" smtClean="0"/>
              <a:t>. </a:t>
            </a:r>
            <a:r>
              <a:rPr lang="uk-UA" dirty="0" err="1" smtClean="0"/>
              <a:t>Боложівка</a:t>
            </a:r>
            <a:r>
              <a:rPr lang="uk-UA" dirty="0" smtClean="0"/>
              <a:t>”;</a:t>
            </a:r>
            <a:endParaRPr lang="uk-UA" dirty="0"/>
          </a:p>
          <a:p>
            <a:pPr>
              <a:buFont typeface="Arial" pitchFamily="34" charset="0"/>
              <a:buChar char="•"/>
            </a:pPr>
            <a:r>
              <a:rPr lang="uk-UA" dirty="0"/>
              <a:t>пропаганда екологічного виховання жителів </a:t>
            </a:r>
            <a:r>
              <a:rPr lang="uk-UA" dirty="0" smtClean="0"/>
              <a:t>села;</a:t>
            </a:r>
          </a:p>
          <a:p>
            <a:pPr lvl="0">
              <a:buFont typeface="Arial" pitchFamily="34" charset="0"/>
              <a:buChar char="•"/>
            </a:pPr>
            <a:r>
              <a:rPr lang="uk-UA" dirty="0"/>
              <a:t>створення екологічної бригади </a:t>
            </a:r>
            <a:r>
              <a:rPr lang="uk-UA" dirty="0" smtClean="0"/>
              <a:t>догляду  </a:t>
            </a:r>
            <a:r>
              <a:rPr lang="uk-UA" dirty="0"/>
              <a:t>річки Куми</a:t>
            </a:r>
            <a:r>
              <a:rPr lang="uk-UA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п</a:t>
            </a:r>
            <a:r>
              <a:rPr lang="uk-UA" dirty="0" smtClean="0"/>
              <a:t>оповнення Інтернет-ресурсів отриманою інформацією.</a:t>
            </a:r>
            <a:endParaRPr lang="uk-UA" dirty="0"/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33794" name="Picture 2" descr="F:\Новая папка (3)\IMG_20131007_141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604" y="161290"/>
            <a:ext cx="5950396" cy="6270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193692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8" y="-12700"/>
            <a:ext cx="12085320" cy="6870700"/>
          </a:xfrm>
          <a:prstGeom prst="rect">
            <a:avLst/>
          </a:prstGeom>
          <a:noFill/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6024562" y="752759"/>
            <a:ext cx="364333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>
                <a:latin typeface="Calibri" pitchFamily="34" charset="0"/>
                <a:ea typeface="Batang"/>
                <a:cs typeface="Times New Roman" pitchFamily="18" charset="0"/>
              </a:rPr>
              <a:t>Основні   етапи  дослідження:</a:t>
            </a:r>
            <a:endParaRPr lang="ru-RU" sz="16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000" dirty="0" smtClean="0">
                <a:latin typeface="Calibri" pitchFamily="34" charset="0"/>
                <a:ea typeface="Batang"/>
                <a:cs typeface="Times New Roman" pitchFamily="18" charset="0"/>
              </a:rPr>
              <a:t>Фізико-географічне положення  річки Куми, сільського ставка.</a:t>
            </a:r>
            <a:endParaRPr lang="ru-RU" sz="16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000" dirty="0" smtClean="0">
                <a:latin typeface="Calibri" pitchFamily="34" charset="0"/>
                <a:ea typeface="Batang"/>
                <a:cs typeface="Times New Roman" pitchFamily="18" charset="0"/>
              </a:rPr>
              <a:t> Характеристика природно-кліматичних умов села як важливого чинника аналізу водних ресурсів.</a:t>
            </a:r>
            <a:endParaRPr lang="ru-RU" sz="16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000" dirty="0">
                <a:latin typeface="Calibri" pitchFamily="34" charset="0"/>
                <a:ea typeface="Batang"/>
                <a:cs typeface="Times New Roman" pitchFamily="18" charset="0"/>
              </a:rPr>
              <a:t>Науково-проектне  дослідження  </a:t>
            </a:r>
            <a:r>
              <a:rPr lang="uk-UA" sz="2000" dirty="0" smtClean="0">
                <a:latin typeface="Calibri" pitchFamily="34" charset="0"/>
                <a:ea typeface="Batang"/>
                <a:cs typeface="Times New Roman" pitchFamily="18" charset="0"/>
              </a:rPr>
              <a:t>гідрологічних об’єктів   </a:t>
            </a:r>
            <a:r>
              <a:rPr lang="uk-UA" sz="2000" dirty="0">
                <a:latin typeface="Calibri" pitchFamily="34" charset="0"/>
                <a:ea typeface="Batang"/>
                <a:cs typeface="Times New Roman" pitchFamily="18" charset="0"/>
              </a:rPr>
              <a:t>с. Боложівка.</a:t>
            </a:r>
            <a:endParaRPr lang="ru-RU" sz="16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000" dirty="0">
                <a:latin typeface="Calibri" pitchFamily="34" charset="0"/>
                <a:ea typeface="Batang"/>
                <a:cs typeface="Times New Roman" pitchFamily="18" charset="0"/>
              </a:rPr>
              <a:t>Аналітичне  дослідження  </a:t>
            </a:r>
            <a:r>
              <a:rPr lang="uk-UA" sz="2000" dirty="0" smtClean="0">
                <a:latin typeface="Calibri" pitchFamily="34" charset="0"/>
                <a:ea typeface="Batang"/>
                <a:cs typeface="Times New Roman" pitchFamily="18" charset="0"/>
              </a:rPr>
              <a:t>водно-екологічної ситуації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latin typeface="Calibri" pitchFamily="34" charset="0"/>
                <a:ea typeface="Batang"/>
                <a:cs typeface="Times New Roman" pitchFamily="18" charset="0"/>
              </a:rPr>
              <a:t>  </a:t>
            </a:r>
            <a:r>
              <a:rPr lang="uk-UA" sz="2000" dirty="0">
                <a:latin typeface="Calibri" pitchFamily="34" charset="0"/>
                <a:ea typeface="Batang"/>
                <a:cs typeface="Times New Roman" pitchFamily="18" charset="0"/>
              </a:rPr>
              <a:t>с. Боложівка.</a:t>
            </a:r>
            <a:endParaRPr lang="uk-UA" sz="2800" dirty="0">
              <a:latin typeface="Arial" pitchFamily="34" charset="0"/>
            </a:endParaRPr>
          </a:p>
        </p:txBody>
      </p:sp>
      <p:pic>
        <p:nvPicPr>
          <p:cNvPr id="35842" name="Picture 2" descr="F:\Новая папка (3)\IMG_20131007_135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828619" cy="659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0932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671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F:\ФОТОГРАФІЇ\0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1686" y="1007458"/>
            <a:ext cx="4643438" cy="2834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F:\ФОТОГРАФІЇ\413px-Ukraine_Ternopil_oblast_contour_map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778" y="307650"/>
            <a:ext cx="4299586" cy="623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095736" y="1000108"/>
            <a:ext cx="85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err="1"/>
              <a:t>Шумський</a:t>
            </a:r>
            <a:r>
              <a:rPr lang="uk-UA" sz="1000" dirty="0"/>
              <a:t> район</a:t>
            </a:r>
            <a:endParaRPr lang="ru-RU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4595802" y="571481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b="1" dirty="0"/>
              <a:t>Боложівк</a:t>
            </a:r>
            <a:r>
              <a:rPr lang="uk-UA" sz="1000" dirty="0"/>
              <a:t>а</a:t>
            </a:r>
            <a:endParaRPr lang="ru-RU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5881686" y="214291"/>
            <a:ext cx="4357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Географічне положення </a:t>
            </a:r>
          </a:p>
          <a:p>
            <a:pPr algn="ctr"/>
            <a:r>
              <a:rPr lang="uk-UA" sz="2400" dirty="0"/>
              <a:t>с. Боложівка</a:t>
            </a:r>
            <a:endParaRPr lang="ru-RU" sz="2400" dirty="0"/>
          </a:p>
        </p:txBody>
      </p:sp>
      <p:pic>
        <p:nvPicPr>
          <p:cNvPr id="3076" name="Picture 4" descr="F:\ФОТОГРАФІЇ\Боложівка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39802" y="3898859"/>
            <a:ext cx="4143404" cy="2902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366704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351</Words>
  <Application>Microsoft Office PowerPoint</Application>
  <PresentationFormat>Произвольный</PresentationFormat>
  <Paragraphs>49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Admin</cp:lastModifiedBy>
  <cp:revision>34</cp:revision>
  <dcterms:created xsi:type="dcterms:W3CDTF">2018-10-21T13:06:59Z</dcterms:created>
  <dcterms:modified xsi:type="dcterms:W3CDTF">2003-08-31T23:06:30Z</dcterms:modified>
</cp:coreProperties>
</file>