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30" r:id="rId2"/>
    <p:sldId id="331" r:id="rId3"/>
    <p:sldId id="304" r:id="rId4"/>
    <p:sldId id="257" r:id="rId5"/>
    <p:sldId id="332" r:id="rId6"/>
    <p:sldId id="305" r:id="rId7"/>
    <p:sldId id="306" r:id="rId8"/>
    <p:sldId id="309" r:id="rId9"/>
    <p:sldId id="333" r:id="rId10"/>
    <p:sldId id="262" r:id="rId11"/>
    <p:sldId id="334" r:id="rId12"/>
    <p:sldId id="308" r:id="rId13"/>
    <p:sldId id="261" r:id="rId14"/>
    <p:sldId id="321" r:id="rId15"/>
    <p:sldId id="322" r:id="rId16"/>
    <p:sldId id="323" r:id="rId17"/>
    <p:sldId id="346" r:id="rId18"/>
    <p:sldId id="263" r:id="rId19"/>
    <p:sldId id="336" r:id="rId20"/>
    <p:sldId id="340" r:id="rId21"/>
    <p:sldId id="324" r:id="rId22"/>
    <p:sldId id="264" r:id="rId23"/>
    <p:sldId id="317" r:id="rId24"/>
    <p:sldId id="281" r:id="rId25"/>
    <p:sldId id="283" r:id="rId26"/>
    <p:sldId id="285" r:id="rId27"/>
    <p:sldId id="337" r:id="rId28"/>
    <p:sldId id="287" r:id="rId29"/>
    <p:sldId id="289" r:id="rId30"/>
    <p:sldId id="338" r:id="rId31"/>
    <p:sldId id="342" r:id="rId32"/>
    <p:sldId id="343" r:id="rId33"/>
    <p:sldId id="319" r:id="rId34"/>
    <p:sldId id="341" r:id="rId35"/>
    <p:sldId id="298" r:id="rId36"/>
    <p:sldId id="288" r:id="rId37"/>
    <p:sldId id="318" r:id="rId38"/>
    <p:sldId id="303" r:id="rId39"/>
    <p:sldId id="310" r:id="rId40"/>
    <p:sldId id="311" r:id="rId41"/>
    <p:sldId id="312" r:id="rId42"/>
    <p:sldId id="344" r:id="rId43"/>
    <p:sldId id="339" r:id="rId44"/>
    <p:sldId id="294" r:id="rId45"/>
    <p:sldId id="307" r:id="rId46"/>
    <p:sldId id="295" r:id="rId47"/>
    <p:sldId id="282" r:id="rId48"/>
    <p:sldId id="293" r:id="rId49"/>
    <p:sldId id="299" r:id="rId50"/>
    <p:sldId id="300" r:id="rId51"/>
    <p:sldId id="313" r:id="rId52"/>
    <p:sldId id="268" r:id="rId53"/>
    <p:sldId id="269" r:id="rId54"/>
    <p:sldId id="267" r:id="rId55"/>
    <p:sldId id="266" r:id="rId56"/>
    <p:sldId id="265" r:id="rId57"/>
    <p:sldId id="320" r:id="rId58"/>
    <p:sldId id="290" r:id="rId59"/>
    <p:sldId id="280" r:id="rId60"/>
    <p:sldId id="296" r:id="rId61"/>
    <p:sldId id="297" r:id="rId62"/>
    <p:sldId id="291" r:id="rId63"/>
    <p:sldId id="347" r:id="rId64"/>
    <p:sldId id="258" r:id="rId65"/>
    <p:sldId id="259" r:id="rId66"/>
    <p:sldId id="260" r:id="rId67"/>
    <p:sldId id="286" r:id="rId68"/>
    <p:sldId id="348" r:id="rId69"/>
    <p:sldId id="301" r:id="rId70"/>
    <p:sldId id="275" r:id="rId71"/>
    <p:sldId id="284" r:id="rId72"/>
    <p:sldId id="270" r:id="rId73"/>
    <p:sldId id="271" r:id="rId74"/>
    <p:sldId id="273" r:id="rId75"/>
    <p:sldId id="272" r:id="rId76"/>
    <p:sldId id="274" r:id="rId77"/>
    <p:sldId id="345" r:id="rId78"/>
    <p:sldId id="276" r:id="rId79"/>
    <p:sldId id="277" r:id="rId80"/>
    <p:sldId id="315" r:id="rId81"/>
    <p:sldId id="279" r:id="rId82"/>
    <p:sldId id="316" r:id="rId83"/>
    <p:sldId id="314" r:id="rId84"/>
    <p:sldId id="326" r:id="rId85"/>
    <p:sldId id="329" r:id="rId86"/>
    <p:sldId id="349" r:id="rId8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28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DD7A9-564F-4599-8EC3-038E953A09EA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0741F-B423-4993-826E-2F27F5293DE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741F-B423-4993-826E-2F27F5293DE1}" type="slidenum">
              <a:rPr lang="uk-UA" smtClean="0"/>
              <a:pPr/>
              <a:t>68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DD772-BB82-4735-840E-2803EA27C6AE}" type="datetimeFigureOut">
              <a:rPr lang="uk-UA" smtClean="0"/>
              <a:pPr/>
              <a:t>04.12.2017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56491-806E-463C-8B8A-2AAEDF7C8BA8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Ігор\Download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6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Розвиток, підтримка  і реалізація потенціалу обдарованих дітей</a:t>
            </a:r>
            <a:endParaRPr lang="uk-UA" sz="6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Ігор\Downloads\bv1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Актуальність вивчення німецької мови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Ігор\Desktop\Створити папку\IMG_20161201_1450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567" t="21466" b="19817"/>
          <a:stretch>
            <a:fillRect/>
          </a:stretch>
        </p:blipFill>
        <p:spPr bwMode="auto">
          <a:xfrm>
            <a:off x="285720" y="1714488"/>
            <a:ext cx="8483176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Ігор\Desktop\шаблони\97647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23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Мотивуй себе:</a:t>
            </a:r>
            <a:endParaRPr lang="uk-UA" b="1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 “Я хочу. </a:t>
            </a:r>
          </a:p>
          <a:p>
            <a:pPr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        Я  можу. </a:t>
            </a:r>
          </a:p>
          <a:p>
            <a:pPr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                Я буду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uk-UA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Ігор\Desktop\шаблони\images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Овал 7"/>
          <p:cNvSpPr/>
          <p:nvPr/>
        </p:nvSpPr>
        <p:spPr>
          <a:xfrm>
            <a:off x="3428992" y="2500306"/>
            <a:ext cx="2500330" cy="19288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Особистість</a:t>
            </a:r>
            <a:endParaRPr lang="uk-UA" dirty="0"/>
          </a:p>
        </p:txBody>
      </p:sp>
      <p:sp>
        <p:nvSpPr>
          <p:cNvPr id="9" name="Горизонтальний сувій 8"/>
          <p:cNvSpPr/>
          <p:nvPr/>
        </p:nvSpPr>
        <p:spPr>
          <a:xfrm>
            <a:off x="6215074" y="0"/>
            <a:ext cx="2714644" cy="150019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Доступність</a:t>
            </a:r>
            <a:endParaRPr lang="uk-UA" dirty="0"/>
          </a:p>
        </p:txBody>
      </p:sp>
      <p:sp>
        <p:nvSpPr>
          <p:cNvPr id="10" name="Горизонтальний сувій 9"/>
          <p:cNvSpPr/>
          <p:nvPr/>
        </p:nvSpPr>
        <p:spPr>
          <a:xfrm>
            <a:off x="6286512" y="1785926"/>
            <a:ext cx="2500330" cy="135732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Ринок</a:t>
            </a:r>
            <a:endParaRPr lang="uk-UA" dirty="0"/>
          </a:p>
        </p:txBody>
      </p:sp>
      <p:sp>
        <p:nvSpPr>
          <p:cNvPr id="11" name="Горизонтальний сувій 10"/>
          <p:cNvSpPr/>
          <p:nvPr/>
        </p:nvSpPr>
        <p:spPr>
          <a:xfrm>
            <a:off x="6000760" y="3643314"/>
            <a:ext cx="2857520" cy="128588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Інноваційність</a:t>
            </a:r>
            <a:r>
              <a:rPr lang="uk-UA" dirty="0" smtClean="0"/>
              <a:t> освіти</a:t>
            </a:r>
            <a:endParaRPr lang="uk-UA" dirty="0"/>
          </a:p>
        </p:txBody>
      </p:sp>
      <p:sp>
        <p:nvSpPr>
          <p:cNvPr id="12" name="Горизонтальний сувій 11"/>
          <p:cNvSpPr/>
          <p:nvPr/>
        </p:nvSpPr>
        <p:spPr>
          <a:xfrm>
            <a:off x="1857356" y="5000636"/>
            <a:ext cx="2928958" cy="135732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Зацікавленість бізнесовими структурами</a:t>
            </a:r>
            <a:endParaRPr lang="uk-UA" dirty="0"/>
          </a:p>
        </p:txBody>
      </p:sp>
      <p:sp>
        <p:nvSpPr>
          <p:cNvPr id="13" name="Горизонтальний сувій 12"/>
          <p:cNvSpPr/>
          <p:nvPr/>
        </p:nvSpPr>
        <p:spPr>
          <a:xfrm>
            <a:off x="5429256" y="5214950"/>
            <a:ext cx="2571768" cy="128588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Актуальність освіти</a:t>
            </a:r>
            <a:endParaRPr lang="uk-UA" dirty="0"/>
          </a:p>
        </p:txBody>
      </p:sp>
      <p:sp>
        <p:nvSpPr>
          <p:cNvPr id="14" name="Горизонтальний сувій 13"/>
          <p:cNvSpPr/>
          <p:nvPr/>
        </p:nvSpPr>
        <p:spPr>
          <a:xfrm>
            <a:off x="3143240" y="1142984"/>
            <a:ext cx="2857520" cy="135732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Якість освіти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Ігор\Downloads\kartinki-dlya-fona-prezentac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14446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КАБІНЕТ</a:t>
            </a:r>
            <a:b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НІМЕЦЬКОЇ МОВИ</a:t>
            </a:r>
            <a:endParaRPr lang="uk-U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Ігор\Desktop\Створити папку\IMG_20161201_144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Ігор\Desktop\Створити папку\IMG_20161201_144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28"/>
            <a:ext cx="4357686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Ігор\Desktop\Створити папку\IMG_20151208_124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89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Ігор\Desktop\шаблони\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572428" cy="868346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Творчі роботи учнів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Ігор\Desktop\zzz\IMG_20161205_1247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3943349" cy="2957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Ігор\Desktop\zzz\IMG_20161205_124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785794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Ігор\Desktop\zzz\IMG_20161205_125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4024287" cy="3018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Ігор\Desktop\zzz\IMG_20161205_125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071678"/>
            <a:ext cx="4000528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Ігор\Desktop\zzz\IMG_20161205_150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643314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Ігор\Desktop\шаблони\s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endParaRPr lang="uk-UA"/>
          </a:p>
        </p:txBody>
      </p:sp>
      <p:pic>
        <p:nvPicPr>
          <p:cNvPr id="17410" name="Picture 2" descr="C:\Users\Ігор\Desktop\zzz\IMG_20161205_130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1" name="Picture 3" descr="C:\Users\Ігор\Desktop\zzz\IMG_20161205_1306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2649728" cy="3532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2" name="Picture 4" descr="C:\Users\Ігор\Desktop\zzz\IMG_20161205_14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00438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3" name="Picture 5" descr="C:\Users\Ігор\Desktop\zzz\IMG_20161205_145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4752"/>
            <a:ext cx="3786182" cy="2839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Ігор\Desktop\шаблони\shablony-dlya-prezentaziy-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93978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Завдання – проекти: колаж, альбом, сторінки з книги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Ігор\Desktop\zzz\IMG_20161205_1504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428736"/>
            <a:ext cx="3324220" cy="2493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Users\Ігор\Desktop\zzz\IMG_20161205_150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143380"/>
            <a:ext cx="3309962" cy="2482472"/>
          </a:xfrm>
          <a:prstGeom prst="round2DiagRect">
            <a:avLst>
              <a:gd name="adj1" fmla="val 16667"/>
              <a:gd name="adj2" fmla="val 19987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5" descr="C:\Users\Ігор\Desktop\zzz\IMG_20161205_150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143380"/>
            <a:ext cx="1875230" cy="2500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Ігор\Desktop\zzz\IMG_20161205_1509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1571612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Місце для вмісту 8"/>
          <p:cNvSpPr>
            <a:spLocks noGrp="1"/>
          </p:cNvSpPr>
          <p:nvPr>
            <p:ph sz="half" idx="1"/>
          </p:nvPr>
        </p:nvSpPr>
        <p:spPr>
          <a:xfrm>
            <a:off x="457200" y="5143512"/>
            <a:ext cx="971528" cy="982651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Ігор\Desktop\шаблони\40021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67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Ігор\Desktop\IMG_20161209_133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47725" y="785794"/>
            <a:ext cx="71438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Ігор\Desktop\шаблони\_.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Постійно – діючі стенди </a:t>
            </a:r>
            <a:b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1-4 класів</a:t>
            </a:r>
            <a:endParaRPr lang="uk-UA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5" name="Picture 5" descr="C:\Users\Ігор\Desktop\Створити папку\IMG_20161116_094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2143076" cy="28574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6" name="Picture 6" descr="C:\Users\Ігор\Desktop\Створити папку\IMG_20161201_150525.jpg"/>
          <p:cNvPicPr>
            <a:picLocks noChangeAspect="1" noChangeArrowheads="1"/>
          </p:cNvPicPr>
          <p:nvPr/>
        </p:nvPicPr>
        <p:blipFill>
          <a:blip r:embed="rId4" cstate="print"/>
          <a:srcRect l="-2449" t="15510" r="2039"/>
          <a:stretch>
            <a:fillRect/>
          </a:stretch>
        </p:blipFill>
        <p:spPr bwMode="auto">
          <a:xfrm>
            <a:off x="3500430" y="1428736"/>
            <a:ext cx="4569696" cy="288387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4" name="Picture 4" descr="C:\Users\Ігор\Desktop\Створити папку\IMG_20161201_145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7073" t="4715" r="4518" b="8054"/>
          <a:stretch>
            <a:fillRect/>
          </a:stretch>
        </p:blipFill>
        <p:spPr bwMode="auto">
          <a:xfrm>
            <a:off x="1714480" y="3571876"/>
            <a:ext cx="2643206" cy="19559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3" name="Picture 3" descr="C:\Users\Ігор\Desktop\Створити папку\IMG_20150303_1512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 t="14140" b="15160"/>
          <a:stretch>
            <a:fillRect/>
          </a:stretch>
        </p:blipFill>
        <p:spPr bwMode="auto">
          <a:xfrm>
            <a:off x="3714744" y="4572008"/>
            <a:ext cx="3684585" cy="1953741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Ігор\Desktop\шаблони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8281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dirty="0" smtClean="0"/>
              <a:t>   “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У кожній людині прихована мудра сила творця… Треба їй дати волю розвинутись і розквітнути, щоб вона збагатила землю ще більшими 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чудесами”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buNone/>
            </a:pPr>
            <a:r>
              <a:rPr lang="uk-UA" sz="4000" dirty="0" smtClean="0"/>
              <a:t>                                                                            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К.Ушинський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Ігор\Desktop\шаблони\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86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«Діти, як квіти. Доторкнись 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до кожної із них – і вона 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задзвенить і розсиплеться 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аромат не схожий 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один на одного». 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Ігор\Desktop\шаблони\OrhidejaMaster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786610" cy="208279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Практична орієнтація </a:t>
            </a:r>
            <a:r>
              <a:rPr lang="uk-UA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виконавчо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– </a:t>
            </a:r>
            <a:r>
              <a:rPr lang="uk-UA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діяльнісного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етапу уроку</a:t>
            </a:r>
            <a:endParaRPr lang="uk-UA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Ігор\Desktop\Створити папку\IMG_20140913_1103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8054" y="2714620"/>
            <a:ext cx="4969947" cy="3727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Ігор\Desktop\шаблони\shablony-dlya-prezentaziy-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603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3500430" y="428604"/>
            <a:ext cx="300039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Виконавчо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діяльнісний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етап  уроку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500166" y="1500174"/>
            <a:ext cx="6572296" cy="4286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Організація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виховної роботи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142976" y="2857496"/>
            <a:ext cx="250033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Комунікативно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–діалогова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модель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714612" y="2143116"/>
            <a:ext cx="4357718" cy="5000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Інтерактивні технології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929058" y="2857496"/>
            <a:ext cx="214314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Технологія ситуативного моделювання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929454" y="2928934"/>
            <a:ext cx="1785950" cy="17145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Технологія пришвидшеного навчання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071538" y="4143380"/>
            <a:ext cx="1928826" cy="1357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Логічна ситуація та самостійний діалог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3286116" y="4143380"/>
            <a:ext cx="1714512" cy="1357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Імітаційно-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модельована гра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143504" y="4143380"/>
            <a:ext cx="1571636" cy="1357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Рольова гра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зі стрілкою 12"/>
          <p:cNvCxnSpPr/>
          <p:nvPr/>
        </p:nvCxnSpPr>
        <p:spPr>
          <a:xfrm rot="5400000">
            <a:off x="1142976" y="2428868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/>
          <p:nvPr/>
        </p:nvCxnSpPr>
        <p:spPr>
          <a:xfrm rot="5400000">
            <a:off x="1321571" y="3964785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зі стрілкою 22"/>
          <p:cNvCxnSpPr>
            <a:endCxn id="10" idx="0"/>
          </p:cNvCxnSpPr>
          <p:nvPr/>
        </p:nvCxnSpPr>
        <p:spPr>
          <a:xfrm rot="5400000">
            <a:off x="3964777" y="3964785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/>
          <p:cNvCxnSpPr/>
          <p:nvPr/>
        </p:nvCxnSpPr>
        <p:spPr>
          <a:xfrm rot="5400000">
            <a:off x="5250661" y="3964785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/>
          <p:cNvCxnSpPr/>
          <p:nvPr/>
        </p:nvCxnSpPr>
        <p:spPr>
          <a:xfrm rot="5400000">
            <a:off x="7215206" y="242886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Ігор\Desktop\шаблони\045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143000"/>
          </a:xfrm>
        </p:spPr>
        <p:txBody>
          <a:bodyPr>
            <a:normAutofit/>
          </a:bodyPr>
          <a:lstStyle/>
          <a:p>
            <a:pPr algn="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Ми вчимо і вчимося мови головою, серцем, руками і ногами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 descr="C:\Users\Ігор\Desktop\Створити папку\IMG_20150428_112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786190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Ігор\Desktop\Створити папку (2)\IMG_20150519_0944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786214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Ігор\Desktop\Створити папку (2)\SDC17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00108"/>
            <a:ext cx="361952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Ігор\Desktop\Створити папку (2)\SDC17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000108"/>
            <a:ext cx="3588486" cy="269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Ігор\Downloads\kartinki-dlya-fona-prezentacii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Ігор\Desktop\zzz\IMG_65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Ігор\Desktop\zzz\IMG_20161205_0935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Ігор\Desktop\zzz\IMG_6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86190"/>
            <a:ext cx="3714776" cy="278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C:\Users\Ігор\Desktop\zzz\IMG_6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643314"/>
            <a:ext cx="3904961" cy="2928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Ігор\Downloads\71845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Рольові ігри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24578" name="Picture 2" descr="C:\Users\Ігор\Desktop\Створити папку\IMG_20150512_103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20" y="3714752"/>
            <a:ext cx="3848099" cy="288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C:\Users\Ігор\Desktop\Створити папку\SDC15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68329"/>
            <a:ext cx="3681410" cy="276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80" name="Picture 4" descr="C:\Users\Ігор\Desktop\Створити папку\SDC14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85794"/>
            <a:ext cx="3438447" cy="2578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81" name="Picture 5" descr="C:\Users\Ігор\Desktop\Створити папку\SDC144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642918"/>
            <a:ext cx="3628948" cy="272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Горизонтальний сувій 7"/>
          <p:cNvSpPr/>
          <p:nvPr/>
        </p:nvSpPr>
        <p:spPr>
          <a:xfrm>
            <a:off x="3500430" y="5929330"/>
            <a:ext cx="2786082" cy="71438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Бременські музиканти</a:t>
            </a:r>
            <a:endParaRPr lang="uk-UA" dirty="0"/>
          </a:p>
        </p:txBody>
      </p:sp>
      <p:sp>
        <p:nvSpPr>
          <p:cNvPr id="9" name="Горизонтальний сувій 8"/>
          <p:cNvSpPr/>
          <p:nvPr/>
        </p:nvSpPr>
        <p:spPr>
          <a:xfrm>
            <a:off x="3357554" y="3000372"/>
            <a:ext cx="2714644" cy="85725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Мама має багато роботи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Ігор\Downloads\Zimnee_utro_slide_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Логічна ситуація та самостійний діалог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6626" name="Picture 2" descr="C:\Users\Ігор\Desktop\Створити папку\IMG_20150325_100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143380"/>
            <a:ext cx="3109905" cy="252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Users\Ігор\Desktop\Створити папку\IMG_20160216_1106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500430" cy="2625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C:\Users\Ігор\Desktop\Створити папку\IMG_20160216_111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500174"/>
            <a:ext cx="3262250" cy="244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0" name="Picture 6" descr="F:\мультфільми\наше фото\весна 2010 (1)\SDC13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214422"/>
            <a:ext cx="3350359" cy="251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Ігор\Desktop\шаблони\images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757742" cy="12144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Робота в групах,       парах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F:\мультфільми\наше фото\весна 2010 (1)\SDC135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C:\Users\Ігор\Desktop\Створити папку\SDC16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642918"/>
            <a:ext cx="3848099" cy="288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C:\Users\Ігор\Desktop\Створити папку\SDC16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1214422"/>
            <a:ext cx="2914568" cy="2185926"/>
          </a:xfrm>
          <a:prstGeom prst="rect">
            <a:avLst/>
          </a:prstGeom>
          <a:noFill/>
        </p:spPr>
      </p:pic>
      <p:pic>
        <p:nvPicPr>
          <p:cNvPr id="27653" name="Picture 5" descr="C:\Users\Ігор\Desktop\Створити папку\SDC14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643314"/>
            <a:ext cx="2905145" cy="2178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Ігор\Desktop\шаблони\88407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8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Інтерактивність</a:t>
            </a:r>
            <a:r>
              <a:rPr lang="uk-UA" sz="4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це не тільки вираження власних думок, а й сприймання та розуміння думок інших.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Ігор\Desktop\шаблони\shablo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7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Сюжетно-рольова  гра</a:t>
            </a:r>
            <a:endParaRPr lang="uk-UA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9698" name="Picture 2" descr="C:\Users\Ігор\Desktop\Створити папку\IMG_20161123_101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2967030" cy="222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9" name="Picture 3" descr="C:\Users\Ігор\Desktop\Створити папку\IMG_20161123_1012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2984"/>
            <a:ext cx="3538534" cy="265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Ігор\Desktop\Створити папку\IMG_20161123_101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768330"/>
            <a:ext cx="3548002" cy="266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Ігор\Desktop\Створити папку\IMG_20151204_0921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946926"/>
            <a:ext cx="2928926" cy="2196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Ігор\Desktop\шаблони\pora_v_shkolu-shablon_2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Урок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“Олімпійські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ігри”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репортери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консультанти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Ігор\Desktop\Створити папку\IMG_20160322_110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3681410" cy="276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Ігор\Desktop\Створити папку\IMG_20160322_113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038468" cy="2278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748" name="Picture 4" descr="C:\Users\Ігор\Desktop\Створити папку\IMG_20160322_113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786190"/>
            <a:ext cx="3286148" cy="2464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Ігор\Desktop\шаблони\shablony_prezentaziy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19075"/>
            <a:ext cx="9753600" cy="729615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2857488" y="2357430"/>
            <a:ext cx="3357586" cy="221457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Обдарованість</a:t>
            </a:r>
            <a:r>
              <a:rPr lang="uk-UA" sz="1400" dirty="0" smtClean="0"/>
              <a:t> – це  сукупність здібностей</a:t>
            </a:r>
            <a:r>
              <a:rPr lang="en-US" sz="1400" dirty="0" smtClean="0"/>
              <a:t> </a:t>
            </a:r>
            <a:r>
              <a:rPr lang="uk-UA" sz="1400" dirty="0" smtClean="0"/>
              <a:t>, що дозволяють індивіду досягти вагомих результатів в одному або декількох видах діяльності, що є цінним для суспільства</a:t>
            </a:r>
            <a:r>
              <a:rPr lang="en-US" sz="1400" dirty="0" smtClean="0"/>
              <a:t> </a:t>
            </a:r>
            <a:endParaRPr lang="uk-UA" sz="1400" dirty="0"/>
          </a:p>
        </p:txBody>
      </p:sp>
      <p:sp>
        <p:nvSpPr>
          <p:cNvPr id="7" name="Овал 6"/>
          <p:cNvSpPr/>
          <p:nvPr/>
        </p:nvSpPr>
        <p:spPr>
          <a:xfrm>
            <a:off x="3286116" y="214290"/>
            <a:ext cx="2571768" cy="135732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Добра пам'ять</a:t>
            </a:r>
            <a:endParaRPr lang="uk-UA" dirty="0"/>
          </a:p>
        </p:txBody>
      </p:sp>
      <p:sp>
        <p:nvSpPr>
          <p:cNvPr id="8" name="Овал 7"/>
          <p:cNvSpPr/>
          <p:nvPr/>
        </p:nvSpPr>
        <p:spPr>
          <a:xfrm>
            <a:off x="1000100" y="1214422"/>
            <a:ext cx="2428892" cy="134302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Особистий світогляд</a:t>
            </a:r>
            <a:endParaRPr lang="uk-UA" dirty="0"/>
          </a:p>
        </p:txBody>
      </p:sp>
      <p:sp>
        <p:nvSpPr>
          <p:cNvPr id="9" name="Овал 8"/>
          <p:cNvSpPr/>
          <p:nvPr/>
        </p:nvSpPr>
        <p:spPr>
          <a:xfrm>
            <a:off x="357158" y="2786058"/>
            <a:ext cx="2357454" cy="14287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Займаються самоосвітньою діяльністю</a:t>
            </a:r>
            <a:endParaRPr lang="uk-UA" dirty="0"/>
          </a:p>
        </p:txBody>
      </p:sp>
      <p:sp>
        <p:nvSpPr>
          <p:cNvPr id="10" name="Овал 9"/>
          <p:cNvSpPr/>
          <p:nvPr/>
        </p:nvSpPr>
        <p:spPr>
          <a:xfrm>
            <a:off x="3286116" y="5000636"/>
            <a:ext cx="2357454" cy="1428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Теоретичний спосіб мислення</a:t>
            </a:r>
            <a:endParaRPr lang="uk-UA" dirty="0"/>
          </a:p>
        </p:txBody>
      </p:sp>
      <p:sp>
        <p:nvSpPr>
          <p:cNvPr id="11" name="Овал 10"/>
          <p:cNvSpPr/>
          <p:nvPr/>
        </p:nvSpPr>
        <p:spPr>
          <a:xfrm>
            <a:off x="5715008" y="4572008"/>
            <a:ext cx="2357454" cy="135732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Критична оцінка навколишньої діяльності</a:t>
            </a:r>
            <a:endParaRPr lang="uk-UA" dirty="0"/>
          </a:p>
        </p:txBody>
      </p:sp>
      <p:sp>
        <p:nvSpPr>
          <p:cNvPr id="12" name="Овал 11"/>
          <p:cNvSpPr/>
          <p:nvPr/>
        </p:nvSpPr>
        <p:spPr>
          <a:xfrm>
            <a:off x="5715008" y="1214422"/>
            <a:ext cx="2643206" cy="128588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Добре розвинуте абстрактне мислення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6429388" y="2857496"/>
            <a:ext cx="2500330" cy="15001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Висока активність, працьовитість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928662" y="4500570"/>
            <a:ext cx="2343160" cy="150019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Розвинута свідомість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Ігор\Desktop\шаблони\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Презентації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Ігор\Desktop\zzz\IMG_20161205_150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904" t="7614"/>
          <a:stretch>
            <a:fillRect/>
          </a:stretch>
        </p:blipFill>
        <p:spPr bwMode="auto">
          <a:xfrm>
            <a:off x="571472" y="1214422"/>
            <a:ext cx="3587210" cy="25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Ігор\Desktop\zzz\IMG_20161207_071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6"/>
            <a:ext cx="3371845" cy="252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Ігор\Desktop\zzz\IMG_20161207_0716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Ігор\Desktop\zzz\IMG_20161207_071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142984"/>
            <a:ext cx="3452752" cy="258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Ігор\Desktop\шаблони\MasterGoldN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Дослідження</a:t>
            </a:r>
            <a:endParaRPr lang="uk-UA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Ігор\Desktop\zzz\N3pjyW-yh_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506984" cy="4675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Ігор\Downloads\bv1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Віртуальні екскурсії</a:t>
            </a:r>
            <a:endParaRPr lang="uk-UA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Ігор\Desktop\zzz\IMG_20161208_113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538534" cy="2653901"/>
          </a:xfrm>
          <a:prstGeom prst="rect">
            <a:avLst/>
          </a:prstGeom>
          <a:noFill/>
        </p:spPr>
      </p:pic>
      <p:pic>
        <p:nvPicPr>
          <p:cNvPr id="1027" name="Picture 3" descr="C:\Users\Ігор\Desktop\zzz\IMG_20161208_113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4038600" cy="3028950"/>
          </a:xfrm>
          <a:prstGeom prst="rect">
            <a:avLst/>
          </a:prstGeom>
          <a:noFill/>
        </p:spPr>
      </p:pic>
      <p:pic>
        <p:nvPicPr>
          <p:cNvPr id="1028" name="Picture 4" descr="C:\Users\Ігор\Desktop\zzz\IMG_20161208_114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429000"/>
            <a:ext cx="4333820" cy="3250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Ігор\Downloads\RadugaPrint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noFill/>
        </p:spPr>
      </p:pic>
      <p:pic>
        <p:nvPicPr>
          <p:cNvPr id="14342" name="Picture 6" descr="C:\Users\Ігор\Desktop\zzz\IMG_20161205_151242.jpg"/>
          <p:cNvPicPr>
            <a:picLocks noChangeAspect="1" noChangeArrowheads="1"/>
          </p:cNvPicPr>
          <p:nvPr/>
        </p:nvPicPr>
        <p:blipFill>
          <a:blip r:embed="rId3" cstate="print"/>
          <a:srcRect l="1310" t="14847"/>
          <a:stretch>
            <a:fillRect/>
          </a:stretch>
        </p:blipFill>
        <p:spPr bwMode="auto">
          <a:xfrm>
            <a:off x="5182877" y="785794"/>
            <a:ext cx="3961123" cy="2563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Проектні роботи</a:t>
            </a:r>
            <a:endParaRPr lang="uk-UA" b="1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4338" name="Picture 2" descr="C:\Users\Ігор\Desktop\zzz\IMG_20161206_142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3538534" cy="2653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9" name="Picture 3" descr="C:\Users\Ігор\Desktop\zzz\IMG_20161206_142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143116"/>
            <a:ext cx="3681410" cy="276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0" name="Picture 4" descr="C:\Users\Ігор\Desktop\zzz\IMG_20161206_142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972" y="4143380"/>
            <a:ext cx="3309961" cy="2482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1" name="Picture 5" descr="C:\Users\Ігор\Desktop\zzz\IMG_20161206_1421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964784"/>
            <a:ext cx="3429024" cy="2571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Ігор\Desktop\шаблон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74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Інтеграція – процес навчання, виховання та розвитку</a:t>
            </a:r>
            <a:endParaRPr lang="uk-UA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C:\Users\Ігор\Desktop\zzz\IMG_6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Ігор\Desktop\zzz\IMG_6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Ігор\Desktop\шаблони\shablo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3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Наративний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підхід 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1986" name="Picture 2" descr="C:\Users\Ігор\Desktop\Створити папку (2)\SDC17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3109906" cy="2332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7" name="Picture 3" descr="C:\Users\Ігор\Desktop\Створити папку (2)\SDC17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929066"/>
            <a:ext cx="3467096" cy="2600322"/>
          </a:xfrm>
          <a:prstGeom prst="snip2DiagRect">
            <a:avLst>
              <a:gd name="adj1" fmla="val 1041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C:\Users\Ігор\Desktop\Створити папку (2)\SDC17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214422"/>
            <a:ext cx="3784283" cy="2500330"/>
          </a:xfrm>
          <a:prstGeom prst="snip2DiagRect">
            <a:avLst>
              <a:gd name="adj1" fmla="val 1366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9" name="Picture 5" descr="C:\Users\Ігор\Desktop\Створити папку (2)\SDC170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86190"/>
            <a:ext cx="3714776" cy="2786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Ігор\Desktop\шаблони\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                            </a:t>
            </a:r>
            <a:r>
              <a:rPr lang="uk-UA" b="1" i="1" dirty="0" err="1" smtClean="0"/>
              <a:t>Скрайбінг</a:t>
            </a:r>
            <a:endParaRPr lang="uk-UA" b="1" i="1" dirty="0"/>
          </a:p>
        </p:txBody>
      </p:sp>
      <p:pic>
        <p:nvPicPr>
          <p:cNvPr id="30722" name="Picture 2" descr="C:\Users\Ігор\Desktop\Створити папку\IMG_20150508_103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23" name="Picture 3" descr="C:\Users\Ігор\Desktop\Створити папку\IMG_20150508_1043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 descr="C:\Users\Ігор\Desktop\zzz\IMG_20161206_121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28670"/>
            <a:ext cx="4286248" cy="5714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Ігор\Desktop\шаблони\50418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45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Навчання за станціями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314" name="Picture 2" descr="C:\Users\Ігор\Desktop\zzz\IMG_20161206_1134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35826"/>
            <a:ext cx="3609972" cy="2707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 descr="C:\Users\Ігор\Desktop\zzz\IMG_20161206_113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142984"/>
            <a:ext cx="3467096" cy="2600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 descr="C:\Users\Ігор\Desktop\zzz\IMG_20161206_113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57628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7" name="Picture 5" descr="C:\Users\Ігор\Desktop\zzz\IMG_20161206_113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786190"/>
            <a:ext cx="3833722" cy="287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Хвиля 8"/>
          <p:cNvSpPr/>
          <p:nvPr/>
        </p:nvSpPr>
        <p:spPr>
          <a:xfrm>
            <a:off x="714348" y="3214686"/>
            <a:ext cx="2071702" cy="557210"/>
          </a:xfrm>
          <a:prstGeom prst="wave">
            <a:avLst>
              <a:gd name="adj1" fmla="val 12500"/>
              <a:gd name="adj2" fmla="val -3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малювання</a:t>
            </a:r>
            <a:endParaRPr lang="uk-UA" dirty="0"/>
          </a:p>
        </p:txBody>
      </p:sp>
      <p:sp>
        <p:nvSpPr>
          <p:cNvPr id="10" name="Хвиля 9"/>
          <p:cNvSpPr/>
          <p:nvPr/>
        </p:nvSpPr>
        <p:spPr>
          <a:xfrm>
            <a:off x="357158" y="6143644"/>
            <a:ext cx="1928826" cy="4857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лексика</a:t>
            </a:r>
            <a:endParaRPr lang="uk-UA" dirty="0"/>
          </a:p>
        </p:txBody>
      </p:sp>
      <p:sp>
        <p:nvSpPr>
          <p:cNvPr id="11" name="Хвиля 10"/>
          <p:cNvSpPr/>
          <p:nvPr/>
        </p:nvSpPr>
        <p:spPr>
          <a:xfrm>
            <a:off x="6643702" y="3429000"/>
            <a:ext cx="2143140" cy="571504"/>
          </a:xfrm>
          <a:prstGeom prst="wave">
            <a:avLst>
              <a:gd name="adj1" fmla="val 12500"/>
              <a:gd name="adj2" fmla="val 1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Цікаві завдання</a:t>
            </a:r>
            <a:endParaRPr lang="uk-UA" dirty="0"/>
          </a:p>
        </p:txBody>
      </p:sp>
      <p:sp>
        <p:nvSpPr>
          <p:cNvPr id="12" name="Хвиля 11"/>
          <p:cNvSpPr/>
          <p:nvPr/>
        </p:nvSpPr>
        <p:spPr>
          <a:xfrm>
            <a:off x="6715140" y="6072206"/>
            <a:ext cx="2214578" cy="50004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Прислів'я, приказки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Ігор\Desktop\шаблони\images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           Створення збірки віршів</a:t>
            </a:r>
            <a:br>
              <a:rPr lang="uk-UA" dirty="0" smtClean="0"/>
            </a:b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r>
              <a:rPr lang="uk-U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“Творчий</a:t>
            </a: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r>
              <a:rPr lang="uk-U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водоспад”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7106" name="Picture 2" descr="C:\Users\Ігор\Desktop\Створити папку\IMG_20150303_2026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715" t="7260" r="7208" b="4349"/>
          <a:stretch>
            <a:fillRect/>
          </a:stretch>
        </p:blipFill>
        <p:spPr bwMode="auto">
          <a:xfrm>
            <a:off x="5929322" y="1000108"/>
            <a:ext cx="2493993" cy="3000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C:\Users\Ігор\Desktop\zzz\IMG_20161206_1149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5720" y="4429132"/>
            <a:ext cx="2928957" cy="219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Ігор\Desktop\zzz\IMG_20161206_114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357694"/>
            <a:ext cx="1678761" cy="2238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Ігор\Desktop\zzz\IMG_20161206_114837.jpg"/>
          <p:cNvPicPr>
            <a:picLocks noChangeAspect="1" noChangeArrowheads="1"/>
          </p:cNvPicPr>
          <p:nvPr/>
        </p:nvPicPr>
        <p:blipFill>
          <a:blip r:embed="rId6" cstate="print"/>
          <a:srcRect l="4445" r="4443" b="3332"/>
          <a:stretch>
            <a:fillRect/>
          </a:stretch>
        </p:blipFill>
        <p:spPr bwMode="auto">
          <a:xfrm rot="5400000">
            <a:off x="6252460" y="3891680"/>
            <a:ext cx="2247834" cy="3179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Ігор\Downloads\62c736eff4219f976ac16bfc906415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1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Складання віршів німецькою мовою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C:\Users\Ігор\Desktop\zzz\IMG_20161206_1149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164" t="5604" b="3702"/>
          <a:stretch>
            <a:fillRect/>
          </a:stretch>
        </p:blipFill>
        <p:spPr bwMode="auto">
          <a:xfrm rot="5400000">
            <a:off x="609343" y="2255093"/>
            <a:ext cx="4217510" cy="2993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 descr="C:\Users\Ігор\Desktop\zzz\IMG_20161206_1149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286" t="2857" b="1905"/>
          <a:stretch>
            <a:fillRect/>
          </a:stretch>
        </p:blipFill>
        <p:spPr bwMode="auto">
          <a:xfrm rot="6082121">
            <a:off x="4858798" y="2093359"/>
            <a:ext cx="4128099" cy="3080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Ігор\Downloads\62c736eff4219f976ac16bfc906415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1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5143536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Обдаровані діти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Ігор\Desktop\Створити папку\IMG_20140912_1135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26" y="4881548"/>
            <a:ext cx="1643074" cy="1976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Ігор\Desktop\Створити папку\IMG_20140913_100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0"/>
            <a:ext cx="1518058" cy="2024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Ігор\Desktop\Створити папку\IMG_20140913_100249.jpg"/>
          <p:cNvPicPr>
            <a:picLocks noChangeAspect="1" noChangeArrowheads="1"/>
          </p:cNvPicPr>
          <p:nvPr/>
        </p:nvPicPr>
        <p:blipFill>
          <a:blip r:embed="rId5" cstate="print"/>
          <a:srcRect l="17022" t="15958"/>
          <a:stretch>
            <a:fillRect/>
          </a:stretch>
        </p:blipFill>
        <p:spPr bwMode="auto">
          <a:xfrm>
            <a:off x="214282" y="357166"/>
            <a:ext cx="1428760" cy="1929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Ігор\Desktop\Створити папку\IMG_20140913_104258.jpg"/>
          <p:cNvPicPr>
            <a:picLocks noChangeAspect="1" noChangeArrowheads="1"/>
          </p:cNvPicPr>
          <p:nvPr/>
        </p:nvPicPr>
        <p:blipFill>
          <a:blip r:embed="rId6" cstate="print"/>
          <a:srcRect l="11268" t="16902"/>
          <a:stretch>
            <a:fillRect/>
          </a:stretch>
        </p:blipFill>
        <p:spPr bwMode="auto">
          <a:xfrm>
            <a:off x="0" y="2428868"/>
            <a:ext cx="1659123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Ігор\Desktop\Створити папку\IMG_20140913_121806.jpg"/>
          <p:cNvPicPr>
            <a:picLocks noChangeAspect="1" noChangeArrowheads="1"/>
          </p:cNvPicPr>
          <p:nvPr/>
        </p:nvPicPr>
        <p:blipFill>
          <a:blip r:embed="rId7" cstate="print"/>
          <a:srcRect t="10844" r="3611" b="16865"/>
          <a:stretch>
            <a:fillRect/>
          </a:stretch>
        </p:blipFill>
        <p:spPr bwMode="auto">
          <a:xfrm>
            <a:off x="3428992" y="3286124"/>
            <a:ext cx="1785950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Ігор\Desktop\Створити папку\IMG_20140913_121850.jpg"/>
          <p:cNvPicPr>
            <a:picLocks noChangeAspect="1" noChangeArrowheads="1"/>
          </p:cNvPicPr>
          <p:nvPr/>
        </p:nvPicPr>
        <p:blipFill>
          <a:blip r:embed="rId8" cstate="print"/>
          <a:srcRect l="4255" t="15958"/>
          <a:stretch>
            <a:fillRect/>
          </a:stretch>
        </p:blipFill>
        <p:spPr bwMode="auto">
          <a:xfrm>
            <a:off x="5286380" y="4214818"/>
            <a:ext cx="1770133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Ігор\Desktop\Створити папку\SDC17388.JPG"/>
          <p:cNvPicPr>
            <a:picLocks noChangeAspect="1" noChangeArrowheads="1"/>
          </p:cNvPicPr>
          <p:nvPr/>
        </p:nvPicPr>
        <p:blipFill>
          <a:blip r:embed="rId9" cstate="print"/>
          <a:srcRect l="21128" t="14085"/>
          <a:stretch>
            <a:fillRect/>
          </a:stretch>
        </p:blipFill>
        <p:spPr bwMode="auto">
          <a:xfrm rot="5400000">
            <a:off x="5245599" y="2326773"/>
            <a:ext cx="2006826" cy="1639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Ігор\Desktop\Створити папку (2)\SDC17331.JPG"/>
          <p:cNvPicPr>
            <a:picLocks noChangeAspect="1" noChangeArrowheads="1"/>
          </p:cNvPicPr>
          <p:nvPr/>
        </p:nvPicPr>
        <p:blipFill>
          <a:blip r:embed="rId10" cstate="print"/>
          <a:srcRect l="26450" t="10076" r="9315"/>
          <a:stretch>
            <a:fillRect/>
          </a:stretch>
        </p:blipFill>
        <p:spPr bwMode="auto">
          <a:xfrm>
            <a:off x="1928794" y="4429132"/>
            <a:ext cx="1857388" cy="2166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Users\Ігор\Desktop\Створити папку (2)\SDC17337.JPG"/>
          <p:cNvPicPr>
            <a:picLocks noChangeAspect="1" noChangeArrowheads="1"/>
          </p:cNvPicPr>
          <p:nvPr/>
        </p:nvPicPr>
        <p:blipFill>
          <a:blip r:embed="rId11" cstate="print"/>
          <a:srcRect l="27273" t="12121"/>
          <a:stretch>
            <a:fillRect/>
          </a:stretch>
        </p:blipFill>
        <p:spPr bwMode="auto">
          <a:xfrm rot="5400000">
            <a:off x="6552457" y="3377369"/>
            <a:ext cx="1946656" cy="1764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C:\Users\Ігор\Desktop\Створити папку (2)\SDC17340.JPG"/>
          <p:cNvPicPr>
            <a:picLocks noChangeAspect="1" noChangeArrowheads="1"/>
          </p:cNvPicPr>
          <p:nvPr/>
        </p:nvPicPr>
        <p:blipFill>
          <a:blip r:embed="rId12" cstate="print"/>
          <a:srcRect l="29624" t="14364"/>
          <a:stretch>
            <a:fillRect/>
          </a:stretch>
        </p:blipFill>
        <p:spPr bwMode="auto">
          <a:xfrm rot="5400000">
            <a:off x="1276735" y="2723737"/>
            <a:ext cx="2142504" cy="1695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C:\Users\Ігор\Desktop\Створити папку\SDC1450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3042" y="857232"/>
            <a:ext cx="2438313" cy="1828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Ігор\Desktop\Створити папку\IMG_20161024_120322.jpg"/>
          <p:cNvPicPr>
            <a:picLocks noChangeAspect="1" noChangeArrowheads="1"/>
          </p:cNvPicPr>
          <p:nvPr/>
        </p:nvPicPr>
        <p:blipFill>
          <a:blip r:embed="rId14" cstate="print"/>
          <a:srcRect l="7737" t="18376"/>
          <a:stretch>
            <a:fillRect/>
          </a:stretch>
        </p:blipFill>
        <p:spPr bwMode="auto">
          <a:xfrm>
            <a:off x="4000496" y="1285860"/>
            <a:ext cx="1775197" cy="2094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F:\Алла\DCIM\109___08\IMG_140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3691985" y="5192167"/>
            <a:ext cx="183146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F:\фотографії\родина\SAM_6340.JPG"/>
          <p:cNvPicPr>
            <a:picLocks noChangeAspect="1" noChangeArrowheads="1"/>
          </p:cNvPicPr>
          <p:nvPr/>
        </p:nvPicPr>
        <p:blipFill>
          <a:blip r:embed="rId16" cstate="print"/>
          <a:srcRect l="69022" t="16401" r="12528" b="41685"/>
          <a:stretch>
            <a:fillRect/>
          </a:stretch>
        </p:blipFill>
        <p:spPr bwMode="auto">
          <a:xfrm>
            <a:off x="5429256" y="214290"/>
            <a:ext cx="1500198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Ігор\Desktop\Створити папку\IMG_20160712_082233.jpg"/>
          <p:cNvPicPr>
            <a:picLocks noChangeAspect="1" noChangeArrowheads="1"/>
          </p:cNvPicPr>
          <p:nvPr/>
        </p:nvPicPr>
        <p:blipFill>
          <a:blip r:embed="rId17" cstate="print"/>
          <a:srcRect l="15451" t="18026" r="33046" b="39484"/>
          <a:stretch>
            <a:fillRect/>
          </a:stretch>
        </p:blipFill>
        <p:spPr bwMode="auto">
          <a:xfrm>
            <a:off x="285720" y="4572008"/>
            <a:ext cx="1666885" cy="200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SDC15911.JPG"/>
          <p:cNvPicPr>
            <a:picLocks noChangeAspect="1" noChangeArrowheads="1"/>
          </p:cNvPicPr>
          <p:nvPr/>
        </p:nvPicPr>
        <p:blipFill>
          <a:blip r:embed="rId18" cstate="print"/>
          <a:srcRect l="31250" t="14707" r="45772" b="39950"/>
          <a:stretch>
            <a:fillRect/>
          </a:stretch>
        </p:blipFill>
        <p:spPr bwMode="auto">
          <a:xfrm>
            <a:off x="7572396" y="1500174"/>
            <a:ext cx="1571604" cy="2325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Ігор\Desktop\шаблони\slide_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429264"/>
            <a:ext cx="6572296" cy="121444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Складання та переклад власних віршів</a:t>
            </a:r>
            <a:endParaRPr lang="uk-UA" b="1" dirty="0"/>
          </a:p>
        </p:txBody>
      </p:sp>
      <p:pic>
        <p:nvPicPr>
          <p:cNvPr id="5122" name="Picture 2" descr="C:\Users\Ігор\Desktop\zzz\IMG_20161206_114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006832">
            <a:off x="1068622" y="665421"/>
            <a:ext cx="3673121" cy="489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Ігор\Desktop\zzz\IMG_20161206_1147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1693472">
            <a:off x="5200054" y="739345"/>
            <a:ext cx="3601983" cy="480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Ігор\Desktop\шаблони\images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714356"/>
            <a:ext cx="3114668" cy="1857388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Літературні переклади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Ігор\Desktop\zzz\IMG_20161206_114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5169976" cy="3877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Ігор\Desktop\zzz\IMG_20161206_114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175" t="6032"/>
          <a:stretch>
            <a:fillRect/>
          </a:stretch>
        </p:blipFill>
        <p:spPr bwMode="auto">
          <a:xfrm>
            <a:off x="4143372" y="3357562"/>
            <a:ext cx="4572032" cy="3327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Ігор\Desktop\шаблони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1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4626"/>
          </a:xfrm>
        </p:spPr>
        <p:txBody>
          <a:bodyPr>
            <a:noAutofit/>
          </a:bodyPr>
          <a:lstStyle/>
          <a:p>
            <a:r>
              <a:rPr lang="uk-UA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Позакласна та позашкільна робота</a:t>
            </a:r>
            <a:endParaRPr lang="uk-UA" sz="8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Ігор\Desktop\шаблони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«Освічена людина – та, яка знає де знайти те , чого вона не знає». </a:t>
            </a:r>
          </a:p>
          <a:p>
            <a:pPr>
              <a:buNone/>
            </a:pPr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Зіммель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Ігор\Desktop\шаблони\9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6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Іноземна додаткова література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Ігор\Desktop\Створити папку\IMG_20150302_1606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4148" y="2467564"/>
            <a:ext cx="4310093" cy="3232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C:\Users\Ігор\Desktop\Створити папку\IMG_20150303_201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14422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Ігор\Desktop\Створити папку\IMG_20150303_201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6365922">
            <a:off x="4650022" y="3497440"/>
            <a:ext cx="2666387" cy="355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Ігор\Desktop\шаблони\9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6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Словники, довідники, методична література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Ігор\Desktop\Створити папку\IMG_20150302_161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61245"/>
            <a:ext cx="3714776" cy="495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Ігор\Desktop\Створити папку\IMG_20150302_1616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76361"/>
            <a:ext cx="3714776" cy="49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Ігор\Desktop\шаблони\9b156f85e5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Ігровий матеріал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Ігор\Desktop\Створити папку\IMG_20150303_164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643314"/>
            <a:ext cx="3405211" cy="255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Ігор\Desktop\Створити папку\IMG_20150303_1641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3667150" cy="275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Ігор\Desktop\zzz\IMG_20161205_145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00108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Ігор\Desktop\шаблони\image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2011354"/>
          </a:xfrm>
        </p:spPr>
        <p:txBody>
          <a:bodyPr>
            <a:normAutofit/>
          </a:bodyPr>
          <a:lstStyle/>
          <a:p>
            <a:pPr algn="r"/>
            <a:r>
              <a:rPr lang="uk-UA" dirty="0" smtClean="0"/>
              <a:t>Факультативне заняття</a:t>
            </a:r>
            <a:endParaRPr lang="uk-UA" dirty="0"/>
          </a:p>
        </p:txBody>
      </p:sp>
      <p:pic>
        <p:nvPicPr>
          <p:cNvPr id="25602" name="Picture 2" descr="C:\Users\Ігор\Desktop\Створити папку\IMG_20141020_1409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Ігор\Desktop\Створити папку\IMG_20141020_142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571744"/>
            <a:ext cx="428628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Ігор\Desktop\Створити папку\IMG_20141020_142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3905245" cy="29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Ігор\Desktop\шаблони\74280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dirty="0" smtClean="0"/>
              <a:t>  </a:t>
            </a:r>
            <a:r>
              <a:rPr lang="uk-UA" sz="4000" dirty="0" smtClean="0"/>
              <a:t>Збірка рецептів           </a:t>
            </a:r>
            <a:r>
              <a:rPr lang="uk-UA" sz="4000" dirty="0" err="1" smtClean="0"/>
              <a:t>“Українська</a:t>
            </a:r>
            <a:r>
              <a:rPr lang="uk-UA" sz="4000" dirty="0" smtClean="0"/>
              <a:t> </a:t>
            </a:r>
            <a:r>
              <a:rPr lang="uk-UA" sz="4000" dirty="0" err="1" smtClean="0"/>
              <a:t>кухня”</a:t>
            </a:r>
            <a:r>
              <a:rPr lang="uk-UA" sz="4000" dirty="0" smtClean="0"/>
              <a:t>       </a:t>
            </a:r>
            <a:endParaRPr lang="uk-UA" sz="4000" dirty="0"/>
          </a:p>
        </p:txBody>
      </p:sp>
      <p:pic>
        <p:nvPicPr>
          <p:cNvPr id="38914" name="Picture 2" descr="C:\Users\Ігор\Desktop\Створити папку\IMG_20150303_2025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5923573">
            <a:off x="1125247" y="1006822"/>
            <a:ext cx="3054680" cy="407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5" name="Picture 3" descr="C:\Users\Ігор\Desktop\Створити папку\IMG_20161201_145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-1887" t="38024"/>
          <a:stretch>
            <a:fillRect/>
          </a:stretch>
        </p:blipFill>
        <p:spPr bwMode="auto">
          <a:xfrm>
            <a:off x="4643438" y="1928802"/>
            <a:ext cx="4114800" cy="187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Users\Ігор\Desktop\Створити папку\IMG_20161201_145353.jpg"/>
          <p:cNvPicPr>
            <a:picLocks noChangeAspect="1" noChangeArrowheads="1"/>
          </p:cNvPicPr>
          <p:nvPr/>
        </p:nvPicPr>
        <p:blipFill>
          <a:blip r:embed="rId5" cstate="print"/>
          <a:srcRect l="1072" t="30000" b="12856"/>
          <a:stretch>
            <a:fillRect/>
          </a:stretch>
        </p:blipFill>
        <p:spPr bwMode="auto">
          <a:xfrm>
            <a:off x="2643174" y="3931390"/>
            <a:ext cx="6095957" cy="264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Ігор\Desktop\шаблони\38628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45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2" cy="2011354"/>
          </a:xfrm>
        </p:spPr>
        <p:txBody>
          <a:bodyPr/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Карта </a:t>
            </a:r>
            <a:br>
              <a:rPr lang="uk-UA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Німеччини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Ігор\Desktop\Створити папку (2)\SDC17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86058"/>
            <a:ext cx="3619525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C:\Users\Ігор\Desktop\Створити папку (2)\SDC17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28992" y="1071545"/>
            <a:ext cx="6286544" cy="471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Ігор\Downloads\RadugaPrint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Шляхи розвитку і підтримки:</a:t>
            </a:r>
            <a:endParaRPr lang="uk-UA" sz="48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розвиток інтересу до знань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мотивація навчальної діяльності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виконавчо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діяльнісний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етап уроку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позакласна та позашкільна робота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інформаційне середовище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Ігор\Desktop\шаблони\16325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Прогноз погоди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Ігор\Desktop\Створити папку (2)\SDC175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25454"/>
            <a:ext cx="3681410" cy="276105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4035" name="Picture 3" descr="C:\Users\Ігор\Desktop\Створити папку (2)\SDC17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36207"/>
            <a:ext cx="3895724" cy="2921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C:\Users\Ігор\Desktop\Створити папку (2)\SDC17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32216"/>
            <a:ext cx="3643338" cy="2732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C:\Users\Ігор\Desktop\Створити папку (2)\SDC174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214422"/>
            <a:ext cx="3414634" cy="256097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Ігор\Desktop\шаблони\shablony-dlya-prezentaziy-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714356"/>
            <a:ext cx="4543428" cy="2000264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БУКЛЕТИ ІСТОРИЧНИХ ПАМЯТОК, ПОДІЙ, ТРАДИЦІЙ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Ігор\Desktop\zzz\IMG_20161206_1145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8844" r="-826" b="5660"/>
          <a:stretch>
            <a:fillRect/>
          </a:stretch>
        </p:blipFill>
        <p:spPr bwMode="auto">
          <a:xfrm>
            <a:off x="857224" y="3357562"/>
            <a:ext cx="3571900" cy="2747615"/>
          </a:xfrm>
          <a:prstGeom prst="rect">
            <a:avLst/>
          </a:prstGeom>
          <a:noFill/>
        </p:spPr>
      </p:pic>
      <p:pic>
        <p:nvPicPr>
          <p:cNvPr id="7171" name="Picture 3" descr="C:\Users\Ігор\Desktop\zzz\IMG_20161206_114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6058"/>
            <a:ext cx="3786214" cy="2839661"/>
          </a:xfrm>
          <a:prstGeom prst="rect">
            <a:avLst/>
          </a:prstGeom>
          <a:noFill/>
        </p:spPr>
      </p:pic>
      <p:pic>
        <p:nvPicPr>
          <p:cNvPr id="7172" name="Picture 4" descr="C:\Users\Ігор\Desktop\zzz\IMG_20161206_114518.jpg"/>
          <p:cNvPicPr>
            <a:picLocks noChangeAspect="1" noChangeArrowheads="1"/>
          </p:cNvPicPr>
          <p:nvPr/>
        </p:nvPicPr>
        <p:blipFill>
          <a:blip r:embed="rId5" cstate="print"/>
          <a:srcRect l="6667" t="5926"/>
          <a:stretch>
            <a:fillRect/>
          </a:stretch>
        </p:blipFill>
        <p:spPr bwMode="auto">
          <a:xfrm>
            <a:off x="714348" y="928670"/>
            <a:ext cx="3000364" cy="2268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Ігор\Desktop\шаблони\59914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Участь у спільнотах знавців німецької мови</a:t>
            </a:r>
            <a:endParaRPr lang="uk-UA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1285883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Зустріч з волонтером з Німеччини пані </a:t>
            </a:r>
            <a:r>
              <a:rPr lang="uk-UA" sz="2800" dirty="0" err="1" smtClean="0"/>
              <a:t>Вібке</a:t>
            </a:r>
            <a:endParaRPr lang="uk-UA" sz="280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 descr="C:\Users\Ігор\Desktop\Створити папку (2)\IMG_05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4286280" cy="3214710"/>
          </a:xfrm>
          <a:prstGeom prst="rect">
            <a:avLst/>
          </a:prstGeom>
          <a:noFill/>
        </p:spPr>
      </p:pic>
      <p:pic>
        <p:nvPicPr>
          <p:cNvPr id="11267" name="Picture 3" descr="C:\Users\Ігор\Desktop\Створити папку (2)\IMG_05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40"/>
            <a:ext cx="4327527" cy="3245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Ігор\Desktop\Створити папку (2)\SDC16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Ігор\Desktop\шаблони\4301789-6bdfd0262e7a5b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       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колі сім‘ї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Jost</a:t>
            </a:r>
            <a:endParaRPr lang="uk-UA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3" name="Picture 3" descr="C:\Users\Ігор\Desktop\Створити папку (2)\SDC172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806" y="2571744"/>
            <a:ext cx="5143536" cy="3857652"/>
          </a:xfrm>
          <a:prstGeom prst="rect">
            <a:avLst/>
          </a:prstGeom>
          <a:noFill/>
        </p:spPr>
      </p:pic>
      <p:pic>
        <p:nvPicPr>
          <p:cNvPr id="10242" name="Picture 2" descr="C:\Users\Ігор\Desktop\Створити папку (2)\SDC172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14356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Ігор\Desktop\шаблони\40021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6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000264"/>
          </a:xfrm>
        </p:spPr>
        <p:txBody>
          <a:bodyPr>
            <a:normAutofit fontScale="90000"/>
          </a:bodyPr>
          <a:lstStyle/>
          <a:p>
            <a:pPr algn="l"/>
            <a:r>
              <a:rPr lang="uk-UA" i="1" dirty="0" smtClean="0"/>
              <a:t>Зустріч з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Костянтином</a:t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Гутенюком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 flipV="1">
            <a:off x="457200" y="3143247"/>
            <a:ext cx="4040188" cy="71437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Ігор\Desktop\Створити папку (2)\PC1209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496"/>
            <a:ext cx="4040188" cy="3030141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F:\Новая папка\PC12097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3929058" cy="2946793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Ігор\Downloads\Green2Master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977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Літературний конкурс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Стань відомим з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Hueber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Ігор\Desktop\Створити папку (2)\SDC175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643182"/>
            <a:ext cx="4857784" cy="3643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 descr="C:\Users\Ігор\Desktop\zzz\IMG_20161206_114711.jpg"/>
          <p:cNvPicPr>
            <a:picLocks noChangeAspect="1" noChangeArrowheads="1"/>
          </p:cNvPicPr>
          <p:nvPr/>
        </p:nvPicPr>
        <p:blipFill>
          <a:blip r:embed="rId4" cstate="print"/>
          <a:srcRect l="3960" t="6602"/>
          <a:stretch>
            <a:fillRect/>
          </a:stretch>
        </p:blipFill>
        <p:spPr bwMode="auto">
          <a:xfrm rot="5735796">
            <a:off x="-13947" y="2565597"/>
            <a:ext cx="4203298" cy="306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Ігор\Desktop\шаблони\9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6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500042"/>
            <a:ext cx="4829180" cy="1857388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Спільнота в 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домашні завдання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Ігор\Desktop\zzz\IMG_6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3181344" cy="238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Ігор\Desktop\zzz\IMG_66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286256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Ігор\Desktop\zzz\IMG_6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2643182"/>
            <a:ext cx="29525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Ігор\Desktop\zzz\IMG_6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928934"/>
            <a:ext cx="29525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Ігор\Desktop\шаблони\slaj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786082"/>
          </a:xfrm>
        </p:spPr>
        <p:txBody>
          <a:bodyPr>
            <a:normAutofit fontScale="90000"/>
          </a:bodyPr>
          <a:lstStyle/>
          <a:p>
            <a:pPr algn="l"/>
            <a: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  <a:t>            Тиждень німецької мови</a:t>
            </a:r>
            <a:b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9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читців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Ігор\Desktop\Створити папку\IMG_20150314_1117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28728" y="4214818"/>
            <a:ext cx="2896985" cy="217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1" name="Picture 3" descr="C:\Users\Ігор\Desktop\Створити папку\IMG_20150314_1118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572008"/>
            <a:ext cx="2609850" cy="19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C:\Users\Ігор\Desktop\Створити папку\IMG_20150314_113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142984"/>
            <a:ext cx="4286195" cy="3214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Ігор\Downloads\image1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Bastelstunden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4" name="Picture 2" descr="C:\Users\Ігор\Desktop\Створити папку (2)\IMG_20141125_1035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2609872" cy="195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Ігор\Desktop\Створити папку (2)\IMG_20141125_1038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214422"/>
            <a:ext cx="304802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Ігор\Desktop\Створити папку (2)\SDC17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66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Ігор\Desktop\Створити папку\IMG_20150318_114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893519"/>
            <a:ext cx="2619308" cy="196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Ігор\Desktop\Створити папку\IMG_20150318_1143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21455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C:\Users\Ігор\Desktop\Створити папку\IMG_20160406_1114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1816" y="2786058"/>
            <a:ext cx="276218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C:\Users\Ігор\Desktop\Створити папку\IMG_20151208_0939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3929066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Ігор\Downloads\kartinki-dlya-prezentatsi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Розвиток інтересу до знань</a:t>
            </a:r>
            <a:b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Інформаційний стенд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Ігор\Desktop\zzz\IMG_20161208_0916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 l="8567" t="-631" r="3832"/>
          <a:stretch>
            <a:fillRect/>
          </a:stretch>
        </p:blipFill>
        <p:spPr bwMode="auto">
          <a:xfrm>
            <a:off x="1142976" y="1857364"/>
            <a:ext cx="5429288" cy="4677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Ігор\Desktop\шаблони\71802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45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9938" name="Picture 2" descr="C:\Users\Ігор\Desktop\Створити папку\SDC159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8604"/>
            <a:ext cx="4038600" cy="3028950"/>
          </a:xfrm>
          <a:prstGeom prst="rect">
            <a:avLst/>
          </a:prstGeom>
          <a:noFill/>
        </p:spPr>
      </p:pic>
      <p:pic>
        <p:nvPicPr>
          <p:cNvPr id="39939" name="Picture 3" descr="C:\Users\Ігор\Desktop\Створити папку\SDC14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6534709">
            <a:off x="4639902" y="2386854"/>
            <a:ext cx="4038600" cy="3028950"/>
          </a:xfrm>
          <a:prstGeom prst="rect">
            <a:avLst/>
          </a:prstGeom>
          <a:noFill/>
        </p:spPr>
      </p:pic>
      <p:pic>
        <p:nvPicPr>
          <p:cNvPr id="39940" name="Picture 4" descr="C:\Users\Ігор\Desktop\Створити папку\IMG_20141024_101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429000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Ігор\Downloads\kartinki-dlya-prezentatsi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62" name="Picture 2" descr="C:\Users\Ігор\Desktop\Створити папку\SDC14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C:\Users\Ігор\Desktop\Створити папку\SDC16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C:\Users\Ігор\Desktop\Створити папку\SDC14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771823" cy="282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 descr="C:\Users\Ігор\Desktop\Створити папку\SDC142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71876"/>
            <a:ext cx="4009951" cy="300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Ігор\Desktop\шаблони\ris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63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4818" name="Picture 2" descr="C:\Users\Ігор\Desktop\Створити папку\IMG_20150331_110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643182"/>
            <a:ext cx="3467096" cy="2600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Ігор\Desktop\Створити папку\IMG_20150331_111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571480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Ігор\Desktop\Створити папку\IMG_20150331_111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57166"/>
            <a:ext cx="3786129" cy="283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Ігор\Desktop\шаблони\16325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081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Ігор\Desktop\IMG_20161209_1328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884224" cy="3663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C:\Users\Ігор\Desktop\IMG_20161209_0852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420" t="9722"/>
          <a:stretch>
            <a:fillRect/>
          </a:stretch>
        </p:blipFill>
        <p:spPr bwMode="auto">
          <a:xfrm>
            <a:off x="3571868" y="2928934"/>
            <a:ext cx="5196900" cy="3643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Ігор\Downloads\80862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pPr algn="r"/>
            <a:r>
              <a:rPr lang="uk-UA" sz="4800" b="1" dirty="0" smtClean="0">
                <a:solidFill>
                  <a:srgbClr val="0070C0"/>
                </a:solidFill>
              </a:rPr>
              <a:t>КОНКУРС</a:t>
            </a:r>
            <a:br>
              <a:rPr lang="uk-UA" sz="4800" b="1" dirty="0" smtClean="0">
                <a:solidFill>
                  <a:srgbClr val="0070C0"/>
                </a:solidFill>
              </a:rPr>
            </a:br>
            <a:r>
              <a:rPr lang="uk-UA" sz="4800" b="1" dirty="0" smtClean="0">
                <a:solidFill>
                  <a:srgbClr val="0070C0"/>
                </a:solidFill>
              </a:rPr>
              <a:t>ОРЛЯТКО</a:t>
            </a:r>
            <a:endParaRPr lang="uk-UA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Ігор\Desktop\Створити папку\IMG_20160517_1249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5072098" cy="3804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Ігор\Desktop\Створити папку\IMG_20160517_132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500570"/>
            <a:ext cx="2614602" cy="1960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Ігор\Desktop\Створити папку\IMG_20160527_07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107661"/>
            <a:ext cx="2952717" cy="2214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Ігор\Downloads\image1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Конкурс </a:t>
            </a:r>
            <a:r>
              <a:rPr lang="uk-UA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Олімпус</a:t>
            </a:r>
            <a:endParaRPr lang="uk-UA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C:\Users\Ігор\Desktop\Створити папку\IMG_20160518_115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4762533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Ігор\Desktop\Створити папку\IMG_20160527_070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14818"/>
            <a:ext cx="2967030" cy="222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Ігор\Desktop\Створити папку\IMG_20161024_120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04"/>
            <a:ext cx="2418139" cy="3224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Ігор\Downloads\RadugaPrint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pPr algn="l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Конкурс </a:t>
            </a:r>
            <a:b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uk-UA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Альбус</a:t>
            </a:r>
            <a:endParaRPr lang="uk-UA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Ігор\Desktop\Створити папку\IMG_20160926_1351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567" t="4104" r="9751" b="18555"/>
          <a:stretch>
            <a:fillRect/>
          </a:stretch>
        </p:blipFill>
        <p:spPr bwMode="auto">
          <a:xfrm>
            <a:off x="2285984" y="714356"/>
            <a:ext cx="6643734" cy="4718014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Ігор\Desktop\шаблони\19866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Білосніжка і сім гномів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8674" name="Picture 2" descr="F:\мультфільми\наше фото\літо 2010\SDC136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857628"/>
            <a:ext cx="3395658" cy="254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F:\мультфільми\наше фото\літо 2010\SDC136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142984"/>
            <a:ext cx="3395658" cy="254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F:\мультфільми\наше фото\літо 2010\SDC13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500306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SDC14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3271788" cy="245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SDC147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928670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Ігор\Desktop\шаблони\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0348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Різдвяна історія</a:t>
            </a:r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3075" name="Picture 3" descr="C:\Users\Ігор\Desktop\IMG_20161209_22062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9171" t="17664" r="21535" b="14401"/>
          <a:stretch>
            <a:fillRect/>
          </a:stretch>
        </p:blipFill>
        <p:spPr bwMode="auto">
          <a:xfrm>
            <a:off x="4143372" y="3702144"/>
            <a:ext cx="4000528" cy="2941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Ігор\Desktop\IMG_20161209_22055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9434" t="11007" r="9197" b="11949"/>
          <a:stretch>
            <a:fillRect/>
          </a:stretch>
        </p:blipFill>
        <p:spPr bwMode="auto">
          <a:xfrm>
            <a:off x="357159" y="1428736"/>
            <a:ext cx="4572032" cy="3246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Ігор\Desktop\IMG_20161209_220439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l="9259" t="16462" r="8950" b="9464"/>
          <a:stretch>
            <a:fillRect/>
          </a:stretch>
        </p:blipFill>
        <p:spPr bwMode="auto">
          <a:xfrm>
            <a:off x="5643570" y="1428736"/>
            <a:ext cx="2928958" cy="1989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Ігор\Downloads\71845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6"/>
            <a:ext cx="8229600" cy="1500198"/>
          </a:xfrm>
        </p:spPr>
        <p:txBody>
          <a:bodyPr/>
          <a:lstStyle/>
          <a:p>
            <a:r>
              <a:rPr lang="uk-UA" sz="4000" b="1" dirty="0" smtClean="0"/>
              <a:t>Гра                            </a:t>
            </a:r>
            <a:r>
              <a:rPr lang="uk-UA" sz="4000" b="1" dirty="0" err="1" smtClean="0"/>
              <a:t>“Найрозумніший</a:t>
            </a:r>
            <a:r>
              <a:rPr lang="uk-UA" dirty="0" err="1" smtClean="0"/>
              <a:t>”</a:t>
            </a:r>
            <a:endParaRPr lang="uk-UA" dirty="0"/>
          </a:p>
        </p:txBody>
      </p:sp>
      <p:pic>
        <p:nvPicPr>
          <p:cNvPr id="45058" name="Picture 2" descr="C:\Users\Ігор\Desktop\Створити папку (2)\SDC175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14752"/>
            <a:ext cx="3562347" cy="2671760"/>
          </a:xfrm>
          <a:prstGeom prst="ellipse">
            <a:avLst/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0" name="Picture 4" descr="C:\Users\Ігор\Desktop\Створити папку (2)\SDC17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5" descr="C:\Users\Ігор\Desktop\Створити папку (2)\SDC175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Ігор\Downloads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686459" cy="65008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5" name="Прямокутник із двома округленими протилежними кутами 4"/>
          <p:cNvSpPr/>
          <p:nvPr/>
        </p:nvSpPr>
        <p:spPr>
          <a:xfrm>
            <a:off x="3143240" y="3000372"/>
            <a:ext cx="2357454" cy="1643074"/>
          </a:xfrm>
          <a:prstGeom prst="round2Diag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Розвиток інтересу до знань</a:t>
            </a:r>
            <a:endParaRPr lang="uk-UA" dirty="0"/>
          </a:p>
        </p:txBody>
      </p:sp>
      <p:sp>
        <p:nvSpPr>
          <p:cNvPr id="6" name="Прямокутник із двома округленими протилежними кутами 5"/>
          <p:cNvSpPr/>
          <p:nvPr/>
        </p:nvSpPr>
        <p:spPr>
          <a:xfrm>
            <a:off x="5786446" y="2928934"/>
            <a:ext cx="2928958" cy="1500198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Особливості культури країни, пісні сучасних виконав</a:t>
            </a:r>
            <a:r>
              <a:rPr lang="uk-UA" b="1" dirty="0" smtClean="0"/>
              <a:t>ц</a:t>
            </a:r>
            <a:r>
              <a:rPr lang="uk-UA" dirty="0" smtClean="0"/>
              <a:t>ів,поезії</a:t>
            </a:r>
            <a:endParaRPr lang="uk-UA" dirty="0"/>
          </a:p>
        </p:txBody>
      </p:sp>
      <p:sp>
        <p:nvSpPr>
          <p:cNvPr id="7" name="Прямокутник із двома округленими протилежними кутами 6"/>
          <p:cNvSpPr/>
          <p:nvPr/>
        </p:nvSpPr>
        <p:spPr>
          <a:xfrm>
            <a:off x="4572000" y="1285860"/>
            <a:ext cx="3000396" cy="141446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Цитати, афоризми, прислів'я</a:t>
            </a:r>
            <a:endParaRPr lang="uk-UA" dirty="0"/>
          </a:p>
        </p:txBody>
      </p:sp>
      <p:sp>
        <p:nvSpPr>
          <p:cNvPr id="8" name="Прямокутник із двома округленими протилежними кутами 7"/>
          <p:cNvSpPr/>
          <p:nvPr/>
        </p:nvSpPr>
        <p:spPr>
          <a:xfrm>
            <a:off x="857224" y="1357298"/>
            <a:ext cx="3071834" cy="1271590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Інформаційний матеріал про країну, життя молоді</a:t>
            </a:r>
            <a:endParaRPr lang="uk-UA" dirty="0"/>
          </a:p>
        </p:txBody>
      </p:sp>
      <p:sp>
        <p:nvSpPr>
          <p:cNvPr id="9" name="Прямокутник із двома округленими протилежними кутами 8"/>
          <p:cNvSpPr/>
          <p:nvPr/>
        </p:nvSpPr>
        <p:spPr>
          <a:xfrm>
            <a:off x="285720" y="2857496"/>
            <a:ext cx="2571768" cy="157163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Цікаві розповіді з життя німецьких школярів</a:t>
            </a:r>
            <a:endParaRPr lang="uk-UA" dirty="0"/>
          </a:p>
        </p:txBody>
      </p:sp>
      <p:sp>
        <p:nvSpPr>
          <p:cNvPr id="10" name="Прямокутник із двома округленими протилежними кутами 9"/>
          <p:cNvSpPr/>
          <p:nvPr/>
        </p:nvSpPr>
        <p:spPr>
          <a:xfrm>
            <a:off x="785786" y="4857760"/>
            <a:ext cx="2786082" cy="1428760"/>
          </a:xfrm>
          <a:prstGeom prst="round2Diag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акторів, співаків, політиків</a:t>
            </a:r>
            <a:endParaRPr lang="uk-UA" dirty="0"/>
          </a:p>
        </p:txBody>
      </p:sp>
      <p:sp>
        <p:nvSpPr>
          <p:cNvPr id="12" name="Прямокутник із двома округленими протилежними кутами 11"/>
          <p:cNvSpPr/>
          <p:nvPr/>
        </p:nvSpPr>
        <p:spPr>
          <a:xfrm>
            <a:off x="5072066" y="4714884"/>
            <a:ext cx="2928958" cy="141446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Ілюстрації картин, героїв казок, історичних пам'яток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Ігор\Desktop\шаблони\ris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63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 descr="C:\Users\Ігор\Desktop\Створити папку (2)\CIMG11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3681410" cy="276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Ігор\Desktop\Створити папку (2)\CIMG11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Ігор\Desktop\Створити папку (2)\CIMG1166.JPG"/>
          <p:cNvPicPr>
            <a:picLocks noChangeAspect="1" noChangeArrowheads="1"/>
          </p:cNvPicPr>
          <p:nvPr/>
        </p:nvPicPr>
        <p:blipFill>
          <a:blip r:embed="rId5" cstate="print"/>
          <a:srcRect l="13477" t="17970"/>
          <a:stretch>
            <a:fillRect/>
          </a:stretch>
        </p:blipFill>
        <p:spPr bwMode="auto">
          <a:xfrm>
            <a:off x="4643438" y="428604"/>
            <a:ext cx="4014693" cy="285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Ігор\Desktop\Створити папку (2)\SDC17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00438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Хвиля 7"/>
          <p:cNvSpPr/>
          <p:nvPr/>
        </p:nvSpPr>
        <p:spPr>
          <a:xfrm>
            <a:off x="2143108" y="2928934"/>
            <a:ext cx="3286148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Das ABC - Fest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Ігор\Desktop\шаблони\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844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201135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Adventskalender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”</a:t>
            </a:r>
            <a:endParaRPr lang="uk-UA" dirty="0"/>
          </a:p>
        </p:txBody>
      </p:sp>
      <p:pic>
        <p:nvPicPr>
          <p:cNvPr id="13314" name="Picture 2" descr="C:\Users\Ігор\Desktop\zzz\IMG_20161205_124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4333905" cy="3250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C:\Users\Ігор\Desktop\Створити папку\IMG_20151228_1250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321711"/>
            <a:ext cx="5572164" cy="417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Ігор\Desktop\шаблони\images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свята Св. Мартіна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Поїзд із ліхтариків</a:t>
            </a:r>
            <a:endParaRPr lang="uk-UA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 descr="C:\Users\Ігор\Desktop\Створити папку (2)\SDC173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785926"/>
            <a:ext cx="5534551" cy="4150913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Ігор\Desktop\шаблони\51693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455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2582858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Передріздвяні календарі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Ігор\Desktop\Створити папку (2)\SDC17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143248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9" name="Picture 3" descr="C:\Users\Ігор\Desktop\Створити папку (2)\SDC171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642918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Ігор\Desktop\шаблон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98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3857620" y="3643314"/>
            <a:ext cx="4829180" cy="2857520"/>
          </a:xfrm>
        </p:spPr>
        <p:txBody>
          <a:bodyPr>
            <a:normAutofit fontScale="55000" lnSpcReduction="20000"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Передріздвяний </a:t>
            </a:r>
          </a:p>
          <a:p>
            <a:pPr>
              <a:buNone/>
            </a:pP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вінок</a:t>
            </a:r>
            <a:endParaRPr lang="uk-UA" sz="5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Ігор\Desktop\Створити папку\IMG_20150303_1626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-2392" t="20734"/>
          <a:stretch>
            <a:fillRect/>
          </a:stretch>
        </p:blipFill>
        <p:spPr bwMode="auto">
          <a:xfrm>
            <a:off x="357158" y="1357298"/>
            <a:ext cx="7013295" cy="4071966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Ігор\Desktop\шаблони\15585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43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  Карнавал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Ігор\Desktop\Створити папку (2)\SDC173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3" name="Picture 3" descr="C:\Users\Ігор\Desktop\Створити папку\IMG_20150303_1623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895" t="49877"/>
          <a:stretch>
            <a:fillRect/>
          </a:stretch>
        </p:blipFill>
        <p:spPr bwMode="auto">
          <a:xfrm>
            <a:off x="4643438" y="3786190"/>
            <a:ext cx="402566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4" name="Picture 4" descr="F:\мультфільми\наше фото\весна 2010 (1)\SDC13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71480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Ігор\Desktop\шаблон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2082792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Пасхальні композиції</a:t>
            </a:r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Ігор\Desktop\Створити папку (2)\SDC17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1" name="Picture 3" descr="C:\Users\Ігор\Desktop\Створити папку (2)\SDC174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24375" y="2833683"/>
            <a:ext cx="43815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Ігор\Desktop\шаблони\images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2071670" y="1600200"/>
            <a:ext cx="685804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Сучасний  урок – це дзеркало загальної педагогічної культури викладача, мірило його інтелектуального скарбу, показник його кругозору, ерудиції.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Ігор\Desktop\шаблон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774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571504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Участь у семінарських заняттях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Гете - інституту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Ігор\Desktop\Створити папку (2)\IMG_20161102_142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79032"/>
            <a:ext cx="3895724" cy="2921793"/>
          </a:xfrm>
          <a:prstGeom prst="snip2DiagRect">
            <a:avLst>
              <a:gd name="adj1" fmla="val 884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3" descr="C:\Users\Ігор\Desktop\Створити папку (2)\IMG_20161103_1046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C:\Users\Ігор\Desktop\Створити папку (2)\IMG_20161104_102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875222"/>
            <a:ext cx="3405126" cy="2553845"/>
          </a:xfrm>
          <a:prstGeom prst="snip2DiagRect">
            <a:avLst>
              <a:gd name="adj1" fmla="val 406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Ігор\Desktop\шаблони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828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Семінар “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Einstieg in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DaZ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mit Planet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Serie Grundlagenvermittlung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Ігор\Desktop\Створити папку\SDC167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895724" cy="2921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F:\фото зима-червень2013\SDC16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58" y="3786190"/>
            <a:ext cx="3848099" cy="2886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Ігор\Desktop\Створити папку\SDC16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71448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Ігор\Desktop\шаблони\lot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6226196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Видатні діячі</a:t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Історичні пам'ятки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3" descr="C:\Users\Ігор\Desktop\zzz\IMG_20161206_141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467096" cy="2600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Ігор\Desktop\zzz\IMG_20161206_1412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3538534" cy="2653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Ігор\Desktop\zzz\IMG_20161205_124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00174"/>
            <a:ext cx="2965844" cy="395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Ігор\Desktop\шаблони\images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429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Ігор\Desktop\zzz\IMG_20161206_1154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61" t="7364"/>
          <a:stretch>
            <a:fillRect/>
          </a:stretch>
        </p:blipFill>
        <p:spPr bwMode="auto">
          <a:xfrm>
            <a:off x="500034" y="2571744"/>
            <a:ext cx="3995766" cy="280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 descr="C:\Users\Ігор\Desktop\zzz\IMG_20161206_115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378" b="1197"/>
          <a:stretch>
            <a:fillRect/>
          </a:stretch>
        </p:blipFill>
        <p:spPr bwMode="auto">
          <a:xfrm rot="5400000">
            <a:off x="4218349" y="1282321"/>
            <a:ext cx="5143535" cy="3864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Ігор\Desktop\шаблони\41797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45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229710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вебінарах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Ігор\Desktop\Створити папку\IMG_20150618_111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35756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Ігор\Desktop\Створити папку (2)\SDC172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2867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Ігор\Desktop\шаблони\88407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C:\Users\Ігор\Desktop\zzz\IMG_20161206_1155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85728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Ігор\Desktop\шаблон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1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Gewinnspiel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Adventskalender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9218" name="Picture 2" descr="C:\Users\Ігор\Desktop\zzz\IMG_20161206_160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Users\Ігор\Desktop\zzz\IMG_20161206_160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28612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2272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Результати </a:t>
            </a:r>
            <a:r>
              <a:rPr lang="en-US" sz="2000" dirty="0" smtClean="0"/>
              <a:t>II </a:t>
            </a:r>
            <a:r>
              <a:rPr lang="uk-UA" sz="2000" dirty="0" smtClean="0"/>
              <a:t>етапу</a:t>
            </a:r>
            <a:br>
              <a:rPr lang="uk-UA" sz="2000" dirty="0" smtClean="0"/>
            </a:br>
            <a:r>
              <a:rPr lang="uk-UA" sz="2000" dirty="0" smtClean="0"/>
              <a:t>Всеукраїнських учнівських</a:t>
            </a:r>
            <a:br>
              <a:rPr lang="uk-UA" sz="2000" dirty="0" smtClean="0"/>
            </a:br>
            <a:r>
              <a:rPr lang="uk-UA" sz="2000" dirty="0" smtClean="0"/>
              <a:t>олімпіад</a:t>
            </a:r>
            <a:br>
              <a:rPr lang="uk-UA" sz="2000" dirty="0" smtClean="0"/>
            </a:br>
            <a:r>
              <a:rPr lang="uk-UA" sz="2000" dirty="0" smtClean="0"/>
              <a:t>ати </a:t>
            </a:r>
            <a:r>
              <a:rPr lang="en-US" sz="2000" dirty="0" smtClean="0"/>
              <a:t>II </a:t>
            </a:r>
            <a:r>
              <a:rPr lang="uk-UA" sz="2000" dirty="0" smtClean="0"/>
              <a:t>етапу</a:t>
            </a:r>
            <a:br>
              <a:rPr lang="uk-UA" sz="2000" dirty="0" smtClean="0"/>
            </a:br>
            <a:r>
              <a:rPr lang="uk-UA" sz="2000" dirty="0" smtClean="0"/>
              <a:t>Всеукраїнських учнівських олімпіад</a:t>
            </a:r>
            <a:br>
              <a:rPr lang="uk-UA" sz="2000" dirty="0" smtClean="0"/>
            </a:br>
            <a:endParaRPr lang="uk-UA" sz="2000" dirty="0"/>
          </a:p>
        </p:txBody>
      </p:sp>
      <p:graphicFrame>
        <p:nvGraphicFramePr>
          <p:cNvPr id="9" name="Місце для вмісту 8"/>
          <p:cNvGraphicFramePr>
            <a:graphicFrameLocks noGrp="1"/>
          </p:cNvGraphicFramePr>
          <p:nvPr>
            <p:ph idx="1"/>
          </p:nvPr>
        </p:nvGraphicFramePr>
        <p:xfrm>
          <a:off x="827584" y="188649"/>
          <a:ext cx="7460333" cy="66693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4036"/>
                <a:gridCol w="3173254"/>
                <a:gridCol w="1619007"/>
                <a:gridCol w="1334036"/>
              </a:tblGrid>
              <a:tr h="377511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Навч</a:t>
                      </a:r>
                      <a:r>
                        <a:rPr lang="en-US" dirty="0" smtClean="0"/>
                        <a:t>.</a:t>
                      </a:r>
                      <a:r>
                        <a:rPr lang="uk-UA" baseline="0" dirty="0" smtClean="0"/>
                        <a:t>   рік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місце</a:t>
                      </a:r>
                      <a:endParaRPr lang="uk-UA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2008-2009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Товканюк</a:t>
                      </a:r>
                      <a:r>
                        <a:rPr lang="uk-UA" sz="1400" kern="1200" dirty="0" smtClean="0"/>
                        <a:t> Наталія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2009-2010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Климишина</a:t>
                      </a:r>
                      <a:r>
                        <a:rPr lang="uk-UA" sz="1400" kern="1200" dirty="0" smtClean="0"/>
                        <a:t> Світлана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2010-2011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Пастерук</a:t>
                      </a:r>
                      <a:r>
                        <a:rPr lang="uk-UA" sz="1400" kern="1200" dirty="0" smtClean="0"/>
                        <a:t> Діана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err="1" smtClean="0"/>
                        <a:t>Климишина</a:t>
                      </a:r>
                      <a:r>
                        <a:rPr lang="uk-UA" sz="1400" kern="1200" dirty="0" smtClean="0"/>
                        <a:t> Світлана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2011-2012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Крикончук</a:t>
                      </a:r>
                      <a:r>
                        <a:rPr lang="uk-UA" sz="1400" kern="1200" dirty="0" smtClean="0"/>
                        <a:t> Олена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Пастерук</a:t>
                      </a:r>
                      <a:r>
                        <a:rPr lang="uk-UA" sz="1400" kern="1200" dirty="0" smtClean="0"/>
                        <a:t> Діана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2012-2013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/>
                        <a:t>Ткачук Вікторія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err="1" smtClean="0"/>
                        <a:t>Крикончук</a:t>
                      </a:r>
                      <a:r>
                        <a:rPr lang="uk-UA" sz="1400" kern="1200" dirty="0" smtClean="0"/>
                        <a:t> Олена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2013-2014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/>
                        <a:t>Решетило Анна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Йонтко</a:t>
                      </a:r>
                      <a:r>
                        <a:rPr lang="uk-UA" sz="1400" kern="1200" dirty="0" smtClean="0"/>
                        <a:t> Анастасія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/>
                        <a:t>Ткачук Вікторія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2014-2015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Товканюк</a:t>
                      </a:r>
                      <a:r>
                        <a:rPr lang="uk-UA" sz="1400" kern="1200" dirty="0" smtClean="0"/>
                        <a:t> Світлана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/>
                        <a:t>Йонтко</a:t>
                      </a:r>
                      <a:r>
                        <a:rPr lang="uk-UA" sz="1400" kern="1200" dirty="0" smtClean="0"/>
                        <a:t> Анастасія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2015-2016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err="1" smtClean="0"/>
                        <a:t>Товканюк</a:t>
                      </a:r>
                      <a:r>
                        <a:rPr lang="uk-UA" sz="1400" kern="1200" dirty="0" smtClean="0"/>
                        <a:t> Світлана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Ткачук Валерія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2016-2017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Присяжнюк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Анастасія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Підгородецька</a:t>
                      </a:r>
                      <a:r>
                        <a:rPr lang="uk-UA" sz="1400" dirty="0" smtClean="0"/>
                        <a:t> Діана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2017-2018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Решетило Петро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Присяжнюк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Анастасія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ІІ</a:t>
                      </a:r>
                      <a:endParaRPr lang="uk-UA" sz="1400" dirty="0"/>
                    </a:p>
                  </a:txBody>
                  <a:tcPr/>
                </a:tc>
              </a:tr>
              <a:tr h="314592">
                <a:tc>
                  <a:txBody>
                    <a:bodyPr/>
                    <a:lstStyle/>
                    <a:p>
                      <a:endParaRPr lang="uk-U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Підгородецька</a:t>
                      </a:r>
                      <a:r>
                        <a:rPr lang="uk-UA" sz="1400" dirty="0" smtClean="0"/>
                        <a:t> Діана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І</a:t>
                      </a:r>
                      <a:endParaRPr lang="uk-U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12741846"/>
            <a:ext cx="214282" cy="1181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kumimoji="0" lang="uk-UA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endParaRPr lang="uk-UA" sz="17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6550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286000" y="21429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Результати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етапу</a:t>
            </a: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Всеукраїнських учнівських  олімпіад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Ігор\Desktop\шаблони\shablony_prezentaziy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19075"/>
            <a:ext cx="9753600" cy="72961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етапу Всеукраїнських      учнівських олімпіад</a:t>
            </a:r>
            <a:b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2010-2011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н.р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Климишина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Світлана -     Диплом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ступеня</a:t>
            </a: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2014-2015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н.р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Йонтко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Анастасія -           Диплом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ступеня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2015-2016 н. р.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606550" algn="l"/>
              </a:tabLs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Товканюк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Світлана -   Диплом ІІ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тупеня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Ігор\Desktop\zzz\IMG_20161207_080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214686"/>
            <a:ext cx="4224318" cy="316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шаблон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43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sz="72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Скільки мов ти знаєш – стільки разів ти живеш</a:t>
            </a:r>
            <a:endParaRPr lang="uk-UA" sz="7200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Ігор\Desktop\шаблони\shablo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7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</a:t>
            </a:r>
            <a:r>
              <a:rPr lang="uk-UA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Мотивація освітньої діяльності</a:t>
            </a:r>
            <a:endParaRPr lang="uk-UA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 Освіта дарує юнакам розум, старим – втіху, біднякам – багатство, а багатим людям прикрашає життя»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Діоген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«Слава щасливого по праву в того, хто  вміє Божі дари споживати розумно»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Горацій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946</TotalTime>
  <Words>708</Words>
  <Application>Microsoft Office PowerPoint</Application>
  <PresentationFormat>Екран (4:3)</PresentationFormat>
  <Paragraphs>267</Paragraphs>
  <Slides>86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86</vt:i4>
      </vt:variant>
    </vt:vector>
  </HeadingPairs>
  <TitlesOfParts>
    <vt:vector size="87" baseType="lpstr">
      <vt:lpstr>Тема Office</vt:lpstr>
      <vt:lpstr>Слайд 1</vt:lpstr>
      <vt:lpstr>Слайд 2</vt:lpstr>
      <vt:lpstr>Слайд 3</vt:lpstr>
      <vt:lpstr>Обдаровані діти</vt:lpstr>
      <vt:lpstr>Шляхи розвитку і підтримки:</vt:lpstr>
      <vt:lpstr>Розвиток інтересу до знань Інформаційний стенд</vt:lpstr>
      <vt:lpstr>Слайд 7</vt:lpstr>
      <vt:lpstr>Видатні діячі       Історичні пам'ятки </vt:lpstr>
      <vt:lpstr>     Мотивація освітньої діяльності</vt:lpstr>
      <vt:lpstr>Актуальність вивчення німецької мови</vt:lpstr>
      <vt:lpstr>Мотивуй себе:</vt:lpstr>
      <vt:lpstr>Слайд 12</vt:lpstr>
      <vt:lpstr>КАБІНЕТ НІМЕЦЬКОЇ МОВИ</vt:lpstr>
      <vt:lpstr>Творчі роботи учнів</vt:lpstr>
      <vt:lpstr>Слайд 15</vt:lpstr>
      <vt:lpstr>Завдання – проекти: колаж, альбом, сторінки з книги</vt:lpstr>
      <vt:lpstr>Слайд 17</vt:lpstr>
      <vt:lpstr>Постійно – діючі стенди             1-4 класів</vt:lpstr>
      <vt:lpstr>Слайд 19</vt:lpstr>
      <vt:lpstr>Практична орієнтація виконавчо – діяльнісного етапу уроку</vt:lpstr>
      <vt:lpstr>Слайд 21</vt:lpstr>
      <vt:lpstr>Ми вчимо і вчимося мови головою, серцем, руками і ногами</vt:lpstr>
      <vt:lpstr>Слайд 23</vt:lpstr>
      <vt:lpstr>Рольові ігри </vt:lpstr>
      <vt:lpstr>Логічна ситуація та самостійний діалог</vt:lpstr>
      <vt:lpstr>      Робота в групах,       парах</vt:lpstr>
      <vt:lpstr>Слайд 27</vt:lpstr>
      <vt:lpstr>Сюжетно-рольова  гра</vt:lpstr>
      <vt:lpstr>      Урок “Олімпійські ігри”      репортери                                                                  консультанти</vt:lpstr>
      <vt:lpstr>Презентації</vt:lpstr>
      <vt:lpstr>Дослідження</vt:lpstr>
      <vt:lpstr>Віртуальні екскурсії</vt:lpstr>
      <vt:lpstr>      Проектні роботи</vt:lpstr>
      <vt:lpstr>Інтеграція – процес навчання, виховання та розвитку</vt:lpstr>
      <vt:lpstr>Наративний підхід </vt:lpstr>
      <vt:lpstr>                            Скрайбінг</vt:lpstr>
      <vt:lpstr>Навчання за станціями</vt:lpstr>
      <vt:lpstr>           Створення збірки віршів                 “Творчий                  водоспад”</vt:lpstr>
      <vt:lpstr>Складання віршів німецькою мовою</vt:lpstr>
      <vt:lpstr>Складання та переклад власних віршів</vt:lpstr>
      <vt:lpstr>Літературні переклади</vt:lpstr>
      <vt:lpstr> Позакласна та позашкільна робота</vt:lpstr>
      <vt:lpstr>Слайд 43</vt:lpstr>
      <vt:lpstr>Іноземна додаткова література</vt:lpstr>
      <vt:lpstr>Словники, довідники, методична література</vt:lpstr>
      <vt:lpstr>Ігровий матеріал</vt:lpstr>
      <vt:lpstr>Факультативне заняття</vt:lpstr>
      <vt:lpstr>  Збірка рецептів           “Українська кухня”       </vt:lpstr>
      <vt:lpstr>Карта  Німеччини</vt:lpstr>
      <vt:lpstr>       Прогноз погоди</vt:lpstr>
      <vt:lpstr>БУКЛЕТИ ІСТОРИЧНИХ ПАМЯТОК, ПОДІЙ, ТРАДИЦІЙ</vt:lpstr>
      <vt:lpstr>Участь у спільнотах знавців німецької мови</vt:lpstr>
      <vt:lpstr>Слайд 53</vt:lpstr>
      <vt:lpstr>                                У колі сім‘ї</vt:lpstr>
      <vt:lpstr>Зустріч з  Костянтином Гутенюком</vt:lpstr>
      <vt:lpstr>Літературний конкурс Стань відомим з Hueber</vt:lpstr>
      <vt:lpstr>Спільнота в VK, домашні завдання</vt:lpstr>
      <vt:lpstr>            Тиждень німецької мови             Конкурс               читців</vt:lpstr>
      <vt:lpstr>                   Bastelstunden</vt:lpstr>
      <vt:lpstr>Слайд 60</vt:lpstr>
      <vt:lpstr>Слайд 61</vt:lpstr>
      <vt:lpstr>Слайд 62</vt:lpstr>
      <vt:lpstr>Слайд 63</vt:lpstr>
      <vt:lpstr>КОНКУРС ОРЛЯТКО</vt:lpstr>
      <vt:lpstr>Конкурс Олімпус</vt:lpstr>
      <vt:lpstr>Конкурс  Альбус</vt:lpstr>
      <vt:lpstr>Білосніжка і сім гномів</vt:lpstr>
      <vt:lpstr>       Різдвяна історія</vt:lpstr>
      <vt:lpstr>Гра                            “Найрозумніший”</vt:lpstr>
      <vt:lpstr>Слайд 70</vt:lpstr>
      <vt:lpstr>Гра “Adventskalender”</vt:lpstr>
      <vt:lpstr>До свята Св. Мартіна Поїзд із ліхтариків</vt:lpstr>
      <vt:lpstr>Передріздвяні календарі</vt:lpstr>
      <vt:lpstr>Слайд 74</vt:lpstr>
      <vt:lpstr>   Карнавал</vt:lpstr>
      <vt:lpstr>Пасхальні композиції</vt:lpstr>
      <vt:lpstr>Слайд 77</vt:lpstr>
      <vt:lpstr>Участь у семінарських заняттях  Гете - інституту</vt:lpstr>
      <vt:lpstr>Семінар “Einstieg in DaZ mit Planet- Serie Grundlagenvermittlung”</vt:lpstr>
      <vt:lpstr>Слайд 80</vt:lpstr>
      <vt:lpstr>Участь у вебінарах</vt:lpstr>
      <vt:lpstr>Слайд 82</vt:lpstr>
      <vt:lpstr>Gewinnspiel Adventskalender  </vt:lpstr>
      <vt:lpstr>Результати II етапу Всеукраїнських учнівських олімпіад ати II етапу Всеукраїнських учнівських олімпіад 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Користувач Windows</dc:creator>
  <cp:lastModifiedBy>Користувач Windows</cp:lastModifiedBy>
  <cp:revision>99</cp:revision>
  <dcterms:created xsi:type="dcterms:W3CDTF">2016-12-03T11:00:23Z</dcterms:created>
  <dcterms:modified xsi:type="dcterms:W3CDTF">2017-12-03T22:41:26Z</dcterms:modified>
</cp:coreProperties>
</file>