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33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1" r:id="rId25"/>
    <p:sldId id="266" r:id="rId26"/>
    <p:sldId id="267" r:id="rId27"/>
    <p:sldId id="268" r:id="rId28"/>
    <p:sldId id="269" r:id="rId29"/>
    <p:sldId id="270" r:id="rId30"/>
    <p:sldId id="294" r:id="rId31"/>
    <p:sldId id="271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>
        <p:scale>
          <a:sx n="80" d="100"/>
          <a:sy n="80" d="100"/>
        </p:scale>
        <p:origin x="-792" y="-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A6513-D05B-49E6-B2CB-844782A8C45B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F554-5082-4C79-8F75-85AEAD1C5D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363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0DB33-504A-4D66-8C9C-D40F669FD71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5" name="Пі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31" name="Місце для дати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18" name="Місце для нижнього колонтитула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кут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Місце для зображення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Місце для заголовка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1" name="Місце для тексту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7" name="Місце для дати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7771386-8A38-4583-A4B1-0AE242841FD2}" type="datetimeFigureOut">
              <a:rPr lang="uk-UA" smtClean="0"/>
              <a:t>29.01.2021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6736D1C-A111-4AF0-A088-F7C0A3A72BC5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908720"/>
            <a:ext cx="5569424" cy="4320481"/>
          </a:xfrm>
          <a:ln>
            <a:noFill/>
          </a:ln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cap="none" dirty="0" smtClean="0">
                <a:ln>
                  <a:noFill/>
                </a:ln>
                <a:solidFill>
                  <a:schemeClr val="tx1"/>
                </a:solidFill>
              </a:rPr>
              <a:t>Тема уроку: </a:t>
            </a:r>
            <a:r>
              <a:rPr lang="uk-UA" b="0" cap="none" dirty="0" smtClean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uk-UA" b="0" cap="none" dirty="0" smtClean="0">
                <a:ln>
                  <a:noFill/>
                </a:ln>
                <a:solidFill>
                  <a:schemeClr val="tx1"/>
                </a:solidFill>
              </a:rPr>
            </a:br>
            <a:r>
              <a:rPr lang="uk-UA" b="0" cap="none" dirty="0" smtClean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uk-UA" b="0" cap="none" dirty="0" smtClean="0">
                <a:ln>
                  <a:noFill/>
                </a:ln>
                <a:solidFill>
                  <a:schemeClr val="tx1"/>
                </a:solidFill>
              </a:rPr>
            </a:br>
            <a:r>
              <a:rPr lang="uk-UA" sz="3600" b="0" i="1" cap="none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«Перпендикуляр і похила. Властивості </a:t>
            </a:r>
            <a:br>
              <a:rPr lang="uk-UA" sz="3600" b="0" i="1" cap="none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0" i="1" cap="none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перпендикуляра і похилих»</a:t>
            </a:r>
            <a:endParaRPr lang="uk-UA" sz="3600" b="0" i="1" cap="none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9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>
            <a:off x="1403350" y="2852738"/>
            <a:ext cx="6048375" cy="172878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2843213" y="3213100"/>
            <a:ext cx="3673475" cy="79216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132138" y="3429000"/>
            <a:ext cx="3024187" cy="4318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4572000" y="620713"/>
            <a:ext cx="7938" cy="3032125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3856828" y="3856836"/>
            <a:ext cx="1430345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572000" y="1341438"/>
            <a:ext cx="0" cy="1863725"/>
          </a:xfrm>
          <a:prstGeom prst="line">
            <a:avLst/>
          </a:prstGeom>
          <a:ln w="444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Прямоугольник 20"/>
          <p:cNvSpPr>
            <a:spLocks noChangeArrowheads="1"/>
          </p:cNvSpPr>
          <p:nvPr/>
        </p:nvSpPr>
        <p:spPr bwMode="auto">
          <a:xfrm>
            <a:off x="4786314" y="928670"/>
            <a:ext cx="5016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В</a:t>
            </a:r>
            <a:endParaRPr lang="uk-UA" sz="4400" b="1" dirty="0">
              <a:latin typeface="Calibri" pitchFamily="34" charset="0"/>
            </a:endParaRPr>
          </a:p>
        </p:txBody>
      </p:sp>
      <p:sp>
        <p:nvSpPr>
          <p:cNvPr id="15368" name="Прямоугольник 21"/>
          <p:cNvSpPr>
            <a:spLocks noChangeArrowheads="1"/>
          </p:cNvSpPr>
          <p:nvPr/>
        </p:nvSpPr>
        <p:spPr bwMode="auto">
          <a:xfrm>
            <a:off x="4857752" y="2714620"/>
            <a:ext cx="45561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А</a:t>
            </a:r>
            <a:endParaRPr lang="uk-UA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148138" y="1925638"/>
            <a:ext cx="474662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i="1" dirty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а</a:t>
            </a:r>
            <a:endParaRPr lang="uk-UA" i="1" dirty="0">
              <a:latin typeface="+mn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4357686" y="4786322"/>
            <a:ext cx="428628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785918" y="3929066"/>
            <a:ext cx="5036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i="1" dirty="0" smtClean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α</a:t>
            </a:r>
            <a:endParaRPr lang="uk-UA" i="1" dirty="0">
              <a:latin typeface="+mn-lt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500562" y="1285860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500562" y="3138487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01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>
            <a:off x="1403350" y="2852738"/>
            <a:ext cx="6048375" cy="172878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2843213" y="3213100"/>
            <a:ext cx="3673475" cy="79216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132138" y="3429000"/>
            <a:ext cx="3024187" cy="4318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572000" y="1268413"/>
            <a:ext cx="0" cy="165576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4572000" y="2708275"/>
            <a:ext cx="0" cy="936625"/>
          </a:xfrm>
          <a:prstGeom prst="line">
            <a:avLst/>
          </a:prstGeom>
          <a:ln w="44450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572000" y="3573463"/>
            <a:ext cx="0" cy="935037"/>
          </a:xfrm>
          <a:prstGeom prst="line">
            <a:avLst/>
          </a:prstGeom>
          <a:ln w="44450">
            <a:solidFill>
              <a:srgbClr val="FF0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4572000" y="4581525"/>
            <a:ext cx="7938" cy="105251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Прямоугольник 20"/>
          <p:cNvSpPr>
            <a:spLocks noChangeArrowheads="1"/>
          </p:cNvSpPr>
          <p:nvPr/>
        </p:nvSpPr>
        <p:spPr bwMode="auto">
          <a:xfrm>
            <a:off x="4643438" y="2205038"/>
            <a:ext cx="501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  <a:latin typeface="Calibri" pitchFamily="34" charset="0"/>
              </a:rPr>
              <a:t>C</a:t>
            </a:r>
            <a:endParaRPr lang="uk-UA" sz="4400" b="1">
              <a:latin typeface="Calibri" pitchFamily="34" charset="0"/>
            </a:endParaRPr>
          </a:p>
        </p:txBody>
      </p:sp>
      <p:sp>
        <p:nvSpPr>
          <p:cNvPr id="16393" name="Прямоугольник 21"/>
          <p:cNvSpPr>
            <a:spLocks noChangeArrowheads="1"/>
          </p:cNvSpPr>
          <p:nvPr/>
        </p:nvSpPr>
        <p:spPr bwMode="auto">
          <a:xfrm>
            <a:off x="4716463" y="4437063"/>
            <a:ext cx="5397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  <a:latin typeface="Calibri" pitchFamily="34" charset="0"/>
              </a:rPr>
              <a:t>D</a:t>
            </a:r>
            <a:endParaRPr lang="uk-UA" sz="4400" b="1">
              <a:latin typeface="Calibri" pitchFamily="34" charset="0"/>
            </a:endParaRPr>
          </a:p>
        </p:txBody>
      </p:sp>
      <p:sp>
        <p:nvSpPr>
          <p:cNvPr id="16394" name="Прямоугольник 22"/>
          <p:cNvSpPr>
            <a:spLocks noChangeArrowheads="1"/>
          </p:cNvSpPr>
          <p:nvPr/>
        </p:nvSpPr>
        <p:spPr bwMode="auto">
          <a:xfrm>
            <a:off x="3995738" y="1628775"/>
            <a:ext cx="4810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i="1">
                <a:solidFill>
                  <a:srgbClr val="000000"/>
                </a:solidFill>
                <a:latin typeface="Calibri" pitchFamily="34" charset="0"/>
              </a:rPr>
              <a:t>b</a:t>
            </a:r>
            <a:endParaRPr lang="uk-UA" sz="4400" i="1">
              <a:latin typeface="Calibri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491037" y="2638426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500562" y="4429132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714480" y="3857628"/>
            <a:ext cx="5036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i="1" dirty="0" smtClean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α</a:t>
            </a:r>
            <a:endParaRPr lang="uk-UA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41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>
            <a:off x="1403350" y="2852738"/>
            <a:ext cx="6048375" cy="172878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2843213" y="3213100"/>
            <a:ext cx="3673475" cy="79216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132138" y="3429000"/>
            <a:ext cx="3024187" cy="4318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572000" y="981075"/>
            <a:ext cx="0" cy="7191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3856828" y="3856836"/>
            <a:ext cx="1430344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572000" y="1628775"/>
            <a:ext cx="0" cy="1944688"/>
          </a:xfrm>
          <a:prstGeom prst="line">
            <a:avLst/>
          </a:prstGeom>
          <a:ln w="444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Прямоугольник 12"/>
          <p:cNvSpPr>
            <a:spLocks noChangeArrowheads="1"/>
          </p:cNvSpPr>
          <p:nvPr/>
        </p:nvSpPr>
        <p:spPr bwMode="auto">
          <a:xfrm>
            <a:off x="3995738" y="836613"/>
            <a:ext cx="4191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i="1">
                <a:solidFill>
                  <a:srgbClr val="000000"/>
                </a:solidFill>
                <a:latin typeface="Calibri" pitchFamily="34" charset="0"/>
              </a:rPr>
              <a:t>c</a:t>
            </a:r>
            <a:endParaRPr lang="uk-UA" sz="4400" i="1">
              <a:latin typeface="Calibri" pitchFamily="34" charset="0"/>
            </a:endParaRPr>
          </a:p>
        </p:txBody>
      </p:sp>
      <p:sp>
        <p:nvSpPr>
          <p:cNvPr id="17416" name="Прямоугольник 13"/>
          <p:cNvSpPr>
            <a:spLocks noChangeArrowheads="1"/>
          </p:cNvSpPr>
          <p:nvPr/>
        </p:nvSpPr>
        <p:spPr bwMode="auto">
          <a:xfrm>
            <a:off x="4716463" y="1268413"/>
            <a:ext cx="6778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  <a:latin typeface="Calibri" pitchFamily="34" charset="0"/>
              </a:rPr>
              <a:t>M</a:t>
            </a:r>
            <a:endParaRPr lang="uk-UA" sz="4400" b="1">
              <a:latin typeface="Calibri" pitchFamily="34" charset="0"/>
            </a:endParaRPr>
          </a:p>
        </p:txBody>
      </p:sp>
      <p:sp>
        <p:nvSpPr>
          <p:cNvPr id="17417" name="Прямоугольник 14"/>
          <p:cNvSpPr>
            <a:spLocks noChangeArrowheads="1"/>
          </p:cNvSpPr>
          <p:nvPr/>
        </p:nvSpPr>
        <p:spPr bwMode="auto">
          <a:xfrm>
            <a:off x="4643438" y="2852738"/>
            <a:ext cx="5667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  <a:latin typeface="Calibri" pitchFamily="34" charset="0"/>
              </a:rPr>
              <a:t>O</a:t>
            </a:r>
            <a:endParaRPr lang="uk-UA" sz="4400" b="1">
              <a:latin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16200000" flipV="1">
            <a:off x="4274352" y="4869656"/>
            <a:ext cx="603234" cy="79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491037" y="3481387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500562" y="1538287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85918" y="3929066"/>
            <a:ext cx="5036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i="1" dirty="0" smtClean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α</a:t>
            </a:r>
            <a:endParaRPr lang="uk-UA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6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>
            <a:off x="1331913" y="3860800"/>
            <a:ext cx="6048375" cy="1728788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2714612" y="4286256"/>
            <a:ext cx="3671887" cy="79216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Прямоугольник 13"/>
          <p:cNvSpPr>
            <a:spLocks noChangeArrowheads="1"/>
          </p:cNvSpPr>
          <p:nvPr/>
        </p:nvSpPr>
        <p:spPr bwMode="auto">
          <a:xfrm>
            <a:off x="4643438" y="2276475"/>
            <a:ext cx="5222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А</a:t>
            </a:r>
            <a:endParaRPr lang="uk-UA" sz="4400" b="1" dirty="0">
              <a:latin typeface="Calibri" pitchFamily="34" charset="0"/>
            </a:endParaRPr>
          </a:p>
        </p:txBody>
      </p:sp>
      <p:sp>
        <p:nvSpPr>
          <p:cNvPr id="18444" name="Прямоугольник 14"/>
          <p:cNvSpPr>
            <a:spLocks noChangeArrowheads="1"/>
          </p:cNvSpPr>
          <p:nvPr/>
        </p:nvSpPr>
        <p:spPr bwMode="auto">
          <a:xfrm>
            <a:off x="4572000" y="4581525"/>
            <a:ext cx="496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В</a:t>
            </a:r>
            <a:endParaRPr lang="uk-UA" sz="4400" b="1" dirty="0">
              <a:latin typeface="Calibri" pitchFamily="34" charset="0"/>
            </a:endParaRPr>
          </a:p>
        </p:txBody>
      </p:sp>
      <p:sp>
        <p:nvSpPr>
          <p:cNvPr id="18435" name="Прямоугольник 10"/>
          <p:cNvSpPr>
            <a:spLocks noChangeArrowheads="1"/>
          </p:cNvSpPr>
          <p:nvPr/>
        </p:nvSpPr>
        <p:spPr bwMode="auto">
          <a:xfrm>
            <a:off x="399902" y="908720"/>
            <a:ext cx="7599788" cy="196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uk-UA" sz="2400" b="1" i="1" dirty="0" smtClean="0"/>
              <a:t>        Перпендикуляром</a:t>
            </a:r>
            <a:r>
              <a:rPr lang="uk-UA" sz="2400" b="1" i="1" dirty="0"/>
              <a:t>,</a:t>
            </a:r>
            <a:r>
              <a:rPr lang="uk-UA" sz="2400" dirty="0"/>
              <a:t> проведеним  з даної точки до площини, називають </a:t>
            </a:r>
            <a:r>
              <a:rPr lang="uk-UA" sz="2400" dirty="0" smtClean="0"/>
              <a:t>відрізок перпендикулярний до площини, </a:t>
            </a:r>
            <a:r>
              <a:rPr lang="uk-UA" sz="2400" dirty="0"/>
              <a:t>що сполучає дану точку з точкою площини.</a:t>
            </a: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457200" y="274638"/>
            <a:ext cx="8229600" cy="8509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CC6600"/>
                </a:solidFill>
                <a:latin typeface="+mj-lt"/>
                <a:ea typeface="+mj-ea"/>
                <a:cs typeface="+mj-cs"/>
              </a:rPr>
              <a:t>2. Перпендикуляр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502700" y="6021288"/>
            <a:ext cx="68775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uk-UA" sz="2400" dirty="0">
                <a:latin typeface="Calibri" pitchFamily="34" charset="0"/>
              </a:rPr>
              <a:t>Точка </a:t>
            </a:r>
            <a:r>
              <a:rPr lang="uk-UA" sz="3600" b="1" i="1" dirty="0">
                <a:latin typeface="Calibri" pitchFamily="34" charset="0"/>
              </a:rPr>
              <a:t>В </a:t>
            </a:r>
            <a:r>
              <a:rPr lang="uk-UA" sz="2400" dirty="0">
                <a:latin typeface="Calibri" pitchFamily="34" charset="0"/>
              </a:rPr>
              <a:t> називається основою </a:t>
            </a:r>
            <a:r>
              <a:rPr lang="uk-UA" sz="2400" b="1" dirty="0"/>
              <a:t>перпендикуляра</a:t>
            </a:r>
            <a:r>
              <a:rPr lang="uk-UA" sz="2400" b="1" dirty="0">
                <a:latin typeface="Calibri" pitchFamily="34" charset="0"/>
              </a:rPr>
              <a:t>.</a:t>
            </a:r>
          </a:p>
        </p:txBody>
      </p:sp>
      <p:sp>
        <p:nvSpPr>
          <p:cNvPr id="17" name="Овал 16"/>
          <p:cNvSpPr/>
          <p:nvPr/>
        </p:nvSpPr>
        <p:spPr>
          <a:xfrm flipV="1">
            <a:off x="4391024" y="4581533"/>
            <a:ext cx="144462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4" name="Овал 13"/>
          <p:cNvSpPr/>
          <p:nvPr/>
        </p:nvSpPr>
        <p:spPr>
          <a:xfrm>
            <a:off x="4429124" y="2571744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rot="5400000">
            <a:off x="3538921" y="3628635"/>
            <a:ext cx="1878312" cy="50282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/>
          <p:cNvGrpSpPr/>
          <p:nvPr/>
        </p:nvGrpSpPr>
        <p:grpSpPr>
          <a:xfrm>
            <a:off x="4483894" y="4467223"/>
            <a:ext cx="200027" cy="169073"/>
            <a:chOff x="4483894" y="4467223"/>
            <a:chExt cx="200027" cy="169073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4483894" y="4474371"/>
              <a:ext cx="200025" cy="380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4595813" y="4548189"/>
              <a:ext cx="169073" cy="71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2500298" y="3843369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α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45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8444" grpId="0"/>
      <p:bldP spid="17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>
            <a:off x="1428728" y="3714752"/>
            <a:ext cx="6048375" cy="172878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610100" y="2533647"/>
            <a:ext cx="0" cy="2016125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2" name="Прямоугольник 13"/>
          <p:cNvSpPr>
            <a:spLocks noChangeArrowheads="1"/>
          </p:cNvSpPr>
          <p:nvPr/>
        </p:nvSpPr>
        <p:spPr bwMode="auto">
          <a:xfrm>
            <a:off x="4716463" y="2133600"/>
            <a:ext cx="5254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А</a:t>
            </a:r>
            <a:endParaRPr lang="uk-UA" sz="4400" b="1" dirty="0">
              <a:latin typeface="Calibri" pitchFamily="34" charset="0"/>
            </a:endParaRPr>
          </a:p>
        </p:txBody>
      </p:sp>
      <p:sp>
        <p:nvSpPr>
          <p:cNvPr id="19463" name="Прямоугольник 14"/>
          <p:cNvSpPr>
            <a:spLocks noChangeArrowheads="1"/>
          </p:cNvSpPr>
          <p:nvPr/>
        </p:nvSpPr>
        <p:spPr bwMode="auto">
          <a:xfrm>
            <a:off x="4714876" y="4143380"/>
            <a:ext cx="501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000000"/>
                </a:solidFill>
                <a:latin typeface="Calibri" pitchFamily="34" charset="0"/>
              </a:rPr>
              <a:t>В</a:t>
            </a:r>
            <a:endParaRPr lang="uk-UA" sz="4400" b="1" dirty="0">
              <a:latin typeface="Calibri" pitchFamily="34" charset="0"/>
            </a:endParaRP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 rot="5400000" flipH="1" flipV="1">
            <a:off x="4031457" y="4401344"/>
            <a:ext cx="360362" cy="12700"/>
          </a:xfrm>
          <a:prstGeom prst="bentConnector3">
            <a:avLst>
              <a:gd name="adj1" fmla="val 7457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8" name="Прямоугольник 33"/>
          <p:cNvSpPr>
            <a:spLocks noChangeArrowheads="1"/>
          </p:cNvSpPr>
          <p:nvPr/>
        </p:nvSpPr>
        <p:spPr bwMode="auto">
          <a:xfrm>
            <a:off x="3214678" y="4572008"/>
            <a:ext cx="6110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Calibri" pitchFamily="34" charset="0"/>
              </a:rPr>
              <a:t>C</a:t>
            </a:r>
            <a:endParaRPr lang="uk-UA" sz="4400" b="1" dirty="0">
              <a:latin typeface="Calibri" pitchFamily="34" charset="0"/>
            </a:endParaRPr>
          </a:p>
        </p:txBody>
      </p:sp>
      <p:sp>
        <p:nvSpPr>
          <p:cNvPr id="39" name="Заголовок 38"/>
          <p:cNvSpPr>
            <a:spLocks noGrp="1"/>
          </p:cNvSpPr>
          <p:nvPr>
            <p:ph type="title"/>
          </p:nvPr>
        </p:nvSpPr>
        <p:spPr>
          <a:xfrm>
            <a:off x="850901" y="5805264"/>
            <a:ext cx="8229600" cy="7381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0" cap="none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Точка </a:t>
            </a:r>
            <a:r>
              <a:rPr lang="uk-UA" sz="2400" b="0" i="1" cap="none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С </a:t>
            </a:r>
            <a:r>
              <a:rPr lang="uk-UA" sz="2400" b="0" cap="none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називається  </a:t>
            </a:r>
            <a:r>
              <a:rPr lang="uk-UA" sz="2400" b="0" i="1" cap="none" dirty="0" smtClean="0">
                <a:ln>
                  <a:noFill/>
                </a:ln>
                <a:solidFill>
                  <a:srgbClr val="FF0000"/>
                </a:solidFill>
                <a:latin typeface="+mn-lt"/>
              </a:rPr>
              <a:t>основою похилої.</a:t>
            </a:r>
            <a:br>
              <a:rPr lang="uk-UA" sz="2400" b="0" i="1" cap="none" dirty="0" smtClean="0">
                <a:ln>
                  <a:noFill/>
                </a:ln>
                <a:solidFill>
                  <a:srgbClr val="FF0000"/>
                </a:solidFill>
                <a:latin typeface="+mn-lt"/>
              </a:rPr>
            </a:br>
            <a:endParaRPr lang="uk-UA" sz="2400" b="0" i="1" cap="none" dirty="0">
              <a:ln>
                <a:noFill/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470" name="Прямоугольник 16"/>
          <p:cNvSpPr>
            <a:spLocks noChangeArrowheads="1"/>
          </p:cNvSpPr>
          <p:nvPr/>
        </p:nvSpPr>
        <p:spPr bwMode="auto">
          <a:xfrm>
            <a:off x="357159" y="952764"/>
            <a:ext cx="7643866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uk-UA" sz="2400" b="1" i="1" dirty="0" smtClean="0">
                <a:solidFill>
                  <a:srgbClr val="FF0000"/>
                </a:solidFill>
              </a:rPr>
              <a:t>         Похилою</a:t>
            </a:r>
            <a:r>
              <a:rPr lang="uk-UA" sz="2400" b="1" i="1" dirty="0"/>
              <a:t>, </a:t>
            </a:r>
            <a:r>
              <a:rPr lang="uk-UA" sz="2400" dirty="0"/>
              <a:t>проведеною з даної точки до площини, називають відрізок, що сполучає дану точку з точкою площини і не є перпендикулярним.</a:t>
            </a:r>
          </a:p>
        </p:txBody>
      </p:sp>
      <p:sp>
        <p:nvSpPr>
          <p:cNvPr id="19" name="Овал 18"/>
          <p:cNvSpPr/>
          <p:nvPr/>
        </p:nvSpPr>
        <p:spPr>
          <a:xfrm flipV="1">
            <a:off x="4538662" y="4486282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8" name="Прямоугольник 17"/>
          <p:cNvSpPr/>
          <p:nvPr/>
        </p:nvSpPr>
        <p:spPr>
          <a:xfrm>
            <a:off x="1166767" y="244878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CC6600"/>
                </a:solidFill>
              </a:rPr>
              <a:t>3.  Похила</a:t>
            </a:r>
            <a:endParaRPr lang="ru-RU" sz="4000" b="1" dirty="0">
              <a:solidFill>
                <a:srgbClr val="CC66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 flipV="1">
            <a:off x="4529137" y="2428875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3" name="Овал 22"/>
          <p:cNvSpPr/>
          <p:nvPr/>
        </p:nvSpPr>
        <p:spPr>
          <a:xfrm flipV="1">
            <a:off x="3214678" y="4786322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>
            <a:off x="2843214" y="3048004"/>
            <a:ext cx="2238374" cy="127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43174" y="3643314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α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271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8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>
            <a:off x="1403350" y="2852738"/>
            <a:ext cx="6048375" cy="1728787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572000" y="1628775"/>
            <a:ext cx="0" cy="2016125"/>
          </a:xfrm>
          <a:prstGeom prst="line">
            <a:avLst/>
          </a:prstGeom>
          <a:ln w="444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Прямоугольник 13"/>
          <p:cNvSpPr>
            <a:spLocks noChangeArrowheads="1"/>
          </p:cNvSpPr>
          <p:nvPr/>
        </p:nvSpPr>
        <p:spPr bwMode="auto">
          <a:xfrm>
            <a:off x="4716463" y="1268413"/>
            <a:ext cx="5254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>
                <a:solidFill>
                  <a:srgbClr val="000000"/>
                </a:solidFill>
                <a:latin typeface="Calibri" pitchFamily="34" charset="0"/>
              </a:rPr>
              <a:t>А</a:t>
            </a:r>
            <a:endParaRPr lang="uk-UA" sz="4400" b="1">
              <a:latin typeface="Calibri" pitchFamily="34" charset="0"/>
            </a:endParaRPr>
          </a:p>
        </p:txBody>
      </p:sp>
      <p:sp>
        <p:nvSpPr>
          <p:cNvPr id="20487" name="Прямоугольник 14"/>
          <p:cNvSpPr>
            <a:spLocks noChangeArrowheads="1"/>
          </p:cNvSpPr>
          <p:nvPr/>
        </p:nvSpPr>
        <p:spPr bwMode="auto">
          <a:xfrm>
            <a:off x="4786314" y="3357562"/>
            <a:ext cx="5016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В</a:t>
            </a:r>
            <a:endParaRPr lang="uk-UA" sz="4400" b="1" dirty="0">
              <a:latin typeface="Calibri" pitchFamily="34" charset="0"/>
            </a:endParaRP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 rot="5400000" flipH="1" flipV="1">
            <a:off x="4032250" y="3536951"/>
            <a:ext cx="358775" cy="12700"/>
          </a:xfrm>
          <a:prstGeom prst="bentConnector3">
            <a:avLst>
              <a:gd name="adj1" fmla="val 7457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211638" y="3500438"/>
            <a:ext cx="0" cy="2159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211638" y="3429000"/>
            <a:ext cx="360362" cy="714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3132138" y="1628775"/>
            <a:ext cx="1439862" cy="2376488"/>
          </a:xfrm>
          <a:prstGeom prst="line">
            <a:avLst/>
          </a:prstGeom>
          <a:ln w="444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2" name="Прямоугольник 33"/>
          <p:cNvSpPr>
            <a:spLocks noChangeArrowheads="1"/>
          </p:cNvSpPr>
          <p:nvPr/>
        </p:nvSpPr>
        <p:spPr bwMode="auto">
          <a:xfrm>
            <a:off x="2500298" y="3643314"/>
            <a:ext cx="4826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C</a:t>
            </a:r>
            <a:endParaRPr lang="uk-UA" sz="4400" b="1" dirty="0">
              <a:latin typeface="Calibri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132138" y="3644900"/>
            <a:ext cx="1439862" cy="360363"/>
          </a:xfrm>
          <a:prstGeom prst="line">
            <a:avLst/>
          </a:prstGeom>
          <a:ln w="444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4" name="Заголовок 30"/>
          <p:cNvSpPr>
            <a:spLocks noGrp="1"/>
          </p:cNvSpPr>
          <p:nvPr>
            <p:ph type="title"/>
          </p:nvPr>
        </p:nvSpPr>
        <p:spPr>
          <a:xfrm>
            <a:off x="376254" y="188640"/>
            <a:ext cx="7658065" cy="80861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ln w="500">
                  <a:noFill/>
                </a:ln>
                <a:solidFill>
                  <a:srgbClr val="CC6600"/>
                </a:solidFill>
              </a:rPr>
              <a:t>4. Проекція похилої</a:t>
            </a:r>
          </a:p>
        </p:txBody>
      </p:sp>
      <p:sp>
        <p:nvSpPr>
          <p:cNvPr id="32" name="Заголовок 30"/>
          <p:cNvSpPr txBox="1">
            <a:spLocks/>
          </p:cNvSpPr>
          <p:nvPr/>
        </p:nvSpPr>
        <p:spPr>
          <a:xfrm>
            <a:off x="571472" y="5000636"/>
            <a:ext cx="7528920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just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uk-UA" sz="2400" b="1" i="1" dirty="0">
                <a:solidFill>
                  <a:srgbClr val="FF0000"/>
                </a:solidFill>
                <a:ea typeface="+mj-ea"/>
                <a:cs typeface="+mj-cs"/>
              </a:rPr>
              <a:t>Проекцією похилої</a:t>
            </a:r>
            <a:r>
              <a:rPr lang="uk-UA" sz="2400" dirty="0">
                <a:ea typeface="+mj-ea"/>
                <a:cs typeface="+mj-cs"/>
              </a:rPr>
              <a:t>, на площину називають відрізок, який сполучає основу похилої і основу перпендикуляра, проведених з даної точки до площини.</a:t>
            </a:r>
          </a:p>
        </p:txBody>
      </p:sp>
      <p:sp>
        <p:nvSpPr>
          <p:cNvPr id="15" name="Овал 14"/>
          <p:cNvSpPr/>
          <p:nvPr/>
        </p:nvSpPr>
        <p:spPr>
          <a:xfrm flipV="1">
            <a:off x="4500562" y="1562100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" name="Овал 19"/>
          <p:cNvSpPr/>
          <p:nvPr/>
        </p:nvSpPr>
        <p:spPr>
          <a:xfrm flipV="1">
            <a:off x="4510089" y="3571865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3" name="Овал 22"/>
          <p:cNvSpPr/>
          <p:nvPr/>
        </p:nvSpPr>
        <p:spPr>
          <a:xfrm flipV="1">
            <a:off x="3071802" y="3929066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2571736" y="2786058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α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204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8" name="Заголовок 17"/>
          <p:cNvSpPr>
            <a:spLocks noGrp="1"/>
          </p:cNvSpPr>
          <p:nvPr>
            <p:ph type="title"/>
          </p:nvPr>
        </p:nvSpPr>
        <p:spPr>
          <a:xfrm>
            <a:off x="2134399" y="188640"/>
            <a:ext cx="4514840" cy="770344"/>
          </a:xfrm>
        </p:spPr>
        <p:txBody>
          <a:bodyPr/>
          <a:lstStyle/>
          <a:p>
            <a:pPr algn="ctr"/>
            <a:r>
              <a:rPr lang="uk-UA" sz="4000" b="1" dirty="0" smtClean="0">
                <a:ln w="500">
                  <a:noFill/>
                </a:ln>
                <a:solidFill>
                  <a:srgbClr val="CC6600"/>
                </a:solidFill>
              </a:rPr>
              <a:t>5. Кути</a:t>
            </a:r>
          </a:p>
        </p:txBody>
      </p:sp>
      <p:sp>
        <p:nvSpPr>
          <p:cNvPr id="19" name="Заголовок 17"/>
          <p:cNvSpPr txBox="1">
            <a:spLocks/>
          </p:cNvSpPr>
          <p:nvPr/>
        </p:nvSpPr>
        <p:spPr>
          <a:xfrm>
            <a:off x="562755" y="4869160"/>
            <a:ext cx="7658128" cy="1143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uk-UA" sz="2800" dirty="0" smtClean="0">
                <a:ea typeface="+mj-ea"/>
                <a:cs typeface="+mj-cs"/>
              </a:rPr>
              <a:t>  Кут </a:t>
            </a:r>
            <a:r>
              <a:rPr lang="uk-UA" sz="2800" dirty="0">
                <a:ea typeface="+mj-ea"/>
                <a:cs typeface="+mj-cs"/>
              </a:rPr>
              <a:t>між похилою та проекцією цієї похилої називають </a:t>
            </a:r>
            <a:r>
              <a:rPr lang="uk-UA" sz="2800" b="1" i="1" dirty="0">
                <a:solidFill>
                  <a:srgbClr val="FF0000"/>
                </a:solidFill>
                <a:ea typeface="+mj-ea"/>
                <a:cs typeface="+mj-cs"/>
              </a:rPr>
              <a:t>кутом нахилу похилої до площини</a:t>
            </a:r>
            <a:r>
              <a:rPr lang="uk-UA" sz="2800" dirty="0">
                <a:ea typeface="+mj-ea"/>
                <a:cs typeface="+mj-cs"/>
              </a:rPr>
              <a:t>.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428728" y="956457"/>
            <a:ext cx="6048375" cy="3389309"/>
            <a:chOff x="1428728" y="1268413"/>
            <a:chExt cx="6048375" cy="3389309"/>
          </a:xfrm>
        </p:grpSpPr>
        <p:sp>
          <p:nvSpPr>
            <p:cNvPr id="21510" name="Прямоугольник 13"/>
            <p:cNvSpPr>
              <a:spLocks noChangeArrowheads="1"/>
            </p:cNvSpPr>
            <p:nvPr/>
          </p:nvSpPr>
          <p:spPr bwMode="auto">
            <a:xfrm>
              <a:off x="4716463" y="1268413"/>
              <a:ext cx="525462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uk-UA" sz="4400" b="1" dirty="0">
                  <a:solidFill>
                    <a:srgbClr val="000000"/>
                  </a:solidFill>
                  <a:latin typeface="Calibri" pitchFamily="34" charset="0"/>
                </a:rPr>
                <a:t>А</a:t>
              </a:r>
              <a:endParaRPr lang="uk-UA" sz="4400" b="1" dirty="0">
                <a:latin typeface="Calibri" pitchFamily="34" charset="0"/>
              </a:endParaRPr>
            </a:p>
          </p:txBody>
        </p:sp>
        <p:grpSp>
          <p:nvGrpSpPr>
            <p:cNvPr id="3" name="Групувати 2"/>
            <p:cNvGrpSpPr/>
            <p:nvPr/>
          </p:nvGrpSpPr>
          <p:grpSpPr>
            <a:xfrm>
              <a:off x="1428728" y="1571612"/>
              <a:ext cx="6048375" cy="3086110"/>
              <a:chOff x="1428728" y="1571612"/>
              <a:chExt cx="6048375" cy="3086110"/>
            </a:xfrm>
          </p:grpSpPr>
          <p:sp>
            <p:nvSpPr>
              <p:cNvPr id="2" name="Блок-схема: данные 1"/>
              <p:cNvSpPr/>
              <p:nvPr/>
            </p:nvSpPr>
            <p:spPr>
              <a:xfrm>
                <a:off x="1428728" y="2928934"/>
                <a:ext cx="6048375" cy="1728788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/>
                <a:endParaRPr lang="uk-UA" b="1" dirty="0" smtClean="0"/>
              </a:p>
            </p:txBody>
          </p:sp>
          <p:cxnSp>
            <p:nvCxnSpPr>
              <p:cNvPr id="7" name="Прямая соединительная линия 6"/>
              <p:cNvCxnSpPr/>
              <p:nvPr/>
            </p:nvCxnSpPr>
            <p:spPr>
              <a:xfrm flipV="1">
                <a:off x="4572000" y="1643050"/>
                <a:ext cx="0" cy="2016125"/>
              </a:xfrm>
              <a:prstGeom prst="line">
                <a:avLst/>
              </a:prstGeom>
              <a:ln w="444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11" name="Прямоугольник 14"/>
              <p:cNvSpPr>
                <a:spLocks noChangeArrowheads="1"/>
              </p:cNvSpPr>
              <p:nvPr/>
            </p:nvSpPr>
            <p:spPr bwMode="auto">
              <a:xfrm>
                <a:off x="4786314" y="3357562"/>
                <a:ext cx="501650" cy="76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uk-UA" sz="4400" b="1" dirty="0">
                    <a:solidFill>
                      <a:srgbClr val="000000"/>
                    </a:solidFill>
                    <a:latin typeface="Calibri" pitchFamily="34" charset="0"/>
                  </a:rPr>
                  <a:t>В</a:t>
                </a:r>
                <a:endParaRPr lang="uk-UA" sz="4400" b="1" dirty="0">
                  <a:latin typeface="Calibri" pitchFamily="34" charset="0"/>
                </a:endParaRPr>
              </a:p>
            </p:txBody>
          </p:sp>
          <p:cxnSp>
            <p:nvCxnSpPr>
              <p:cNvPr id="16" name="Соединительная линия уступом 15"/>
              <p:cNvCxnSpPr/>
              <p:nvPr/>
            </p:nvCxnSpPr>
            <p:spPr>
              <a:xfrm rot="5400000" flipH="1" flipV="1">
                <a:off x="4032250" y="3536951"/>
                <a:ext cx="358775" cy="12700"/>
              </a:xfrm>
              <a:prstGeom prst="bentConnector3">
                <a:avLst>
                  <a:gd name="adj1" fmla="val 7457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 flipV="1">
                <a:off x="4211638" y="3500438"/>
                <a:ext cx="0" cy="215900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V="1">
                <a:off x="4211638" y="3429000"/>
                <a:ext cx="360362" cy="71438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 flipV="1">
                <a:off x="3132138" y="1628775"/>
                <a:ext cx="1439862" cy="2376488"/>
              </a:xfrm>
              <a:prstGeom prst="line">
                <a:avLst/>
              </a:prstGeom>
              <a:ln w="444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16" name="Прямоугольник 33"/>
              <p:cNvSpPr>
                <a:spLocks noChangeArrowheads="1"/>
              </p:cNvSpPr>
              <p:nvPr/>
            </p:nvSpPr>
            <p:spPr bwMode="auto">
              <a:xfrm>
                <a:off x="2571736" y="3714752"/>
                <a:ext cx="482600" cy="76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rgbClr val="000000"/>
                    </a:solidFill>
                    <a:latin typeface="Calibri" pitchFamily="34" charset="0"/>
                  </a:rPr>
                  <a:t>C</a:t>
                </a:r>
                <a:endParaRPr lang="uk-UA" sz="4400" b="1" dirty="0">
                  <a:latin typeface="Calibri" pitchFamily="34" charset="0"/>
                </a:endParaRPr>
              </a:p>
            </p:txBody>
          </p:sp>
          <p:cxnSp>
            <p:nvCxnSpPr>
              <p:cNvPr id="17" name="Прямая соединительная линия 16"/>
              <p:cNvCxnSpPr/>
              <p:nvPr/>
            </p:nvCxnSpPr>
            <p:spPr>
              <a:xfrm flipV="1">
                <a:off x="3143240" y="3643314"/>
                <a:ext cx="1439862" cy="360363"/>
              </a:xfrm>
              <a:prstGeom prst="line">
                <a:avLst/>
              </a:prstGeom>
              <a:ln w="444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Дуга 17"/>
              <p:cNvSpPr/>
              <p:nvPr/>
            </p:nvSpPr>
            <p:spPr>
              <a:xfrm flipH="1" flipV="1">
                <a:off x="3347864" y="3762751"/>
                <a:ext cx="144016" cy="170305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0" name="Дуга 19"/>
              <p:cNvSpPr/>
              <p:nvPr/>
            </p:nvSpPr>
            <p:spPr>
              <a:xfrm>
                <a:off x="3059832" y="3573016"/>
                <a:ext cx="648072" cy="576064"/>
              </a:xfrm>
              <a:prstGeom prst="arc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71736" y="2857496"/>
                <a:ext cx="5715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α</a:t>
                </a:r>
                <a:endParaRPr lang="ru-RU" sz="2800" dirty="0"/>
              </a:p>
            </p:txBody>
          </p:sp>
          <p:sp>
            <p:nvSpPr>
              <p:cNvPr id="25" name="Овал 24"/>
              <p:cNvSpPr/>
              <p:nvPr/>
            </p:nvSpPr>
            <p:spPr>
              <a:xfrm flipV="1">
                <a:off x="3071802" y="3929066"/>
                <a:ext cx="144462" cy="144463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/>
              </a:p>
            </p:txBody>
          </p:sp>
          <p:sp>
            <p:nvSpPr>
              <p:cNvPr id="26" name="Овал 25"/>
              <p:cNvSpPr/>
              <p:nvPr/>
            </p:nvSpPr>
            <p:spPr>
              <a:xfrm flipV="1">
                <a:off x="4500562" y="3571876"/>
                <a:ext cx="144462" cy="144463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/>
              </a:p>
            </p:txBody>
          </p:sp>
          <p:sp>
            <p:nvSpPr>
              <p:cNvPr id="27" name="Овал 26"/>
              <p:cNvSpPr/>
              <p:nvPr/>
            </p:nvSpPr>
            <p:spPr>
              <a:xfrm flipV="1">
                <a:off x="4500562" y="1571612"/>
                <a:ext cx="144462" cy="144463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145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629" y="332656"/>
            <a:ext cx="1643074" cy="857232"/>
          </a:xfrm>
        </p:spPr>
        <p:txBody>
          <a:bodyPr/>
          <a:lstStyle/>
          <a:p>
            <a:pPr algn="ctr"/>
            <a:r>
              <a:rPr lang="uk-UA" sz="4000" b="1" dirty="0" smtClean="0">
                <a:ln w="500">
                  <a:noFill/>
                </a:ln>
                <a:solidFill>
                  <a:srgbClr val="CC6600"/>
                </a:solidFill>
              </a:rPr>
              <a:t>Кути</a:t>
            </a:r>
            <a:endParaRPr lang="ru-RU" sz="4000" b="1" dirty="0">
              <a:ln w="500">
                <a:noFill/>
              </a:ln>
              <a:solidFill>
                <a:srgbClr val="CC6600"/>
              </a:solidFill>
            </a:endParaRPr>
          </a:p>
        </p:txBody>
      </p:sp>
      <p:grpSp>
        <p:nvGrpSpPr>
          <p:cNvPr id="19" name="Групувати 18"/>
          <p:cNvGrpSpPr/>
          <p:nvPr/>
        </p:nvGrpSpPr>
        <p:grpSpPr>
          <a:xfrm>
            <a:off x="1115616" y="1006227"/>
            <a:ext cx="6143669" cy="4006949"/>
            <a:chOff x="2000232" y="857232"/>
            <a:chExt cx="6143669" cy="4006949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000232" y="857232"/>
              <a:ext cx="6143669" cy="4006949"/>
              <a:chOff x="571472" y="2300405"/>
              <a:chExt cx="5000661" cy="3194180"/>
            </a:xfrm>
          </p:grpSpPr>
          <p:sp>
            <p:nvSpPr>
              <p:cNvPr id="4" name="Блок-схема: данные 3"/>
              <p:cNvSpPr/>
              <p:nvPr/>
            </p:nvSpPr>
            <p:spPr>
              <a:xfrm>
                <a:off x="571472" y="4008831"/>
                <a:ext cx="5000661" cy="1352762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dirty="0"/>
              </a:p>
            </p:txBody>
          </p:sp>
          <p:cxnSp>
            <p:nvCxnSpPr>
              <p:cNvPr id="5" name="Прямая соединительная линия 4"/>
              <p:cNvCxnSpPr/>
              <p:nvPr/>
            </p:nvCxnSpPr>
            <p:spPr>
              <a:xfrm flipV="1">
                <a:off x="1368152" y="4509120"/>
                <a:ext cx="1512168" cy="504056"/>
              </a:xfrm>
              <a:prstGeom prst="line">
                <a:avLst/>
              </a:prstGeom>
              <a:ln w="444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единительная линия 5"/>
              <p:cNvCxnSpPr/>
              <p:nvPr/>
            </p:nvCxnSpPr>
            <p:spPr>
              <a:xfrm flipH="1" flipV="1">
                <a:off x="2880320" y="2637036"/>
                <a:ext cx="7938" cy="1879600"/>
              </a:xfrm>
              <a:prstGeom prst="line">
                <a:avLst/>
              </a:prstGeom>
              <a:ln w="444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Прямоугольник 13"/>
              <p:cNvSpPr>
                <a:spLocks noChangeArrowheads="1"/>
              </p:cNvSpPr>
              <p:nvPr/>
            </p:nvSpPr>
            <p:spPr bwMode="auto">
              <a:xfrm>
                <a:off x="3188097" y="2300405"/>
                <a:ext cx="525462" cy="76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uk-UA" sz="4400" b="1" dirty="0">
                    <a:solidFill>
                      <a:srgbClr val="000000"/>
                    </a:solidFill>
                    <a:latin typeface="Calibri" pitchFamily="34" charset="0"/>
                  </a:rPr>
                  <a:t>А</a:t>
                </a:r>
                <a:endParaRPr lang="uk-UA" sz="4400" b="1" dirty="0">
                  <a:latin typeface="Calibri" pitchFamily="34" charset="0"/>
                </a:endParaRPr>
              </a:p>
            </p:txBody>
          </p:sp>
          <p:sp>
            <p:nvSpPr>
              <p:cNvPr id="8" name="Прямоугольник 14"/>
              <p:cNvSpPr>
                <a:spLocks noChangeArrowheads="1"/>
              </p:cNvSpPr>
              <p:nvPr/>
            </p:nvSpPr>
            <p:spPr bwMode="auto">
              <a:xfrm>
                <a:off x="2664772" y="4635254"/>
                <a:ext cx="501650" cy="76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uk-UA" sz="4400" b="1" dirty="0">
                    <a:solidFill>
                      <a:srgbClr val="000000"/>
                    </a:solidFill>
                    <a:latin typeface="Calibri" pitchFamily="34" charset="0"/>
                  </a:rPr>
                  <a:t>В</a:t>
                </a:r>
                <a:endParaRPr lang="uk-UA" sz="4400" b="1" dirty="0">
                  <a:latin typeface="Calibri" pitchFamily="34" charset="0"/>
                </a:endParaRPr>
              </a:p>
            </p:txBody>
          </p:sp>
          <p:cxnSp>
            <p:nvCxnSpPr>
              <p:cNvPr id="9" name="Прямая соединительная линия 8"/>
              <p:cNvCxnSpPr/>
              <p:nvPr/>
            </p:nvCxnSpPr>
            <p:spPr>
              <a:xfrm flipV="1">
                <a:off x="1368152" y="2636912"/>
                <a:ext cx="1513235" cy="2376264"/>
              </a:xfrm>
              <a:prstGeom prst="line">
                <a:avLst/>
              </a:prstGeom>
              <a:ln w="444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Прямоугольник 13"/>
              <p:cNvSpPr>
                <a:spLocks noChangeArrowheads="1"/>
              </p:cNvSpPr>
              <p:nvPr/>
            </p:nvSpPr>
            <p:spPr bwMode="auto">
              <a:xfrm>
                <a:off x="864096" y="4725144"/>
                <a:ext cx="540533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44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D</a:t>
                </a:r>
                <a:endParaRPr lang="uk-UA" sz="4400" b="1" dirty="0">
                  <a:latin typeface="Calibri" pitchFamily="34" charset="0"/>
                </a:endParaRPr>
              </a:p>
            </p:txBody>
          </p:sp>
          <p:cxnSp>
            <p:nvCxnSpPr>
              <p:cNvPr id="11" name="Прямая соединительная линия 10"/>
              <p:cNvCxnSpPr/>
              <p:nvPr/>
            </p:nvCxnSpPr>
            <p:spPr>
              <a:xfrm flipV="1">
                <a:off x="2573675" y="4294997"/>
                <a:ext cx="299214" cy="72603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 flipV="1">
                <a:off x="2592288" y="4365104"/>
                <a:ext cx="0" cy="216024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2880320" y="4509120"/>
                <a:ext cx="936104" cy="216024"/>
              </a:xfrm>
              <a:prstGeom prst="line">
                <a:avLst/>
              </a:prstGeom>
              <a:ln w="444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 flipH="1" flipV="1">
                <a:off x="2880320" y="2636912"/>
                <a:ext cx="936104" cy="2088232"/>
              </a:xfrm>
              <a:prstGeom prst="line">
                <a:avLst/>
              </a:prstGeom>
              <a:ln w="444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Прямоугольник 14"/>
              <p:cNvSpPr>
                <a:spLocks noChangeArrowheads="1"/>
              </p:cNvSpPr>
              <p:nvPr/>
            </p:nvSpPr>
            <p:spPr bwMode="auto">
              <a:xfrm>
                <a:off x="4002157" y="4464411"/>
                <a:ext cx="482824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uk-UA" sz="4400" b="1" dirty="0">
                    <a:solidFill>
                      <a:srgbClr val="000000"/>
                    </a:solidFill>
                    <a:latin typeface="Calibri" pitchFamily="34" charset="0"/>
                  </a:rPr>
                  <a:t>С</a:t>
                </a:r>
                <a:endParaRPr lang="uk-UA" sz="4400" b="1" dirty="0">
                  <a:latin typeface="Calibri" pitchFamily="34" charset="0"/>
                </a:endParaRPr>
              </a:p>
            </p:txBody>
          </p:sp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2880320" y="4293097"/>
                <a:ext cx="232182" cy="66910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3096344" y="4365104"/>
                <a:ext cx="0" cy="216024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Прямоугольник 17"/>
              <p:cNvSpPr/>
              <p:nvPr/>
            </p:nvSpPr>
            <p:spPr>
              <a:xfrm>
                <a:off x="4758071" y="4008831"/>
                <a:ext cx="329064" cy="417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l-GR" sz="2800" b="1" dirty="0" smtClean="0"/>
                  <a:t>β</a:t>
                </a:r>
                <a:endParaRPr lang="uk-UA" sz="2800" b="1" dirty="0" smtClean="0"/>
              </a:p>
            </p:txBody>
          </p:sp>
        </p:grpSp>
        <p:sp>
          <p:nvSpPr>
            <p:cNvPr id="35" name="Овал 34"/>
            <p:cNvSpPr/>
            <p:nvPr/>
          </p:nvSpPr>
          <p:spPr>
            <a:xfrm flipV="1">
              <a:off x="2925762" y="4189412"/>
              <a:ext cx="144462" cy="14446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36" name="Овал 35"/>
            <p:cNvSpPr/>
            <p:nvPr/>
          </p:nvSpPr>
          <p:spPr>
            <a:xfrm flipV="1">
              <a:off x="4786314" y="3559176"/>
              <a:ext cx="144462" cy="14446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37" name="Овал 36"/>
            <p:cNvSpPr/>
            <p:nvPr/>
          </p:nvSpPr>
          <p:spPr>
            <a:xfrm flipV="1">
              <a:off x="5929322" y="3825878"/>
              <a:ext cx="144462" cy="14446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38" name="Овал 37"/>
            <p:cNvSpPr/>
            <p:nvPr/>
          </p:nvSpPr>
          <p:spPr>
            <a:xfrm flipV="1">
              <a:off x="4764094" y="1208078"/>
              <a:ext cx="144462" cy="14446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39" name="Дуга 38"/>
            <p:cNvSpPr/>
            <p:nvPr/>
          </p:nvSpPr>
          <p:spPr>
            <a:xfrm rot="9817675">
              <a:off x="4549384" y="1429154"/>
              <a:ext cx="571504" cy="428628"/>
            </a:xfrm>
            <a:prstGeom prst="arc">
              <a:avLst>
                <a:gd name="adj1" fmla="val 13853189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Дуга 39"/>
            <p:cNvSpPr/>
            <p:nvPr/>
          </p:nvSpPr>
          <p:spPr>
            <a:xfrm rot="9817675">
              <a:off x="4485658" y="3393191"/>
              <a:ext cx="815625" cy="518462"/>
            </a:xfrm>
            <a:prstGeom prst="arc">
              <a:avLst>
                <a:gd name="adj1" fmla="val 12566192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85720" y="5103674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b="1" i="1" dirty="0" smtClean="0"/>
              <a:t>           </a:t>
            </a:r>
            <a:r>
              <a:rPr lang="en-US" sz="2400" b="1" i="1" dirty="0" smtClean="0"/>
              <a:t>&lt;DAC </a:t>
            </a:r>
            <a:r>
              <a:rPr lang="uk-UA" sz="2400" dirty="0" smtClean="0"/>
              <a:t>– кут між похилими</a:t>
            </a:r>
          </a:p>
          <a:p>
            <a:pPr>
              <a:lnSpc>
                <a:spcPct val="150000"/>
              </a:lnSpc>
            </a:pPr>
            <a:r>
              <a:rPr lang="uk-UA" sz="2400" b="1" i="1" dirty="0" smtClean="0"/>
              <a:t>           </a:t>
            </a:r>
            <a:r>
              <a:rPr lang="en-US" sz="2400" b="1" i="1" dirty="0" smtClean="0"/>
              <a:t>&lt;DBC </a:t>
            </a:r>
            <a:r>
              <a:rPr lang="en-US" sz="2400" dirty="0" smtClean="0"/>
              <a:t>– </a:t>
            </a:r>
            <a:r>
              <a:rPr lang="uk-UA" sz="2400" dirty="0" smtClean="0"/>
              <a:t>кут між проекціями похилих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02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764704"/>
            <a:ext cx="5396136" cy="1254001"/>
          </a:xfrm>
        </p:spPr>
        <p:txBody>
          <a:bodyPr/>
          <a:lstStyle/>
          <a:p>
            <a:r>
              <a:rPr lang="uk-UA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дослідження:</a:t>
            </a:r>
            <a:endParaRPr lang="ru-RU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15816" y="2780928"/>
            <a:ext cx="5976664" cy="22968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Властивості перпендикуляра і похилих проведених з однієї точки до площини.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-12118"/>
            <a:ext cx="7239000" cy="1143000"/>
          </a:xfrm>
        </p:spPr>
        <p:txBody>
          <a:bodyPr/>
          <a:lstStyle/>
          <a:p>
            <a:r>
              <a:rPr lang="uk-UA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Напрямки дослідження:</a:t>
            </a:r>
            <a:endParaRPr lang="uk-UA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idx="1"/>
          </p:nvPr>
        </p:nvSpPr>
        <p:spPr>
          <a:xfrm>
            <a:off x="395536" y="1484784"/>
            <a:ext cx="7527780" cy="4525963"/>
          </a:xfrm>
        </p:spPr>
        <p:txBody>
          <a:bodyPr/>
          <a:lstStyle/>
          <a:p>
            <a:pPr marL="514350" indent="-514350" algn="just">
              <a:buAutoNum type="arabicPeriod"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Кількість перпендикулярів і похилих, що можна провести до площини з точки поза площиною.</a:t>
            </a:r>
          </a:p>
          <a:p>
            <a:pPr marL="514350" indent="-514350" algn="just">
              <a:buAutoNum type="arabicPeriod"/>
            </a:pPr>
            <a:r>
              <a:rPr lang="uk-U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Порівняння довжин перпендикуляра і похилої проведених з однієї точки до площини.</a:t>
            </a:r>
          </a:p>
          <a:p>
            <a:pPr marL="514350" indent="-514350" algn="just">
              <a:buAutoNum type="arabicPeriod"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Порівняння довжин двох похилих, проведених з однієї точки до площини та їх проекцій.</a:t>
            </a:r>
          </a:p>
          <a:p>
            <a:pPr marL="514350" indent="-514350">
              <a:buAutoNum type="arabicPeriod"/>
            </a:pP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Епіграф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8172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6000" dirty="0" smtClean="0">
                <a:solidFill>
                  <a:srgbClr val="2E6B70"/>
                </a:solidFill>
                <a:latin typeface="Times New Roman" pitchFamily="18" charset="0"/>
                <a:cs typeface="Times New Roman" pitchFamily="18" charset="0"/>
              </a:rPr>
              <a:t>Епіграф</a:t>
            </a:r>
            <a:endParaRPr lang="ru-RU" sz="6000" dirty="0">
              <a:solidFill>
                <a:srgbClr val="2E6B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827584" y="1928802"/>
            <a:ext cx="6643734" cy="21431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/>
              <a:buNone/>
            </a:pPr>
            <a:r>
              <a:rPr lang="uk-UA" i="1" dirty="0" smtClean="0"/>
              <a:t>Геометрія, учителька точності, </a:t>
            </a:r>
            <a:endParaRPr lang="en-US" i="1" dirty="0" smtClean="0"/>
          </a:p>
          <a:p>
            <a:pPr>
              <a:buFont typeface="Wingdings 2"/>
              <a:buNone/>
            </a:pPr>
            <a:r>
              <a:rPr lang="uk-UA" i="1" dirty="0" smtClean="0"/>
              <a:t>готує наш розум    до глибинних</a:t>
            </a:r>
            <a:endParaRPr lang="en-US" i="1" dirty="0" smtClean="0"/>
          </a:p>
          <a:p>
            <a:pPr>
              <a:buFont typeface="Wingdings 2"/>
              <a:buNone/>
            </a:pPr>
            <a:r>
              <a:rPr lang="uk-UA" i="1" dirty="0" smtClean="0"/>
              <a:t>досліджень природи.</a:t>
            </a:r>
            <a:endParaRPr lang="ru-RU" i="1" dirty="0" smtClean="0"/>
          </a:p>
          <a:p>
            <a:pPr>
              <a:buFont typeface="Wingdings 2"/>
              <a:buNone/>
            </a:pPr>
            <a:r>
              <a:rPr lang="uk-UA" sz="2800" b="1" dirty="0" smtClean="0"/>
              <a:t>Т.Ф. Осиповський</a:t>
            </a:r>
            <a:endParaRPr lang="ru-RU" sz="2800" b="1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2201052" y="4429108"/>
            <a:ext cx="62151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uk-UA" sz="2600" i="1" dirty="0" smtClean="0"/>
              <a:t>Головне значення перпендикуляра – це його роль у техніці і у всьому нашому вжитку.</a:t>
            </a:r>
            <a:endParaRPr lang="ru-RU" sz="2600" dirty="0" smtClean="0"/>
          </a:p>
          <a:p>
            <a:pPr algn="r"/>
            <a:r>
              <a:rPr lang="uk-UA" sz="2600" b="1" dirty="0" smtClean="0"/>
              <a:t>О.Д. Александров</a:t>
            </a:r>
            <a:endParaRPr lang="ru-RU" sz="2600" b="1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6780" y="2035959"/>
            <a:ext cx="1629076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348679"/>
            <a:ext cx="1537470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2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>
            <a:off x="1691680" y="4293096"/>
            <a:ext cx="6048375" cy="1728788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72000" y="3212976"/>
            <a:ext cx="1296144" cy="1800200"/>
          </a:xfrm>
          <a:prstGeom prst="line">
            <a:avLst/>
          </a:prstGeom>
          <a:ln w="444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4572000" y="3213100"/>
            <a:ext cx="7938" cy="1879600"/>
          </a:xfrm>
          <a:prstGeom prst="line">
            <a:avLst/>
          </a:prstGeom>
          <a:ln w="444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378142" y="548680"/>
            <a:ext cx="7578234" cy="1143000"/>
          </a:xfrm>
          <a:prstGeom prst="rect">
            <a:avLst/>
          </a:prstGeom>
        </p:spPr>
        <p:txBody>
          <a:bodyPr/>
          <a:lstStyle/>
          <a:p>
            <a:pPr marL="539750" marR="0" lvl="0" indent="-5397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З точки, що не належить площині, можна провести до неї один перпендикуляр і безліч похилих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13"/>
          <p:cNvSpPr>
            <a:spLocks noChangeArrowheads="1"/>
          </p:cNvSpPr>
          <p:nvPr/>
        </p:nvSpPr>
        <p:spPr bwMode="auto">
          <a:xfrm>
            <a:off x="4857752" y="2857496"/>
            <a:ext cx="5254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А</a:t>
            </a:r>
            <a:endParaRPr lang="uk-UA" sz="4400" b="1" dirty="0">
              <a:latin typeface="Calibri" pitchFamily="34" charset="0"/>
            </a:endParaRPr>
          </a:p>
        </p:txBody>
      </p:sp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4572000" y="4509120"/>
            <a:ext cx="5016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В</a:t>
            </a:r>
            <a:endParaRPr lang="uk-UA" sz="4400" b="1" dirty="0">
              <a:latin typeface="Calibri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3059832" y="3212976"/>
            <a:ext cx="1513235" cy="2376264"/>
          </a:xfrm>
          <a:prstGeom prst="line">
            <a:avLst/>
          </a:prstGeom>
          <a:ln w="444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3"/>
          <p:cNvSpPr>
            <a:spLocks noChangeArrowheads="1"/>
          </p:cNvSpPr>
          <p:nvPr/>
        </p:nvSpPr>
        <p:spPr bwMode="auto">
          <a:xfrm>
            <a:off x="2555776" y="5301208"/>
            <a:ext cx="50206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К</a:t>
            </a:r>
            <a:endParaRPr lang="uk-UA" sz="4400" b="1" dirty="0">
              <a:latin typeface="Calibri" pitchFamily="34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6072198" y="4643446"/>
            <a:ext cx="6783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М</a:t>
            </a:r>
            <a:endParaRPr lang="uk-UA" sz="44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6050" y="4286256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α</a:t>
            </a:r>
            <a:endParaRPr lang="ru-RU" sz="2800" dirty="0"/>
          </a:p>
        </p:txBody>
      </p:sp>
      <p:sp>
        <p:nvSpPr>
          <p:cNvPr id="15" name="Овал 14"/>
          <p:cNvSpPr/>
          <p:nvPr/>
        </p:nvSpPr>
        <p:spPr>
          <a:xfrm flipV="1">
            <a:off x="3000364" y="5500702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6" name="Овал 15"/>
          <p:cNvSpPr/>
          <p:nvPr/>
        </p:nvSpPr>
        <p:spPr>
          <a:xfrm flipV="1">
            <a:off x="5790254" y="4943488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7" name="Овал 16"/>
          <p:cNvSpPr/>
          <p:nvPr/>
        </p:nvSpPr>
        <p:spPr>
          <a:xfrm flipV="1">
            <a:off x="4492942" y="3144202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Autofit/>
          </a:bodyPr>
          <a:lstStyle/>
          <a:p>
            <a:pPr marL="360363" indent="-360363">
              <a:lnSpc>
                <a:spcPct val="150000"/>
              </a:lnSpc>
            </a:pPr>
            <a:r>
              <a:rPr lang="uk-UA" sz="2800" cap="none" dirty="0" smtClean="0">
                <a:ln>
                  <a:noFill/>
                </a:ln>
                <a:solidFill>
                  <a:schemeClr val="tx1"/>
                </a:solidFill>
              </a:rPr>
              <a:t>2. Довжина перпендикуляра менша від довжини будь-якої похилої.</a:t>
            </a:r>
            <a:endParaRPr lang="uk-UA" sz="2800" cap="none" dirty="0">
              <a:ln>
                <a:noFill/>
              </a:ln>
              <a:solidFill>
                <a:schemeClr val="tx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051720" y="1928802"/>
            <a:ext cx="6048375" cy="3649761"/>
            <a:chOff x="1385978" y="2420888"/>
            <a:chExt cx="6048375" cy="3649761"/>
          </a:xfrm>
        </p:grpSpPr>
        <p:sp>
          <p:nvSpPr>
            <p:cNvPr id="3" name="Блок-схема: данные 2"/>
            <p:cNvSpPr/>
            <p:nvPr/>
          </p:nvSpPr>
          <p:spPr>
            <a:xfrm>
              <a:off x="1385978" y="4293096"/>
              <a:ext cx="6048375" cy="1728788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dirty="0"/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 flipV="1">
              <a:off x="3059832" y="5085184"/>
              <a:ext cx="1512168" cy="504056"/>
            </a:xfrm>
            <a:prstGeom prst="line">
              <a:avLst/>
            </a:prstGeom>
            <a:ln w="444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 flipH="1" flipV="1">
              <a:off x="4572000" y="3213100"/>
              <a:ext cx="7938" cy="1879600"/>
            </a:xfrm>
            <a:prstGeom prst="line">
              <a:avLst/>
            </a:prstGeom>
            <a:ln w="444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13"/>
            <p:cNvSpPr>
              <a:spLocks noChangeArrowheads="1"/>
            </p:cNvSpPr>
            <p:nvPr/>
          </p:nvSpPr>
          <p:spPr bwMode="auto">
            <a:xfrm>
              <a:off x="4499992" y="2420888"/>
              <a:ext cx="525462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uk-UA" sz="4400" b="1" dirty="0">
                  <a:solidFill>
                    <a:srgbClr val="000000"/>
                  </a:solidFill>
                  <a:latin typeface="Calibri" pitchFamily="34" charset="0"/>
                </a:rPr>
                <a:t>А</a:t>
              </a:r>
              <a:endParaRPr lang="uk-UA" sz="4400" b="1" dirty="0">
                <a:latin typeface="Calibri" pitchFamily="34" charset="0"/>
              </a:endParaRPr>
            </a:p>
          </p:txBody>
        </p:sp>
        <p:sp>
          <p:nvSpPr>
            <p:cNvPr id="7" name="Прямоугольник 14"/>
            <p:cNvSpPr>
              <a:spLocks noChangeArrowheads="1"/>
            </p:cNvSpPr>
            <p:nvPr/>
          </p:nvSpPr>
          <p:spPr bwMode="auto">
            <a:xfrm>
              <a:off x="4572000" y="4509120"/>
              <a:ext cx="501650" cy="76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uk-UA" sz="4400" b="1" dirty="0">
                  <a:solidFill>
                    <a:srgbClr val="000000"/>
                  </a:solidFill>
                  <a:latin typeface="Calibri" pitchFamily="34" charset="0"/>
                </a:rPr>
                <a:t>В</a:t>
              </a:r>
              <a:endParaRPr lang="uk-UA" sz="4400" b="1" dirty="0">
                <a:latin typeface="Calibri" pitchFamily="34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3059832" y="3212976"/>
              <a:ext cx="1513235" cy="2376264"/>
            </a:xfrm>
            <a:prstGeom prst="line">
              <a:avLst/>
            </a:prstGeom>
            <a:ln w="44450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13"/>
            <p:cNvSpPr>
              <a:spLocks noChangeArrowheads="1"/>
            </p:cNvSpPr>
            <p:nvPr/>
          </p:nvSpPr>
          <p:spPr bwMode="auto">
            <a:xfrm>
              <a:off x="2555776" y="5301208"/>
              <a:ext cx="502061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uk-UA" sz="4400" b="1" dirty="0">
                  <a:solidFill>
                    <a:srgbClr val="000000"/>
                  </a:solidFill>
                  <a:latin typeface="Calibri" pitchFamily="34" charset="0"/>
                </a:rPr>
                <a:t>К</a:t>
              </a:r>
              <a:endParaRPr lang="uk-UA" sz="4400" b="1" dirty="0">
                <a:latin typeface="Calibri" pitchFamily="34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4283968" y="4869160"/>
              <a:ext cx="288354" cy="72008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4283968" y="4941168"/>
              <a:ext cx="0" cy="216024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Овал 16"/>
          <p:cNvSpPr/>
          <p:nvPr/>
        </p:nvSpPr>
        <p:spPr>
          <a:xfrm flipV="1">
            <a:off x="5167312" y="2652712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8" name="Овал 17"/>
          <p:cNvSpPr/>
          <p:nvPr/>
        </p:nvSpPr>
        <p:spPr>
          <a:xfrm flipV="1">
            <a:off x="5167312" y="4519612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9" name="Овал 18"/>
          <p:cNvSpPr/>
          <p:nvPr/>
        </p:nvSpPr>
        <p:spPr>
          <a:xfrm flipV="1">
            <a:off x="3643312" y="5024437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3500430" y="3786190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α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6422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510" y="332656"/>
            <a:ext cx="8301608" cy="6389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2800" cap="none" dirty="0" smtClean="0">
                <a:ln>
                  <a:noFill/>
                </a:ln>
                <a:solidFill>
                  <a:schemeClr val="tx1"/>
                </a:solidFill>
              </a:rPr>
              <a:t>3. Рівні похилі мають рівні проекції.</a:t>
            </a:r>
            <a:endParaRPr lang="uk-UA" sz="2800" cap="none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3" name="Блок-схема: данные 2"/>
          <p:cNvSpPr/>
          <p:nvPr/>
        </p:nvSpPr>
        <p:spPr>
          <a:xfrm>
            <a:off x="1115616" y="2695810"/>
            <a:ext cx="6048375" cy="1728788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uk-UA" b="1" dirty="0" smtClean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2483768" y="3487898"/>
            <a:ext cx="1512168" cy="504056"/>
          </a:xfrm>
          <a:prstGeom prst="line">
            <a:avLst/>
          </a:prstGeom>
          <a:ln w="444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 flipV="1">
            <a:off x="3995936" y="1615814"/>
            <a:ext cx="7938" cy="1879600"/>
          </a:xfrm>
          <a:prstGeom prst="line">
            <a:avLst/>
          </a:prstGeom>
          <a:ln w="444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13"/>
          <p:cNvSpPr>
            <a:spLocks noChangeArrowheads="1"/>
          </p:cNvSpPr>
          <p:nvPr/>
        </p:nvSpPr>
        <p:spPr bwMode="auto">
          <a:xfrm>
            <a:off x="4282258" y="1124744"/>
            <a:ext cx="5254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А</a:t>
            </a:r>
            <a:endParaRPr lang="uk-UA" sz="4400" b="1" dirty="0">
              <a:latin typeface="Calibri" pitchFamily="34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4067944" y="3410760"/>
            <a:ext cx="5016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В</a:t>
            </a:r>
            <a:endParaRPr lang="uk-UA" sz="4400" b="1" dirty="0">
              <a:latin typeface="Calibri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483768" y="1615690"/>
            <a:ext cx="1513235" cy="2376264"/>
          </a:xfrm>
          <a:prstGeom prst="line">
            <a:avLst/>
          </a:prstGeom>
          <a:ln w="444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13"/>
          <p:cNvSpPr>
            <a:spLocks noChangeArrowheads="1"/>
          </p:cNvSpPr>
          <p:nvPr/>
        </p:nvSpPr>
        <p:spPr bwMode="auto">
          <a:xfrm>
            <a:off x="1979712" y="3703922"/>
            <a:ext cx="54053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Calibri" pitchFamily="34" charset="0"/>
              </a:rPr>
              <a:t>D</a:t>
            </a:r>
            <a:endParaRPr lang="uk-UA" sz="4400" b="1" dirty="0">
              <a:latin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3707904" y="3271874"/>
            <a:ext cx="288354" cy="7200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707904" y="3343882"/>
            <a:ext cx="0" cy="21602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39827" y="5301208"/>
            <a:ext cx="72848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Якщо проекції похилих рівні, то рівні і похилі.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995936" y="3487898"/>
            <a:ext cx="1440160" cy="0"/>
          </a:xfrm>
          <a:prstGeom prst="line">
            <a:avLst/>
          </a:prstGeom>
          <a:ln w="444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3995936" y="1615690"/>
            <a:ext cx="1440160" cy="1872208"/>
          </a:xfrm>
          <a:prstGeom prst="line">
            <a:avLst/>
          </a:prstGeom>
          <a:ln w="444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14"/>
          <p:cNvSpPr>
            <a:spLocks noChangeArrowheads="1"/>
          </p:cNvSpPr>
          <p:nvPr/>
        </p:nvSpPr>
        <p:spPr bwMode="auto">
          <a:xfrm>
            <a:off x="5568142" y="2910694"/>
            <a:ext cx="4828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Calibri" pitchFamily="34" charset="0"/>
              </a:rPr>
              <a:t>С</a:t>
            </a:r>
            <a:endParaRPr lang="uk-UA" sz="4400" b="1" dirty="0">
              <a:latin typeface="Calibri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995936" y="3271874"/>
            <a:ext cx="28835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83968" y="3271874"/>
            <a:ext cx="0" cy="21602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4932040" y="2911834"/>
            <a:ext cx="216024" cy="14401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5004048" y="2983842"/>
            <a:ext cx="216024" cy="14401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843808" y="3127858"/>
            <a:ext cx="288032" cy="72008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903116" y="3047342"/>
            <a:ext cx="288032" cy="72008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81994" y="2624942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α</a:t>
            </a:r>
            <a:endParaRPr lang="ru-RU" sz="2800" dirty="0"/>
          </a:p>
        </p:txBody>
      </p:sp>
      <p:sp>
        <p:nvSpPr>
          <p:cNvPr id="27" name="Овал 26"/>
          <p:cNvSpPr/>
          <p:nvPr/>
        </p:nvSpPr>
        <p:spPr>
          <a:xfrm flipV="1">
            <a:off x="2434406" y="3925105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0" name="Овал 29"/>
          <p:cNvSpPr/>
          <p:nvPr/>
        </p:nvSpPr>
        <p:spPr>
          <a:xfrm flipV="1">
            <a:off x="3939356" y="3413930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2" name="Овал 31"/>
          <p:cNvSpPr/>
          <p:nvPr/>
        </p:nvSpPr>
        <p:spPr>
          <a:xfrm flipV="1">
            <a:off x="5366524" y="3421874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33" name="Овал 32"/>
          <p:cNvSpPr/>
          <p:nvPr/>
        </p:nvSpPr>
        <p:spPr>
          <a:xfrm flipV="1">
            <a:off x="3933010" y="1559726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 flipH="1" flipV="1">
            <a:off x="4614267" y="3464507"/>
            <a:ext cx="215454" cy="1588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 flipH="1" flipV="1">
            <a:off x="3195831" y="3698669"/>
            <a:ext cx="215454" cy="1588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2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670" y="7155"/>
            <a:ext cx="8262660" cy="9000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cap="none" dirty="0" smtClean="0">
                <a:ln>
                  <a:noFill/>
                </a:ln>
                <a:solidFill>
                  <a:schemeClr val="tx1"/>
                </a:solidFill>
              </a:rPr>
              <a:t>4</a:t>
            </a:r>
            <a:r>
              <a:rPr lang="uk-UA" sz="2800" cap="none" dirty="0" smtClean="0">
                <a:ln>
                  <a:noFill/>
                </a:ln>
                <a:solidFill>
                  <a:schemeClr val="tx1"/>
                </a:solidFill>
              </a:rPr>
              <a:t>. Більша похила має більшу проекцію.</a:t>
            </a:r>
            <a:endParaRPr lang="uk-UA" sz="2800" cap="none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45166" y="5429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Більшій проекції відповідає більша похила.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 bwMode="auto">
          <a:xfrm>
            <a:off x="750083" y="1644839"/>
            <a:ext cx="764383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uk-UA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Дано:</a:t>
            </a:r>
            <a:r>
              <a:rPr lang="uk-UA" sz="2100" b="1" dirty="0" smtClean="0">
                <a:latin typeface="+mj-lt"/>
                <a:ea typeface="+mj-ea"/>
                <a:cs typeface="+mj-cs"/>
              </a:rPr>
              <a:t> АВ</a:t>
            </a:r>
            <a:r>
              <a:rPr lang="en-US" sz="2100" b="1" dirty="0" smtClean="0">
                <a:latin typeface="+mj-lt"/>
                <a:ea typeface="+mj-ea"/>
                <a:cs typeface="+mj-cs"/>
              </a:rPr>
              <a:t>       </a:t>
            </a:r>
            <a:r>
              <a:rPr lang="el-GR" sz="2100" b="1" dirty="0" smtClean="0"/>
              <a:t>α</a:t>
            </a:r>
            <a:r>
              <a:rPr lang="uk-UA" sz="2100" b="1" dirty="0" smtClean="0">
                <a:latin typeface="+mj-lt"/>
                <a:ea typeface="+mj-ea"/>
                <a:cs typeface="+mj-cs"/>
              </a:rPr>
              <a:t> , АС і А</a:t>
            </a:r>
            <a:r>
              <a:rPr lang="en-US" sz="2100" b="1" dirty="0" smtClean="0">
                <a:latin typeface="+mj-lt"/>
                <a:ea typeface="+mj-ea"/>
                <a:cs typeface="+mj-cs"/>
              </a:rPr>
              <a:t>D –</a:t>
            </a:r>
            <a:r>
              <a:rPr lang="uk-UA" sz="2100" b="1" dirty="0" smtClean="0">
                <a:latin typeface="+mj-lt"/>
                <a:ea typeface="+mj-ea"/>
                <a:cs typeface="+mj-cs"/>
              </a:rPr>
              <a:t> похилі , </a:t>
            </a:r>
            <a:r>
              <a:rPr lang="en-US" sz="2100" b="1" dirty="0" smtClean="0">
                <a:latin typeface="+mj-lt"/>
                <a:ea typeface="+mj-ea"/>
                <a:cs typeface="+mj-cs"/>
              </a:rPr>
              <a:t>AD  &gt; AC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100" b="1" dirty="0" smtClean="0">
                <a:latin typeface="+mj-lt"/>
                <a:ea typeface="+mj-ea"/>
                <a:cs typeface="+mj-cs"/>
              </a:rPr>
              <a:t>Довести: </a:t>
            </a:r>
            <a:r>
              <a:rPr lang="en-US" sz="2100" b="1" dirty="0" smtClean="0">
                <a:latin typeface="+mj-lt"/>
                <a:ea typeface="+mj-ea"/>
                <a:cs typeface="+mj-cs"/>
              </a:rPr>
              <a:t>BD &gt; BC.</a:t>
            </a:r>
            <a:endParaRPr lang="uk-UA" sz="21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100" dirty="0" smtClean="0">
                <a:latin typeface="+mj-lt"/>
                <a:ea typeface="+mj-ea"/>
                <a:cs typeface="+mj-cs"/>
              </a:rPr>
              <a:t>Із </a:t>
            </a:r>
            <a:r>
              <a:rPr lang="el-GR" sz="2100" dirty="0" smtClean="0">
                <a:latin typeface="+mj-lt"/>
                <a:ea typeface="+mj-ea"/>
                <a:cs typeface="+mj-cs"/>
              </a:rPr>
              <a:t>Δ</a:t>
            </a:r>
            <a:r>
              <a:rPr lang="en-US" sz="2100" dirty="0" smtClean="0">
                <a:latin typeface="+mj-lt"/>
                <a:ea typeface="+mj-ea"/>
                <a:cs typeface="+mj-cs"/>
              </a:rPr>
              <a:t> ABD: AD=</a:t>
            </a:r>
            <a:r>
              <a:rPr lang="uk-UA" sz="21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100" dirty="0" smtClean="0"/>
              <a:t> </a:t>
            </a:r>
            <a:r>
              <a:rPr lang="en-US" sz="2100" dirty="0" smtClean="0">
                <a:latin typeface="+mj-lt"/>
                <a:ea typeface="+mj-ea"/>
                <a:cs typeface="+mj-cs"/>
              </a:rPr>
              <a:t> </a:t>
            </a:r>
          </a:p>
          <a:p>
            <a:pPr lvl="0" algn="ctr"/>
            <a:r>
              <a:rPr lang="en-US" sz="2100" dirty="0" smtClean="0">
                <a:latin typeface="+mj-lt"/>
                <a:ea typeface="+mj-ea"/>
                <a:cs typeface="+mj-cs"/>
              </a:rPr>
              <a:t> </a:t>
            </a:r>
            <a:r>
              <a:rPr lang="uk-UA" sz="2100" dirty="0" smtClean="0"/>
              <a:t>Із</a:t>
            </a:r>
            <a:r>
              <a:rPr lang="en-US" sz="2100" dirty="0" smtClean="0">
                <a:latin typeface="+mj-lt"/>
                <a:ea typeface="+mj-ea"/>
                <a:cs typeface="+mj-cs"/>
              </a:rPr>
              <a:t> </a:t>
            </a:r>
            <a:r>
              <a:rPr lang="el-GR" sz="2100" dirty="0" smtClean="0">
                <a:latin typeface="+mj-lt"/>
                <a:ea typeface="+mj-ea"/>
                <a:cs typeface="+mj-cs"/>
              </a:rPr>
              <a:t>Δ</a:t>
            </a:r>
            <a:r>
              <a:rPr lang="en-US" sz="2100" dirty="0" smtClean="0">
                <a:latin typeface="+mj-lt"/>
                <a:ea typeface="+mj-ea"/>
                <a:cs typeface="+mj-cs"/>
              </a:rPr>
              <a:t> AB</a:t>
            </a:r>
            <a:r>
              <a:rPr lang="uk-UA" sz="2100" dirty="0" smtClean="0">
                <a:latin typeface="+mj-lt"/>
                <a:ea typeface="+mj-ea"/>
                <a:cs typeface="+mj-cs"/>
              </a:rPr>
              <a:t>С</a:t>
            </a:r>
            <a:r>
              <a:rPr lang="en-US" sz="2100" dirty="0" smtClean="0">
                <a:latin typeface="+mj-lt"/>
                <a:ea typeface="+mj-ea"/>
                <a:cs typeface="+mj-cs"/>
              </a:rPr>
              <a:t>:  AC= </a:t>
            </a:r>
            <a:r>
              <a:rPr lang="en-US" sz="2100" dirty="0" smtClean="0"/>
              <a:t> </a:t>
            </a:r>
          </a:p>
          <a:p>
            <a:pPr lvl="0" algn="ctr"/>
            <a:r>
              <a:rPr lang="en-US" sz="2100" dirty="0" smtClean="0"/>
              <a:t>AD &gt; AC, </a:t>
            </a:r>
            <a:r>
              <a:rPr lang="uk-UA" sz="2100" dirty="0" smtClean="0"/>
              <a:t>тому                      </a:t>
            </a:r>
            <a:r>
              <a:rPr lang="en-US" sz="2100" dirty="0" smtClean="0"/>
              <a:t>&gt; </a:t>
            </a:r>
            <a:endParaRPr lang="en-US" sz="2100" baseline="30000" dirty="0" smtClean="0"/>
          </a:p>
          <a:p>
            <a:pPr lvl="0" algn="ctr"/>
            <a:r>
              <a:rPr lang="uk-UA" sz="2100" dirty="0" smtClean="0"/>
              <a:t>                                             </a:t>
            </a:r>
            <a:r>
              <a:rPr lang="en-US" sz="2100" u="sng" dirty="0" smtClean="0"/>
              <a:t>AB</a:t>
            </a:r>
            <a:r>
              <a:rPr lang="en-US" sz="2100" u="sng" baseline="30000" dirty="0" smtClean="0"/>
              <a:t>2</a:t>
            </a:r>
            <a:r>
              <a:rPr lang="en-US" sz="2100" dirty="0" smtClean="0"/>
              <a:t> + BD</a:t>
            </a:r>
            <a:r>
              <a:rPr lang="en-US" sz="2100" baseline="30000" dirty="0" smtClean="0"/>
              <a:t>2</a:t>
            </a:r>
            <a:r>
              <a:rPr lang="en-US" sz="2100" dirty="0" smtClean="0"/>
              <a:t> &gt; </a:t>
            </a:r>
            <a:r>
              <a:rPr lang="en-US" sz="2100" u="sng" dirty="0" smtClean="0"/>
              <a:t>AB</a:t>
            </a:r>
            <a:r>
              <a:rPr lang="en-US" sz="2100" u="sng" baseline="30000" dirty="0" smtClean="0"/>
              <a:t>2</a:t>
            </a:r>
            <a:r>
              <a:rPr lang="en-US" sz="2100" dirty="0" smtClean="0"/>
              <a:t> + BC</a:t>
            </a:r>
            <a:r>
              <a:rPr lang="en-US" sz="2100" baseline="30000" dirty="0" smtClean="0"/>
              <a:t>2</a:t>
            </a:r>
          </a:p>
          <a:p>
            <a:pPr lvl="0" algn="ctr"/>
            <a:r>
              <a:rPr lang="uk-UA" sz="2100" dirty="0" smtClean="0"/>
              <a:t>                                             </a:t>
            </a:r>
            <a:r>
              <a:rPr lang="en-US" sz="2100" dirty="0" smtClean="0"/>
              <a:t>BD</a:t>
            </a:r>
            <a:r>
              <a:rPr lang="en-US" sz="2100" baseline="30000" dirty="0" smtClean="0"/>
              <a:t>2</a:t>
            </a:r>
            <a:r>
              <a:rPr lang="en-US" sz="2100" dirty="0" smtClean="0"/>
              <a:t> &gt; BC</a:t>
            </a:r>
            <a:r>
              <a:rPr lang="en-US" sz="2100" baseline="30000" dirty="0" smtClean="0"/>
              <a:t>2</a:t>
            </a:r>
          </a:p>
          <a:p>
            <a:pPr algn="ctr"/>
            <a:r>
              <a:rPr lang="uk-UA" sz="2100" dirty="0" smtClean="0"/>
              <a:t>                                             </a:t>
            </a:r>
            <a:r>
              <a:rPr lang="en-US" sz="2100" dirty="0" smtClean="0"/>
              <a:t>BD &gt; BC</a:t>
            </a:r>
          </a:p>
          <a:p>
            <a:pPr lvl="0" algn="ctr"/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111520" y="1334612"/>
            <a:ext cx="288032" cy="144016"/>
            <a:chOff x="7020272" y="1700808"/>
            <a:chExt cx="288032" cy="144016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7164288" y="1700808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7020272" y="1844824"/>
              <a:ext cx="2880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107504" y="2071678"/>
            <a:ext cx="5000661" cy="3067274"/>
            <a:chOff x="571472" y="2273452"/>
            <a:chExt cx="5000661" cy="3067274"/>
          </a:xfrm>
        </p:grpSpPr>
        <p:sp>
          <p:nvSpPr>
            <p:cNvPr id="3" name="Блок-схема: данные 2"/>
            <p:cNvSpPr/>
            <p:nvPr/>
          </p:nvSpPr>
          <p:spPr>
            <a:xfrm>
              <a:off x="571472" y="3987964"/>
              <a:ext cx="5000661" cy="13527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 dirty="0"/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 flipV="1">
              <a:off x="1368152" y="4509120"/>
              <a:ext cx="1512168" cy="504056"/>
            </a:xfrm>
            <a:prstGeom prst="line">
              <a:avLst/>
            </a:prstGeom>
            <a:ln w="44450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 flipH="1" flipV="1">
              <a:off x="2880320" y="2637036"/>
              <a:ext cx="7938" cy="1879600"/>
            </a:xfrm>
            <a:prstGeom prst="line">
              <a:avLst/>
            </a:prstGeom>
            <a:ln w="444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13"/>
            <p:cNvSpPr>
              <a:spLocks noChangeArrowheads="1"/>
            </p:cNvSpPr>
            <p:nvPr/>
          </p:nvSpPr>
          <p:spPr bwMode="auto">
            <a:xfrm>
              <a:off x="2285984" y="2273452"/>
              <a:ext cx="433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uk-UA" sz="3200" b="1" dirty="0">
                  <a:solidFill>
                    <a:srgbClr val="000000"/>
                  </a:solidFill>
                  <a:latin typeface="Calibri" pitchFamily="34" charset="0"/>
                </a:rPr>
                <a:t>А</a:t>
              </a:r>
              <a:endParaRPr lang="uk-UA" sz="3200" b="1" dirty="0">
                <a:latin typeface="Calibri" pitchFamily="34" charset="0"/>
              </a:endParaRPr>
            </a:p>
          </p:txBody>
        </p:sp>
        <p:sp>
          <p:nvSpPr>
            <p:cNvPr id="7" name="Прямоугольник 14"/>
            <p:cNvSpPr>
              <a:spLocks noChangeArrowheads="1"/>
            </p:cNvSpPr>
            <p:nvPr/>
          </p:nvSpPr>
          <p:spPr bwMode="auto">
            <a:xfrm>
              <a:off x="2714612" y="4559468"/>
              <a:ext cx="52277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uk-UA" sz="3200" b="1" dirty="0">
                  <a:solidFill>
                    <a:srgbClr val="000000"/>
                  </a:solidFill>
                  <a:latin typeface="Calibri" pitchFamily="34" charset="0"/>
                </a:rPr>
                <a:t>В</a:t>
              </a:r>
              <a:endParaRPr lang="uk-UA" sz="3200" b="1" dirty="0">
                <a:latin typeface="Calibri" pitchFamily="34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1368152" y="2636912"/>
              <a:ext cx="1513235" cy="2376264"/>
            </a:xfrm>
            <a:prstGeom prst="line">
              <a:avLst/>
            </a:prstGeom>
            <a:ln w="44450">
              <a:solidFill>
                <a:srgbClr val="FF33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13"/>
            <p:cNvSpPr>
              <a:spLocks noChangeArrowheads="1"/>
            </p:cNvSpPr>
            <p:nvPr/>
          </p:nvSpPr>
          <p:spPr bwMode="auto">
            <a:xfrm>
              <a:off x="857224" y="4702344"/>
              <a:ext cx="44275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 smtClean="0">
                  <a:solidFill>
                    <a:srgbClr val="000000"/>
                  </a:solidFill>
                  <a:latin typeface="Calibri" pitchFamily="34" charset="0"/>
                </a:rPr>
                <a:t>D</a:t>
              </a:r>
              <a:endParaRPr lang="uk-UA" sz="3200" b="1" dirty="0">
                <a:latin typeface="Calibri" pitchFamily="34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2616994" y="4293096"/>
              <a:ext cx="263648" cy="66341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2630403" y="4353192"/>
              <a:ext cx="0" cy="216024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880320" y="4509120"/>
              <a:ext cx="936104" cy="216024"/>
            </a:xfrm>
            <a:prstGeom prst="line">
              <a:avLst/>
            </a:prstGeom>
            <a:ln w="44450">
              <a:solidFill>
                <a:srgbClr val="66FF3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2880320" y="2636912"/>
              <a:ext cx="936104" cy="2088232"/>
            </a:xfrm>
            <a:prstGeom prst="line">
              <a:avLst/>
            </a:prstGeom>
            <a:ln w="44450">
              <a:solidFill>
                <a:srgbClr val="66FF3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рямоугольник 14"/>
            <p:cNvSpPr>
              <a:spLocks noChangeArrowheads="1"/>
            </p:cNvSpPr>
            <p:nvPr/>
          </p:nvSpPr>
          <p:spPr bwMode="auto">
            <a:xfrm>
              <a:off x="3857620" y="4273716"/>
              <a:ext cx="40267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uk-UA" sz="3200" b="1" dirty="0">
                  <a:solidFill>
                    <a:srgbClr val="000000"/>
                  </a:solidFill>
                  <a:latin typeface="Calibri" pitchFamily="34" charset="0"/>
                </a:rPr>
                <a:t>С</a:t>
              </a:r>
              <a:endParaRPr lang="uk-UA" sz="3200" b="1" dirty="0">
                <a:latin typeface="Calibri" pitchFamily="34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880320" y="4293096"/>
              <a:ext cx="250825" cy="72008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5400000">
              <a:off x="3031574" y="4448020"/>
              <a:ext cx="193116" cy="166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Прямоугольник 62"/>
            <p:cNvSpPr/>
            <p:nvPr/>
          </p:nvSpPr>
          <p:spPr>
            <a:xfrm>
              <a:off x="4786314" y="4071942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l-GR" b="1" dirty="0" smtClean="0"/>
                <a:t>β</a:t>
              </a:r>
              <a:endParaRPr lang="uk-UA" b="1" dirty="0" smtClean="0"/>
            </a:p>
          </p:txBody>
        </p:sp>
      </p:grp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0" y="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4399" y="1785926"/>
            <a:ext cx="1504950" cy="419100"/>
          </a:xfrm>
          <a:prstGeom prst="rect">
            <a:avLst/>
          </a:prstGeom>
          <a:noFill/>
        </p:spPr>
      </p:pic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2396" y="2145804"/>
            <a:ext cx="1485900" cy="419100"/>
          </a:xfrm>
          <a:prstGeom prst="rect">
            <a:avLst/>
          </a:prstGeom>
          <a:noFill/>
        </p:spPr>
      </p:pic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0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0322" y="2502212"/>
            <a:ext cx="1485900" cy="419100"/>
          </a:xfrm>
          <a:prstGeom prst="rect">
            <a:avLst/>
          </a:prstGeom>
          <a:noFill/>
        </p:spPr>
      </p:pic>
      <p:pic>
        <p:nvPicPr>
          <p:cNvPr id="81" name="Picture 1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8242" y="2502212"/>
            <a:ext cx="1504950" cy="419100"/>
          </a:xfrm>
          <a:prstGeom prst="rect">
            <a:avLst/>
          </a:prstGeom>
          <a:noFill/>
        </p:spPr>
      </p:pic>
      <p:sp>
        <p:nvSpPr>
          <p:cNvPr id="82" name="Овал 81"/>
          <p:cNvSpPr/>
          <p:nvPr/>
        </p:nvSpPr>
        <p:spPr>
          <a:xfrm flipV="1">
            <a:off x="2339752" y="4241806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3" name="Овал 82"/>
          <p:cNvSpPr/>
          <p:nvPr/>
        </p:nvSpPr>
        <p:spPr>
          <a:xfrm flipV="1">
            <a:off x="1230312" y="4748212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4" name="Овал 83"/>
          <p:cNvSpPr/>
          <p:nvPr/>
        </p:nvSpPr>
        <p:spPr>
          <a:xfrm flipV="1">
            <a:off x="2339306" y="2376496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7" name="Овал 86"/>
          <p:cNvSpPr/>
          <p:nvPr/>
        </p:nvSpPr>
        <p:spPr>
          <a:xfrm flipV="1">
            <a:off x="3275856" y="4452946"/>
            <a:ext cx="144462" cy="1444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5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" grpId="0" animBg="1"/>
      <p:bldP spid="83" grpId="0" animBg="1"/>
      <p:bldP spid="84" grpId="0" animBg="1"/>
      <p:bldP spid="8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848172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818" y="2708920"/>
            <a:ext cx="7772400" cy="1827215"/>
          </a:xfrm>
        </p:spPr>
        <p:txBody>
          <a:bodyPr/>
          <a:lstStyle/>
          <a:p>
            <a:pPr algn="ctr" eaLnBrk="1" hangingPunct="1"/>
            <a:r>
              <a:rPr lang="uk-UA" b="1" dirty="0" smtClean="0">
                <a:solidFill>
                  <a:srgbClr val="97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Перпендикуляр</a:t>
            </a:r>
            <a:r>
              <a:rPr lang="en-US" b="1" dirty="0" smtClean="0">
                <a:solidFill>
                  <a:srgbClr val="97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solidFill>
                  <a:srgbClr val="97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похила у просторі</a:t>
            </a:r>
            <a:endParaRPr lang="ru-RU" b="1" dirty="0" smtClean="0">
              <a:solidFill>
                <a:srgbClr val="9737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4414" y="1500174"/>
            <a:ext cx="6400800" cy="1143008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200" b="1" i="1" dirty="0" smtClean="0">
                <a:solidFill>
                  <a:schemeClr val="bg1">
                    <a:lumMod val="50000"/>
                  </a:schemeClr>
                </a:solidFill>
              </a:rPr>
              <a:t>Перевір свої знання</a:t>
            </a:r>
            <a:endParaRPr lang="ru-RU" sz="3200" b="1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92138" y="332656"/>
            <a:ext cx="7239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uk-UA" sz="280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За готовими рисунками знайти </a:t>
            </a:r>
          </a:p>
          <a:p>
            <a:pPr algn="ctr"/>
            <a:r>
              <a:rPr lang="uk-UA" sz="280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невідомий відрізок </a:t>
            </a:r>
            <a:r>
              <a:rPr lang="uk-UA" sz="2800" i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х</a:t>
            </a:r>
          </a:p>
        </p:txBody>
      </p:sp>
      <p:grpSp>
        <p:nvGrpSpPr>
          <p:cNvPr id="5" name="Группа 37"/>
          <p:cNvGrpSpPr>
            <a:grpSpLocks/>
          </p:cNvGrpSpPr>
          <p:nvPr/>
        </p:nvGrpSpPr>
        <p:grpSpPr bwMode="auto">
          <a:xfrm>
            <a:off x="4860032" y="908050"/>
            <a:ext cx="3887787" cy="3313113"/>
            <a:chOff x="5255568" y="908720"/>
            <a:chExt cx="3888432" cy="3312368"/>
          </a:xfrm>
        </p:grpSpPr>
        <p:grpSp>
          <p:nvGrpSpPr>
            <p:cNvPr id="6" name="Группа 56"/>
            <p:cNvGrpSpPr>
              <a:grpSpLocks/>
            </p:cNvGrpSpPr>
            <p:nvPr/>
          </p:nvGrpSpPr>
          <p:grpSpPr bwMode="auto">
            <a:xfrm>
              <a:off x="5255568" y="908720"/>
              <a:ext cx="3888432" cy="3312368"/>
              <a:chOff x="5255568" y="908720"/>
              <a:chExt cx="3888432" cy="3312368"/>
            </a:xfrm>
          </p:grpSpPr>
          <p:sp>
            <p:nvSpPr>
              <p:cNvPr id="8" name="Облако 7"/>
              <p:cNvSpPr/>
              <p:nvPr/>
            </p:nvSpPr>
            <p:spPr>
              <a:xfrm>
                <a:off x="5255568" y="2132408"/>
                <a:ext cx="3888432" cy="2088680"/>
              </a:xfrm>
              <a:prstGeom prst="cloud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9" name="Прямая соединительная линия 8"/>
              <p:cNvCxnSpPr/>
              <p:nvPr/>
            </p:nvCxnSpPr>
            <p:spPr>
              <a:xfrm rot="5400000">
                <a:off x="6516702" y="2060986"/>
                <a:ext cx="23045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 rot="5400000">
                <a:off x="6192686" y="1160836"/>
                <a:ext cx="1728399" cy="122416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6444802" y="2637119"/>
                <a:ext cx="1224166" cy="5761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 rot="10800000">
                <a:off x="7524481" y="2924392"/>
                <a:ext cx="144487" cy="730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 rot="5400000">
                <a:off x="7416556" y="3032317"/>
                <a:ext cx="21585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cxnSp>
        </p:grpSp>
        <p:sp>
          <p:nvSpPr>
            <p:cNvPr id="7" name="Дуга 6"/>
            <p:cNvSpPr/>
            <p:nvPr/>
          </p:nvSpPr>
          <p:spPr>
            <a:xfrm rot="2034066">
              <a:off x="6343948" y="2382791"/>
              <a:ext cx="288973" cy="504711"/>
            </a:xfrm>
            <a:prstGeom prst="arc">
              <a:avLst>
                <a:gd name="adj1" fmla="val 16200000"/>
                <a:gd name="adj2" fmla="val 4916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5" name="Группа 54"/>
          <p:cNvGrpSpPr>
            <a:grpSpLocks/>
          </p:cNvGrpSpPr>
          <p:nvPr/>
        </p:nvGrpSpPr>
        <p:grpSpPr bwMode="auto">
          <a:xfrm>
            <a:off x="323850" y="981075"/>
            <a:ext cx="3887788" cy="3527425"/>
            <a:chOff x="323528" y="980728"/>
            <a:chExt cx="3888432" cy="3528392"/>
          </a:xfrm>
        </p:grpSpPr>
        <p:grpSp>
          <p:nvGrpSpPr>
            <p:cNvPr id="16" name="Группа 16"/>
            <p:cNvGrpSpPr>
              <a:grpSpLocks/>
            </p:cNvGrpSpPr>
            <p:nvPr/>
          </p:nvGrpSpPr>
          <p:grpSpPr bwMode="auto">
            <a:xfrm>
              <a:off x="323528" y="980728"/>
              <a:ext cx="3888432" cy="3528392"/>
              <a:chOff x="323528" y="980728"/>
              <a:chExt cx="3888432" cy="3528392"/>
            </a:xfrm>
          </p:grpSpPr>
          <p:sp>
            <p:nvSpPr>
              <p:cNvPr id="19" name="Облако 18"/>
              <p:cNvSpPr/>
              <p:nvPr/>
            </p:nvSpPr>
            <p:spPr>
              <a:xfrm>
                <a:off x="323528" y="2420986"/>
                <a:ext cx="3888432" cy="2088134"/>
              </a:xfrm>
              <a:prstGeom prst="cloud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20" name="Прямая соединительная линия 19"/>
              <p:cNvCxnSpPr/>
              <p:nvPr/>
            </p:nvCxnSpPr>
            <p:spPr>
              <a:xfrm rot="5400000">
                <a:off x="178908" y="2205027"/>
                <a:ext cx="24485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403207" y="3429324"/>
                <a:ext cx="180052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16200000" flipH="1">
                <a:off x="1079170" y="1304764"/>
                <a:ext cx="2448596" cy="18005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03207" y="3213365"/>
              <a:ext cx="215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1511163" y="3321344"/>
              <a:ext cx="2159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55650" y="1916113"/>
            <a:ext cx="720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/>
              <a:t>3 см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79613" y="3500438"/>
            <a:ext cx="720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/>
              <a:t>4 см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339975" y="1844675"/>
            <a:ext cx="719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 i="1" dirty="0"/>
              <a:t>х</a:t>
            </a:r>
            <a:r>
              <a:rPr lang="ru-RU" dirty="0"/>
              <a:t> см</a:t>
            </a:r>
          </a:p>
        </p:txBody>
      </p:sp>
      <p:grpSp>
        <p:nvGrpSpPr>
          <p:cNvPr id="26" name="Группа 55"/>
          <p:cNvGrpSpPr>
            <a:grpSpLocks/>
          </p:cNvGrpSpPr>
          <p:nvPr/>
        </p:nvGrpSpPr>
        <p:grpSpPr bwMode="auto">
          <a:xfrm>
            <a:off x="2195736" y="2759943"/>
            <a:ext cx="3887788" cy="3789362"/>
            <a:chOff x="2267944" y="3068960"/>
            <a:chExt cx="3888432" cy="3789040"/>
          </a:xfrm>
        </p:grpSpPr>
        <p:sp>
          <p:nvSpPr>
            <p:cNvPr id="27" name="Облако 26"/>
            <p:cNvSpPr/>
            <p:nvPr/>
          </p:nvSpPr>
          <p:spPr>
            <a:xfrm>
              <a:off x="2267944" y="4769028"/>
              <a:ext cx="3888432" cy="2088972"/>
            </a:xfrm>
            <a:prstGeom prst="cloud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 rot="5400000">
              <a:off x="3708023" y="4365044"/>
              <a:ext cx="25921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>
              <a:off x="2844361" y="4149027"/>
              <a:ext cx="3239812" cy="1079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10800000" flipV="1">
              <a:off x="3924428" y="5661127"/>
              <a:ext cx="1079679" cy="6476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10800000" flipV="1">
              <a:off x="4788171" y="5445245"/>
              <a:ext cx="215936" cy="1444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4680230" y="5697637"/>
              <a:ext cx="2158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32040" y="4221163"/>
            <a:ext cx="79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 dirty="0"/>
              <a:t>6 см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635896" y="4437063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 b="1" dirty="0"/>
              <a:t>10 см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139952" y="5949950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 i="1" dirty="0"/>
              <a:t>х</a:t>
            </a:r>
            <a:r>
              <a:rPr lang="ru-RU" dirty="0"/>
              <a:t> см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308577" y="1773238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/>
              <a:t>12 см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940152" y="1484313"/>
            <a:ext cx="79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 i="1"/>
              <a:t>х</a:t>
            </a:r>
            <a:r>
              <a:rPr lang="ru-RU"/>
              <a:t> см</a:t>
            </a:r>
          </a:p>
        </p:txBody>
      </p:sp>
      <p:pic>
        <p:nvPicPr>
          <p:cNvPr id="38" name="Рисунок 52" descr="Рисунок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65625"/>
            <a:ext cx="12509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53" descr="Рисунок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52963"/>
            <a:ext cx="19923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227490" y="2420938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uk-UA" dirty="0" smtClean="0"/>
              <a:t>60°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63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7416824" cy="2071836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uk-UA" sz="3200" cap="none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</a:t>
            </a:r>
            <a:r>
              <a:rPr lang="uk-UA" sz="2800" b="0" cap="none" dirty="0" smtClean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uk-UA" sz="2800" b="0" cap="none" dirty="0" smtClean="0">
                <a:ln>
                  <a:noFill/>
                </a:ln>
                <a:solidFill>
                  <a:schemeClr val="tx1"/>
                </a:solidFill>
              </a:rPr>
            </a:br>
            <a:r>
              <a:rPr lang="uk-UA" sz="2800" b="0" cap="none" dirty="0" smtClean="0">
                <a:ln>
                  <a:noFill/>
                </a:ln>
                <a:solidFill>
                  <a:schemeClr val="tx1"/>
                </a:solidFill>
              </a:rPr>
              <a:t>Дано: ОМ    площини </a:t>
            </a:r>
            <a:r>
              <a:rPr lang="en-US" sz="2800" b="0" cap="none" dirty="0" smtClean="0">
                <a:ln>
                  <a:noFill/>
                </a:ln>
                <a:solidFill>
                  <a:schemeClr val="tx1"/>
                </a:solidFill>
              </a:rPr>
              <a:t>ABCD</a:t>
            </a:r>
            <a:r>
              <a:rPr lang="uk-UA" sz="2800" b="0" cap="none" dirty="0" smtClean="0">
                <a:ln>
                  <a:noFill/>
                </a:ln>
                <a:solidFill>
                  <a:schemeClr val="tx1"/>
                </a:solidFill>
              </a:rPr>
              <a:t>. </a:t>
            </a:r>
            <a:r>
              <a:rPr lang="uk-UA" sz="2800" b="0" i="1" cap="none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Довести, що т. М рівновіддалена від вершин квадрата АВС</a:t>
            </a:r>
            <a:r>
              <a:rPr lang="en-US" sz="2800" b="0" i="1" cap="none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r>
              <a:rPr lang="uk-UA" sz="2800" b="0" i="1" cap="none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.</a:t>
            </a:r>
            <a:endParaRPr lang="uk-UA" sz="2800" b="0" i="1" cap="none" dirty="0">
              <a:ln>
                <a:noFill/>
              </a:ln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56" y="2276872"/>
            <a:ext cx="4248472" cy="4433188"/>
          </a:xfrm>
        </p:spPr>
      </p:pic>
      <p:grpSp>
        <p:nvGrpSpPr>
          <p:cNvPr id="5" name="Группа 4"/>
          <p:cNvGrpSpPr/>
          <p:nvPr/>
        </p:nvGrpSpPr>
        <p:grpSpPr>
          <a:xfrm>
            <a:off x="2007940" y="980728"/>
            <a:ext cx="288032" cy="253008"/>
            <a:chOff x="7020272" y="1700808"/>
            <a:chExt cx="288032" cy="144016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7164288" y="1700808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7020272" y="1844824"/>
              <a:ext cx="2880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15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7428225" cy="1584176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uk-UA" sz="3600" cap="none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</a:t>
            </a:r>
            <a:r>
              <a:rPr lang="uk-UA" b="0" cap="none" dirty="0" smtClean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uk-UA" b="0" cap="none" dirty="0" smtClean="0">
                <a:ln>
                  <a:noFill/>
                </a:ln>
                <a:solidFill>
                  <a:schemeClr val="tx1"/>
                </a:solidFill>
              </a:rPr>
            </a:br>
            <a:r>
              <a:rPr lang="uk-UA" sz="2700" b="0" cap="none" dirty="0" smtClean="0">
                <a:ln>
                  <a:noFill/>
                </a:ln>
                <a:solidFill>
                  <a:schemeClr val="tx1"/>
                </a:solidFill>
              </a:rPr>
              <a:t>З точки до площини проведено дві похилі довжиною 10 см і 17 см. Проекції похилих відносяться як 2:5. Знайти довжину перпендикуляра.</a:t>
            </a:r>
            <a:endParaRPr lang="uk-UA" sz="2700" b="0" cap="none" dirty="0">
              <a:ln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92896"/>
            <a:ext cx="5256584" cy="4159830"/>
          </a:xfrm>
        </p:spPr>
      </p:pic>
    </p:spTree>
    <p:extLst>
      <p:ext uri="{BB962C8B-B14F-4D97-AF65-F5344CB8AC3E}">
        <p14:creationId xmlns:p14="http://schemas.microsoft.com/office/powerpoint/2010/main" val="32449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" y="1191"/>
            <a:ext cx="2857500" cy="1428750"/>
          </a:xfrm>
        </p:spPr>
      </p:pic>
      <p:sp>
        <p:nvSpPr>
          <p:cNvPr id="9" name="Багетная рамка 8"/>
          <p:cNvSpPr/>
          <p:nvPr/>
        </p:nvSpPr>
        <p:spPr>
          <a:xfrm>
            <a:off x="2824758" y="-8334"/>
            <a:ext cx="5112568" cy="19442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2771800" y="192703"/>
            <a:ext cx="51845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Bookman Old Style" pitchFamily="18" charset="0"/>
              </a:rPr>
              <a:t>Практична робота</a:t>
            </a:r>
          </a:p>
          <a:p>
            <a:pPr algn="ctr"/>
            <a:r>
              <a:rPr lang="uk-UA" sz="2000" b="1" i="1" dirty="0" smtClean="0">
                <a:solidFill>
                  <a:schemeClr val="bg1"/>
                </a:solidFill>
                <a:latin typeface="Bookman Old Style" pitchFamily="18" charset="0"/>
              </a:rPr>
              <a:t>Визначення висоти кріплення ретрансляційної вишки </a:t>
            </a:r>
          </a:p>
          <a:p>
            <a:pPr algn="ctr"/>
            <a:r>
              <a:rPr lang="uk-UA" sz="2000" b="1" i="1" dirty="0" smtClean="0">
                <a:solidFill>
                  <a:schemeClr val="bg1"/>
                </a:solidFill>
                <a:latin typeface="Bookman Old Style" pitchFamily="18" charset="0"/>
              </a:rPr>
              <a:t>учнями 10 класу</a:t>
            </a:r>
            <a:endParaRPr lang="uk-UA" sz="2000" b="1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1" name="Геометрія 10 клас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947" y="2276872"/>
            <a:ext cx="71743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6391275" cy="554355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55" y="840446"/>
            <a:ext cx="1152128" cy="51077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08720"/>
            <a:ext cx="3958006" cy="394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420" y="274638"/>
            <a:ext cx="848172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6000" dirty="0" smtClean="0">
                <a:solidFill>
                  <a:srgbClr val="2E6B70"/>
                </a:solidFill>
                <a:latin typeface="Times New Roman" pitchFamily="18" charset="0"/>
                <a:cs typeface="Times New Roman" pitchFamily="18" charset="0"/>
              </a:rPr>
              <a:t>Мета уроку</a:t>
            </a:r>
            <a:endParaRPr lang="ru-RU" sz="6000" dirty="0">
              <a:solidFill>
                <a:srgbClr val="2E6B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1210" y="1413668"/>
            <a:ext cx="8028384" cy="478634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uk-UA" sz="2400" b="1" i="1" dirty="0" smtClean="0">
                <a:solidFill>
                  <a:srgbClr val="002060"/>
                </a:solidFill>
                <a:cs typeface="Times New Roman" pitchFamily="18" charset="0"/>
              </a:rPr>
              <a:t>сформувати поняття перпендикуляра до площини; похилої; проекції похилої на площину; відстань від точки до площини;</a:t>
            </a:r>
            <a:endParaRPr lang="en-US" sz="24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>
              <a:buFont typeface="Wingdings 2"/>
              <a:buNone/>
            </a:pPr>
            <a:endParaRPr lang="ru-RU" sz="24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/>
            <a:r>
              <a:rPr lang="uk-UA" sz="2400" b="1" i="1" dirty="0" smtClean="0">
                <a:solidFill>
                  <a:srgbClr val="002060"/>
                </a:solidFill>
                <a:cs typeface="Times New Roman" pitchFamily="18" charset="0"/>
              </a:rPr>
              <a:t>установити взаємозв’язок між довжинами похилих, проведених з однієї точки до площини, і довжинами їхніх проекцій на площину</a:t>
            </a:r>
            <a:r>
              <a:rPr lang="uk-UA" sz="2400" b="1" i="1" dirty="0">
                <a:solidFill>
                  <a:srgbClr val="002060"/>
                </a:solidFill>
                <a:cs typeface="Times New Roman" pitchFamily="18" charset="0"/>
              </a:rPr>
              <a:t>;</a:t>
            </a:r>
            <a:endParaRPr lang="en-US" sz="24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>
              <a:buFont typeface="Wingdings 2"/>
              <a:buNone/>
            </a:pPr>
            <a:endParaRPr lang="ru-RU" sz="24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/>
            <a:r>
              <a:rPr lang="uk-UA" sz="2400" b="1" i="1" dirty="0" smtClean="0">
                <a:solidFill>
                  <a:srgbClr val="002060"/>
                </a:solidFill>
                <a:cs typeface="Times New Roman" pitchFamily="18" charset="0"/>
              </a:rPr>
              <a:t>розвивати вміння застосовувати здобуті знання для розв’язування задач.</a:t>
            </a:r>
            <a:endParaRPr lang="ru-RU" sz="24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69560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018558"/>
            <a:ext cx="4474840" cy="6345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uk-UA" sz="2800" i="1" cap="none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Розв’язування задач</a:t>
            </a:r>
            <a:endParaRPr lang="ru-RU" sz="2800" i="1" cap="none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7527780" cy="4572032"/>
          </a:xfrm>
        </p:spPr>
        <p:txBody>
          <a:bodyPr>
            <a:normAutofit/>
          </a:bodyPr>
          <a:lstStyle/>
          <a:p>
            <a:pPr algn="just"/>
            <a:r>
              <a:rPr lang="uk-UA" sz="2000" b="1" i="1" dirty="0" smtClean="0">
                <a:solidFill>
                  <a:srgbClr val="002060"/>
                </a:solidFill>
              </a:rPr>
              <a:t>Розв’язання простіших задач на похилу та її проекцію на площину зводиться до розв’язання прямокутного трикутника, сторонами якого є похила, її проекція на площину і перпендикуляр до площини.</a:t>
            </a:r>
            <a:endParaRPr lang="en-US" sz="2000" b="1" i="1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endParaRPr lang="ru-RU" sz="2000" dirty="0" smtClean="0">
              <a:solidFill>
                <a:srgbClr val="002060"/>
              </a:solidFill>
            </a:endParaRPr>
          </a:p>
          <a:p>
            <a:pPr algn="just"/>
            <a:r>
              <a:rPr lang="uk-UA" sz="2000" b="1" i="1" dirty="0" smtClean="0">
                <a:solidFill>
                  <a:srgbClr val="002060"/>
                </a:solidFill>
              </a:rPr>
              <a:t>Якщо  такого  трикутника  немає  на малюнку,   то,   щоб   його   утворити, проводимо допоміжні відрізки.</a:t>
            </a:r>
          </a:p>
          <a:p>
            <a:pPr algn="just"/>
            <a:endParaRPr lang="uk-UA" sz="2000" b="1" i="1" dirty="0" smtClean="0">
              <a:solidFill>
                <a:srgbClr val="002060"/>
              </a:solidFill>
            </a:endParaRPr>
          </a:p>
          <a:p>
            <a:pPr algn="just"/>
            <a:r>
              <a:rPr lang="uk-UA" sz="2000" b="1" i="1" dirty="0">
                <a:solidFill>
                  <a:srgbClr val="002060"/>
                </a:solidFill>
              </a:rPr>
              <a:t>Якщо  в задачі  йдеться  про  дві похилі, проведені  з  однієї  точки  до  площини, то   розглядаємо   два   прямокутних трикутники, спільним катетом яких є перпендикуляр, опущений з даної точки на площину</a:t>
            </a:r>
            <a:r>
              <a:rPr lang="uk-UA" sz="2000" b="1" i="1" dirty="0"/>
              <a:t>.</a:t>
            </a:r>
            <a:endParaRPr lang="ru-RU" sz="2000" dirty="0"/>
          </a:p>
          <a:p>
            <a:pPr algn="just"/>
            <a:endParaRPr lang="ru-RU" sz="20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5838" y="0"/>
            <a:ext cx="1528162" cy="159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88640"/>
            <a:ext cx="2674640" cy="77034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Висновки</a:t>
            </a:r>
            <a:endParaRPr lang="uk-UA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156648" cy="770344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Домашнє завдання:</a:t>
            </a:r>
            <a:endParaRPr lang="uk-UA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988840"/>
            <a:ext cx="7920880" cy="1368152"/>
          </a:xfrm>
        </p:spPr>
        <p:txBody>
          <a:bodyPr/>
          <a:lstStyle/>
          <a:p>
            <a:pPr lvl="0"/>
            <a:r>
              <a:rPr lang="uk-UA" b="1" dirty="0"/>
              <a:t>Вивчити п. 10 § 3 (питання 1-4) </a:t>
            </a:r>
            <a:endParaRPr lang="ru-RU" b="1" dirty="0"/>
          </a:p>
          <a:p>
            <a:pPr lvl="0"/>
            <a:r>
              <a:rPr lang="uk-UA" b="1" dirty="0"/>
              <a:t>Розв’язати № 10.4; 10.6; 10.19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113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7242" y="332656"/>
            <a:ext cx="2520280" cy="72008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dirty="0"/>
              <a:t>№ 9.11	</a:t>
            </a:r>
            <a:endParaRPr lang="uk-UA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419872" y="1916832"/>
                <a:ext cx="4752528" cy="2984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 algn="just">
                  <a:buAutoNum type="arabicParenR"/>
                </a:pPr>
                <a14:m>
                  <m:oMath xmlns:m="http://schemas.openxmlformats.org/officeDocument/2006/math">
                    <m:r>
                      <a:rPr lang="en-US" sz="2000" i="1" smtClean="0"/>
                      <m:t>𝑀𝑂</m:t>
                    </m:r>
                    <m:r>
                      <a:rPr lang="en-US" sz="2000" i="1" smtClean="0"/>
                      <m:t> </m:t>
                    </m:r>
                    <m:r>
                      <a:rPr lang="uk-UA" sz="2000" i="1"/>
                      <m:t>⊥</m:t>
                    </m:r>
                    <m:r>
                      <a:rPr lang="uk-UA" sz="2000" i="1"/>
                      <m:t>𝐴𝐵𝐶𝐷</m:t>
                    </m:r>
                    <m:r>
                      <a:rPr lang="uk-UA" sz="2000" i="1"/>
                      <m:t>, то </m:t>
                    </m:r>
                    <m:r>
                      <a:rPr lang="en-US" sz="2000" i="1"/>
                      <m:t>𝑀𝑂</m:t>
                    </m:r>
                    <m:r>
                      <a:rPr lang="en-US" sz="2000" i="1"/>
                      <m:t> </m:t>
                    </m:r>
                    <m:r>
                      <a:rPr lang="uk-UA" sz="2000" i="1"/>
                      <m:t>⊥</m:t>
                    </m:r>
                    <m:r>
                      <a:rPr lang="uk-UA" sz="2000" i="1"/>
                      <m:t>𝐴𝐶</m:t>
                    </m:r>
                    <m:r>
                      <a:rPr lang="uk-UA" sz="2000" i="1"/>
                      <m:t> </m:t>
                    </m:r>
                    <m:r>
                      <a:rPr lang="uk-UA" sz="2000" i="1"/>
                      <m:t>𝑖</m:t>
                    </m:r>
                    <m:r>
                      <a:rPr lang="uk-UA" sz="2000" i="1"/>
                      <m:t> </m:t>
                    </m:r>
                    <m:r>
                      <a:rPr lang="de-DE" sz="2000" i="1"/>
                      <m:t>𝑀𝑂</m:t>
                    </m:r>
                    <m:r>
                      <a:rPr lang="de-DE" sz="2000" i="1"/>
                      <m:t> </m:t>
                    </m:r>
                    <m:r>
                      <a:rPr lang="uk-UA" sz="2000" i="1"/>
                      <m:t>⊥</m:t>
                    </m:r>
                    <m:r>
                      <a:rPr lang="uk-UA" sz="2000" i="1"/>
                      <m:t>𝐵𝐷</m:t>
                    </m:r>
                  </m:oMath>
                </a14:m>
                <a:endParaRPr lang="uk-UA" sz="2000" i="1" dirty="0" smtClean="0"/>
              </a:p>
              <a:p>
                <a:pPr marL="457200" lvl="0" indent="-457200" algn="just">
                  <a:buAutoNum type="arabicParenR"/>
                </a:pPr>
                <a14:m>
                  <m:oMath xmlns:m="http://schemas.openxmlformats.org/officeDocument/2006/math">
                    <m:r>
                      <a:rPr lang="de-DE" sz="2000" i="1"/>
                      <m:t>𝐴𝐵𝐶𝐷</m:t>
                    </m:r>
                    <m:r>
                      <a:rPr lang="de-DE" sz="2000" i="1"/>
                      <m:t>−квадрат, то </m:t>
                    </m:r>
                    <m:r>
                      <a:rPr lang="en-US" sz="2000" i="1"/>
                      <m:t>𝐴𝐶</m:t>
                    </m:r>
                    <m:r>
                      <a:rPr lang="en-US" sz="2000" i="1"/>
                      <m:t> </m:t>
                    </m:r>
                    <m:r>
                      <a:rPr lang="uk-UA" sz="2000" i="1"/>
                      <m:t>⊥</m:t>
                    </m:r>
                    <m:r>
                      <a:rPr lang="uk-UA" sz="2000" i="1"/>
                      <m:t>𝐵𝐷</m:t>
                    </m:r>
                    <m:r>
                      <a:rPr lang="uk-UA" sz="2000" i="1"/>
                      <m:t> </m:t>
                    </m:r>
                    <m:r>
                      <a:rPr lang="uk-UA" sz="2000" i="1"/>
                      <m:t>𝑖</m:t>
                    </m:r>
                    <m:r>
                      <a:rPr lang="uk-UA" sz="2000" i="1"/>
                      <m:t> </m:t>
                    </m:r>
                    <m:r>
                      <a:rPr lang="en-US" sz="2000" i="1"/>
                      <m:t>𝐴𝑂</m:t>
                    </m:r>
                    <m:r>
                      <a:rPr lang="en-US" sz="2000" i="1"/>
                      <m:t>=</m:t>
                    </m:r>
                    <m:r>
                      <a:rPr lang="en-US" sz="2000" i="1"/>
                      <m:t>𝐵𝑂</m:t>
                    </m:r>
                    <m:r>
                      <a:rPr lang="en-US" sz="2000" i="1"/>
                      <m:t>=</m:t>
                    </m:r>
                    <m:r>
                      <a:rPr lang="en-US" sz="2000" i="1"/>
                      <m:t>𝐶𝑂</m:t>
                    </m:r>
                    <m:r>
                      <a:rPr lang="en-US" sz="2000" i="1"/>
                      <m:t>=</m:t>
                    </m:r>
                    <m:r>
                      <a:rPr lang="en-US" sz="2000" i="1"/>
                      <m:t>𝐷𝑂</m:t>
                    </m:r>
                  </m:oMath>
                </a14:m>
                <a:endParaRPr lang="uk-UA" sz="2000" i="1" dirty="0" smtClean="0"/>
              </a:p>
              <a:p>
                <a:pPr marL="457200" lvl="0" indent="-457200" algn="just">
                  <a:buAutoNum type="arabicParenR"/>
                </a:pPr>
                <a14:m>
                  <m:oMath xmlns:m="http://schemas.openxmlformats.org/officeDocument/2006/math">
                    <m:r>
                      <a:rPr lang="uk-UA" sz="2000" i="1"/>
                      <m:t>З ∆</m:t>
                    </m:r>
                    <m:r>
                      <a:rPr lang="en-US" sz="2000" i="1"/>
                      <m:t>𝐴𝐵𝐶</m:t>
                    </m:r>
                    <m:r>
                      <a:rPr lang="en-US" sz="2000" i="1"/>
                      <m:t> … </m:t>
                    </m:r>
                    <m:r>
                      <a:rPr lang="uk-UA" sz="2000" i="1"/>
                      <m:t>або </m:t>
                    </m:r>
                    <m:r>
                      <a:rPr lang="en-US" sz="2000" i="1"/>
                      <m:t>𝐴𝐶</m:t>
                    </m:r>
                    <m:r>
                      <a:rPr lang="en-US" sz="2000" i="1"/>
                      <m:t>=</m:t>
                    </m:r>
                    <m:r>
                      <a:rPr lang="en-US" sz="2000" i="1"/>
                      <m:t>𝐴𝐵</m:t>
                    </m:r>
                    <m:r>
                      <a:rPr lang="en-US" sz="2000" i="1"/>
                      <m:t>∗</m:t>
                    </m:r>
                    <m:rad>
                      <m:radPr>
                        <m:degHide m:val="on"/>
                        <m:ctrlPr>
                          <a:rPr lang="ru-RU" sz="2000" i="1"/>
                        </m:ctrlPr>
                      </m:radPr>
                      <m:deg/>
                      <m:e>
                        <m:r>
                          <a:rPr lang="en-US" sz="2000" i="1"/>
                          <m:t>2</m:t>
                        </m:r>
                      </m:e>
                    </m:rad>
                    <m:r>
                      <a:rPr lang="en-US" sz="2000" i="1"/>
                      <m:t>=4</m:t>
                    </m:r>
                    <m:rad>
                      <m:radPr>
                        <m:degHide m:val="on"/>
                        <m:ctrlPr>
                          <a:rPr lang="ru-RU" sz="2000" i="1"/>
                        </m:ctrlPr>
                      </m:radPr>
                      <m:deg/>
                      <m:e>
                        <m:r>
                          <a:rPr lang="en-US" sz="2000" i="1"/>
                          <m:t>2</m:t>
                        </m:r>
                      </m:e>
                    </m:rad>
                    <m:r>
                      <a:rPr lang="en-US" sz="2000" i="1"/>
                      <m:t>∗</m:t>
                    </m:r>
                    <m:rad>
                      <m:radPr>
                        <m:degHide m:val="on"/>
                        <m:ctrlPr>
                          <a:rPr lang="ru-RU" sz="2000" i="1"/>
                        </m:ctrlPr>
                      </m:radPr>
                      <m:deg/>
                      <m:e>
                        <m:r>
                          <a:rPr lang="en-US" sz="2000" i="1"/>
                          <m:t>2</m:t>
                        </m:r>
                      </m:e>
                    </m:rad>
                    <m:r>
                      <a:rPr lang="en-US" sz="2000" i="1"/>
                      <m:t>=8;</m:t>
                    </m:r>
                    <m:r>
                      <a:rPr lang="en-US" sz="2000" i="1"/>
                      <m:t>𝐵𝑂</m:t>
                    </m:r>
                    <m:r>
                      <a:rPr lang="en-US" sz="2000" i="1"/>
                      <m:t>=</m:t>
                    </m:r>
                    <m:r>
                      <a:rPr lang="en-US" sz="2000" i="1"/>
                      <m:t>𝑂</m:t>
                    </m:r>
                    <m:r>
                      <a:rPr lang="en-US" sz="2000" i="1"/>
                      <m:t>=4</m:t>
                    </m:r>
                    <m:r>
                      <a:rPr lang="uk-UA" sz="2000" i="1"/>
                      <m:t>см </m:t>
                    </m:r>
                  </m:oMath>
                </a14:m>
                <a:endParaRPr lang="uk-UA" sz="2000" i="1" dirty="0" smtClean="0"/>
              </a:p>
              <a:p>
                <a:pPr marL="457200" lvl="0" indent="-457200" algn="just">
                  <a:buAutoNum type="arabicParenR"/>
                </a:pPr>
                <a14:m>
                  <m:oMath xmlns:m="http://schemas.openxmlformats.org/officeDocument/2006/math">
                    <m:r>
                      <a:rPr lang="uk-UA" sz="2000" i="1"/>
                      <m:t>З ∆</m:t>
                    </m:r>
                    <m:r>
                      <a:rPr lang="en-US" sz="2000" i="1"/>
                      <m:t>𝑀𝑂𝐷</m:t>
                    </m:r>
                    <m:r>
                      <a:rPr lang="en-US" sz="2000" i="1"/>
                      <m:t> </m:t>
                    </m:r>
                    <m:d>
                      <m:dPr>
                        <m:ctrlPr>
                          <a:rPr lang="ru-RU" sz="2000" i="1"/>
                        </m:ctrlPr>
                      </m:dPr>
                      <m:e>
                        <m:r>
                          <a:rPr lang="en-US" sz="2000" i="1"/>
                          <m:t>∠</m:t>
                        </m:r>
                        <m:r>
                          <a:rPr lang="en-US" sz="2000" i="1"/>
                          <m:t>𝑀𝑂</m:t>
                        </m:r>
                        <m:r>
                          <a:rPr lang="en-US" sz="2000" i="1"/>
                          <m:t>=</m:t>
                        </m:r>
                        <m:sSup>
                          <m:sSupPr>
                            <m:ctrlPr>
                              <a:rPr lang="ru-RU" sz="2000" i="1"/>
                            </m:ctrlPr>
                          </m:sSupPr>
                          <m:e>
                            <m:r>
                              <a:rPr lang="en-US" sz="2000" i="1"/>
                              <m:t>90</m:t>
                            </m:r>
                          </m:e>
                          <m:sup>
                            <m:r>
                              <a:rPr lang="en-US" sz="2000" i="1"/>
                              <m:t>0</m:t>
                            </m:r>
                          </m:sup>
                        </m:sSup>
                      </m:e>
                    </m:d>
                    <m:r>
                      <a:rPr lang="uk-UA" sz="2000" i="1"/>
                      <m:t> за т. Піфагора:</m:t>
                    </m:r>
                  </m:oMath>
                </a14:m>
                <a:endParaRPr lang="ru-RU" sz="20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/>
                        <m:t>𝑀𝐷</m:t>
                      </m:r>
                      <m:r>
                        <a:rPr lang="en-US" sz="2000" i="1"/>
                        <m:t>=</m:t>
                      </m:r>
                      <m:rad>
                        <m:radPr>
                          <m:degHide m:val="on"/>
                          <m:ctrlPr>
                            <a:rPr lang="ru-RU" sz="2000" i="1"/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2000" i="1"/>
                              </m:ctrlPr>
                            </m:sSupPr>
                            <m:e>
                              <m:r>
                                <a:rPr lang="en-US" sz="2000" i="1"/>
                                <m:t>2</m:t>
                              </m:r>
                            </m:e>
                            <m:sup>
                              <m:r>
                                <a:rPr lang="en-US" sz="2000" i="1"/>
                                <m:t>2</m:t>
                              </m:r>
                            </m:sup>
                          </m:sSup>
                          <m:r>
                            <a:rPr lang="en-US" sz="2000" i="1"/>
                            <m:t>+</m:t>
                          </m:r>
                          <m:sSup>
                            <m:sSupPr>
                              <m:ctrlPr>
                                <a:rPr lang="ru-RU" sz="2000" i="1"/>
                              </m:ctrlPr>
                            </m:sSupPr>
                            <m:e>
                              <m:r>
                                <a:rPr lang="en-US" sz="2000" i="1"/>
                                <m:t>4</m:t>
                              </m:r>
                            </m:e>
                            <m:sup>
                              <m:r>
                                <a:rPr lang="en-US" sz="2000" i="1"/>
                                <m:t>2</m:t>
                              </m:r>
                            </m:sup>
                          </m:sSup>
                          <m:r>
                            <a:rPr lang="en-US" sz="2000" i="1"/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ru-RU" sz="2000" i="1"/>
                              </m:ctrlPr>
                            </m:radPr>
                            <m:deg/>
                            <m:e>
                              <m:r>
                                <a:rPr lang="en-US" sz="2000" i="1"/>
                                <m:t>20</m:t>
                              </m:r>
                            </m:e>
                          </m:rad>
                          <m:r>
                            <a:rPr lang="en-US" sz="2000" i="1"/>
                            <m:t>=2</m:t>
                          </m:r>
                          <m:rad>
                            <m:radPr>
                              <m:degHide m:val="on"/>
                              <m:ctrlPr>
                                <a:rPr lang="ru-RU" sz="2000" i="1"/>
                              </m:ctrlPr>
                            </m:radPr>
                            <m:deg/>
                            <m:e>
                              <m:r>
                                <a:rPr lang="en-US" sz="2000" i="1"/>
                                <m:t>5</m:t>
                              </m:r>
                            </m:e>
                          </m:rad>
                          <m:r>
                            <a:rPr lang="uk-UA" sz="2000" i="1"/>
                            <m:t> см</m:t>
                          </m:r>
                        </m:e>
                      </m:rad>
                      <m:r>
                        <a:rPr lang="en-US" sz="2000" i="1"/>
                        <m:t> 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1916832"/>
                <a:ext cx="4752528" cy="2984471"/>
              </a:xfrm>
              <a:prstGeom prst="rect">
                <a:avLst/>
              </a:prstGeom>
              <a:blipFill rotWithShape="1">
                <a:blip r:embed="rId2"/>
                <a:stretch>
                  <a:fillRect l="-1154" t="-816" r="-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3" t="58326" r="47030" b="32674"/>
          <a:stretch/>
        </p:blipFill>
        <p:spPr bwMode="auto">
          <a:xfrm>
            <a:off x="107504" y="2030035"/>
            <a:ext cx="3189838" cy="3415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00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89626" y="692696"/>
            <a:ext cx="2520280" cy="72008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dirty="0"/>
              <a:t>№ 9.15</a:t>
            </a:r>
            <a:endParaRPr lang="uk-UA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850613" y="4513098"/>
                <a:ext cx="7108681" cy="894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b="0" i="1" smtClean="0">
                          <a:latin typeface="Cambria Math"/>
                        </a:rPr>
                        <m:t>1) </m:t>
                      </m:r>
                      <m:r>
                        <a:rPr lang="uk-UA" sz="2400" i="1"/>
                        <m:t>𝐴𝐹</m:t>
                      </m:r>
                      <m:r>
                        <a:rPr lang="uk-UA" sz="2400" i="1"/>
                        <m:t>⊥</m:t>
                      </m:r>
                      <m:r>
                        <a:rPr lang="uk-UA" sz="2400" i="1"/>
                        <m:t>𝐴𝐵𝐶</m:t>
                      </m:r>
                      <m:r>
                        <a:rPr lang="uk-UA" sz="2400" i="1"/>
                        <m:t>, то </m:t>
                      </m:r>
                      <m:r>
                        <a:rPr lang="en-US" sz="2400" i="1"/>
                        <m:t>𝐴𝐹</m:t>
                      </m:r>
                      <m:r>
                        <a:rPr lang="en-US" sz="2400" i="1"/>
                        <m:t> </m:t>
                      </m:r>
                      <m:r>
                        <a:rPr lang="uk-UA" sz="2400" i="1"/>
                        <m:t>⊥</m:t>
                      </m:r>
                      <m:r>
                        <a:rPr lang="uk-UA" sz="2400" i="1"/>
                        <m:t>𝐴𝐵</m:t>
                      </m:r>
                      <m:r>
                        <a:rPr lang="uk-UA" sz="2400" i="1"/>
                        <m:t>, </m:t>
                      </m:r>
                      <m:r>
                        <a:rPr lang="uk-UA" sz="2400" i="1"/>
                        <m:t>𝐴𝐹</m:t>
                      </m:r>
                      <m:r>
                        <a:rPr lang="uk-UA" sz="2400" i="1"/>
                        <m:t> ⊥</m:t>
                      </m:r>
                      <m:r>
                        <a:rPr lang="uk-UA" sz="2400" i="1"/>
                        <m:t>𝐴𝐶</m:t>
                      </m:r>
                      <m:r>
                        <a:rPr lang="uk-UA" sz="2400" i="1"/>
                        <m:t>, </m:t>
                      </m:r>
                      <m:r>
                        <a:rPr lang="uk-UA" sz="2400" i="1"/>
                        <m:t>𝐴𝐹</m:t>
                      </m:r>
                      <m:r>
                        <a:rPr lang="uk-UA" sz="2400" i="1"/>
                        <m:t> ⊥</m:t>
                      </m:r>
                      <m:r>
                        <a:rPr lang="uk-UA" sz="2400" i="1"/>
                        <m:t>𝐵𝐶</m:t>
                      </m:r>
                    </m:oMath>
                  </m:oMathPara>
                </a14:m>
                <a:endParaRPr lang="ru-RU" sz="2400" dirty="0"/>
              </a:p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b="0" i="1" smtClean="0">
                          <a:latin typeface="Cambria Math"/>
                        </a:rPr>
                        <m:t>    2) </m:t>
                      </m:r>
                      <m:r>
                        <a:rPr lang="en-US" sz="2400" i="1"/>
                        <m:t>𝐵𝐶</m:t>
                      </m:r>
                      <m:r>
                        <a:rPr lang="en-US" sz="2400" b="1" i="1"/>
                        <m:t> </m:t>
                      </m:r>
                      <m:r>
                        <a:rPr lang="uk-UA" sz="2400" i="1"/>
                        <m:t>⊥</m:t>
                      </m:r>
                      <m:r>
                        <a:rPr lang="uk-UA" sz="2400" i="1"/>
                        <m:t>𝐶𝐴</m:t>
                      </m:r>
                      <m:r>
                        <a:rPr lang="uk-UA" sz="2400" i="1"/>
                        <m:t> </m:t>
                      </m:r>
                      <m:d>
                        <m:dPr>
                          <m:ctrlPr>
                            <a:rPr lang="ru-RU" sz="2400" i="1"/>
                          </m:ctrlPr>
                        </m:dPr>
                        <m:e>
                          <m:r>
                            <a:rPr lang="en-US" sz="2400" i="1"/>
                            <m:t>∠</m:t>
                          </m:r>
                          <m:r>
                            <a:rPr lang="en-US" sz="2400" i="1"/>
                            <m:t>𝐶</m:t>
                          </m:r>
                          <m:r>
                            <a:rPr lang="en-US" sz="2400" i="1"/>
                            <m:t>=</m:t>
                          </m:r>
                          <m:sSup>
                            <m:sSupPr>
                              <m:ctrlPr>
                                <a:rPr lang="ru-RU" sz="2400" i="1"/>
                              </m:ctrlPr>
                            </m:sSupPr>
                            <m:e>
                              <m:r>
                                <a:rPr lang="en-US" sz="2400" i="1"/>
                                <m:t>90</m:t>
                              </m:r>
                            </m:e>
                            <m:sup>
                              <m:r>
                                <a:rPr lang="en-US" sz="2400" i="1"/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uk-UA" sz="2400" i="1"/>
                        <m:t>, </m:t>
                      </m:r>
                      <m:r>
                        <a:rPr lang="uk-UA" sz="2400" i="1"/>
                        <m:t>𝐵𝐶</m:t>
                      </m:r>
                      <m:r>
                        <a:rPr lang="uk-UA" sz="2400" i="1"/>
                        <m:t>⊥</m:t>
                      </m:r>
                      <m:r>
                        <a:rPr lang="uk-UA" sz="2400" i="1"/>
                        <m:t>𝐴𝐹</m:t>
                      </m:r>
                      <m:r>
                        <a:rPr lang="uk-UA" sz="2400" i="1"/>
                        <m:t>, то </m:t>
                      </m:r>
                      <m:r>
                        <a:rPr lang="en-US" sz="2400" i="1"/>
                        <m:t>𝐵𝐶</m:t>
                      </m:r>
                      <m:r>
                        <a:rPr lang="en-US" sz="2400" i="1"/>
                        <m:t> </m:t>
                      </m:r>
                      <m:r>
                        <a:rPr lang="uk-UA" sz="2400" i="1"/>
                        <m:t>⊥</m:t>
                      </m:r>
                      <m:r>
                        <a:rPr lang="uk-UA" sz="2400" i="1"/>
                        <m:t>𝐴𝐹𝐶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13" y="4513098"/>
                <a:ext cx="7108681" cy="89466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0" t="24774" r="35704" b="66337"/>
          <a:stretch/>
        </p:blipFill>
        <p:spPr bwMode="auto">
          <a:xfrm>
            <a:off x="539551" y="1268760"/>
            <a:ext cx="3865401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28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772816"/>
            <a:ext cx="3483909" cy="23042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36" y="1883510"/>
            <a:ext cx="3901776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221088"/>
            <a:ext cx="3694641" cy="256362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116632"/>
            <a:ext cx="6394290" cy="1296144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Актуалізація опорних знань учнів</a:t>
            </a:r>
            <a:endParaRPr lang="uk-UA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02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8172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632848" cy="1440160"/>
          </a:xfrm>
        </p:spPr>
        <p:txBody>
          <a:bodyPr>
            <a:normAutofit fontScale="90000"/>
          </a:bodyPr>
          <a:lstStyle/>
          <a:p>
            <a:pPr marL="1349375" indent="-1349375" algn="ctr"/>
            <a:r>
              <a:rPr lang="uk-UA" b="0" cap="none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</a:t>
            </a:r>
            <a:r>
              <a:rPr lang="uk-UA" cap="none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«Перпендикуляр і похила. Властивості перпендикуляра і похилих»</a:t>
            </a:r>
            <a:endParaRPr lang="uk-UA" cap="none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556404"/>
            <a:ext cx="2318973" cy="37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C:\Documents and Settings\Olgo4ka\Рабочий стол\урок\рисунки перпендикуляр\f7af5b80382a5936adf7cc8489552c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3539" y="2996952"/>
            <a:ext cx="2407707" cy="180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Olgo4ka\Рабочий стол\урок\рисунки перпендикуляр\caicco-algher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213703"/>
            <a:ext cx="3110663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8752" y="2564427"/>
            <a:ext cx="2143140" cy="322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6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" y="0"/>
            <a:ext cx="687554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12" y="236645"/>
            <a:ext cx="1440160" cy="63847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604304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Ретрансляційна вишка</a:t>
            </a:r>
            <a:endParaRPr 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140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1857364"/>
            <a:ext cx="7667332" cy="1143000"/>
          </a:xfrm>
        </p:spPr>
        <p:txBody>
          <a:bodyPr rtlCol="0">
            <a:normAutofit fontScale="9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uk-UA" sz="2800" b="0" cap="none" dirty="0" smtClean="0">
                <a:ln>
                  <a:noFill/>
                </a:ln>
                <a:solidFill>
                  <a:schemeClr val="tx1"/>
                </a:solidFill>
                <a:latin typeface="+mn-lt"/>
              </a:rPr>
              <a:t>        Відрізок називається перпендикулярним до площини, якщо він лежить на прямій, перпендикулярній по площині.</a:t>
            </a:r>
            <a:endParaRPr lang="uk-UA" sz="2800" b="0" cap="none" dirty="0">
              <a:ln>
                <a:noFill/>
              </a:ln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331640" y="3214686"/>
            <a:ext cx="6048375" cy="3167063"/>
            <a:chOff x="1403350" y="2133600"/>
            <a:chExt cx="6048375" cy="316706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403350" y="2133600"/>
              <a:ext cx="6048375" cy="2447925"/>
              <a:chOff x="1403350" y="2133600"/>
              <a:chExt cx="6048375" cy="2447925"/>
            </a:xfrm>
          </p:grpSpPr>
          <p:sp>
            <p:nvSpPr>
              <p:cNvPr id="4" name="Блок-схема: данные 3"/>
              <p:cNvSpPr/>
              <p:nvPr/>
            </p:nvSpPr>
            <p:spPr>
              <a:xfrm>
                <a:off x="1403350" y="2852738"/>
                <a:ext cx="6048375" cy="1728787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dirty="0"/>
              </a:p>
            </p:txBody>
          </p:sp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4572000" y="2205038"/>
                <a:ext cx="0" cy="1439862"/>
              </a:xfrm>
              <a:prstGeom prst="line">
                <a:avLst/>
              </a:prstGeom>
              <a:ln>
                <a:headEnd type="none"/>
                <a:tailEnd type="oval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 flipV="1">
                <a:off x="2843213" y="3213100"/>
                <a:ext cx="3673475" cy="792163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3132138" y="3429000"/>
                <a:ext cx="3024187" cy="431800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4572000" y="4581525"/>
                <a:ext cx="0" cy="0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4572000" y="3644900"/>
                <a:ext cx="0" cy="936625"/>
              </a:xfrm>
              <a:prstGeom prst="line">
                <a:avLst/>
              </a:prstGeom>
              <a:ln>
                <a:prstDash val="dash"/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344" name="Прямоугольник 24"/>
              <p:cNvSpPr>
                <a:spLocks noChangeArrowheads="1"/>
              </p:cNvSpPr>
              <p:nvPr/>
            </p:nvSpPr>
            <p:spPr bwMode="auto">
              <a:xfrm>
                <a:off x="4140200" y="2133600"/>
                <a:ext cx="470000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uk-UA" sz="4000" i="1" dirty="0" smtClean="0">
                    <a:solidFill>
                      <a:prstClr val="black"/>
                    </a:solidFill>
                  </a:rPr>
                  <a:t>а</a:t>
                </a:r>
                <a:endParaRPr lang="uk-UA" sz="4000" i="1" dirty="0" smtClean="0"/>
              </a:p>
              <a:p>
                <a:endParaRPr lang="uk-UA" sz="4000" b="1" dirty="0">
                  <a:latin typeface="Calibri" pitchFamily="34" charset="0"/>
                </a:endParaRPr>
              </a:p>
            </p:txBody>
          </p:sp>
        </p:grpSp>
        <p:cxnSp>
          <p:nvCxnSpPr>
            <p:cNvPr id="34" name="Прямая соединительная линия 33"/>
            <p:cNvCxnSpPr/>
            <p:nvPr/>
          </p:nvCxnSpPr>
          <p:spPr>
            <a:xfrm>
              <a:off x="4572000" y="4365625"/>
              <a:ext cx="0" cy="935038"/>
            </a:xfrm>
            <a:prstGeom prst="line">
              <a:avLst/>
            </a:prstGeom>
            <a:ln>
              <a:prstDash val="solid"/>
              <a:headEnd type="none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23528" y="18864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1. Відрізок перпендикулярний до площини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4539010" y="4475165"/>
            <a:ext cx="177804" cy="523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4617589" y="4565738"/>
            <a:ext cx="197652" cy="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295502" y="4510086"/>
            <a:ext cx="204788" cy="34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295502" y="4501356"/>
            <a:ext cx="14338" cy="1732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2285984" y="4857760"/>
            <a:ext cx="5036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400" i="1" dirty="0" smtClean="0">
                <a:solidFill>
                  <a:prstClr val="black"/>
                </a:solidFill>
                <a:latin typeface="+mn-lt"/>
                <a:ea typeface="+mj-ea"/>
                <a:cs typeface="+mj-cs"/>
              </a:rPr>
              <a:t>α</a:t>
            </a:r>
            <a:endParaRPr lang="uk-UA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46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шукана">
  <a:themeElements>
    <a:clrScheme name="Виконавча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Вишукана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ишукана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237</TotalTime>
  <Words>780</Words>
  <Application>Microsoft Office PowerPoint</Application>
  <PresentationFormat>Экран (4:3)</PresentationFormat>
  <Paragraphs>144</Paragraphs>
  <Slides>31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Вишукана</vt:lpstr>
      <vt:lpstr>Тема уроку:   «Перпендикуляр і похила. Властивості  перпендикуляра і похилих»</vt:lpstr>
      <vt:lpstr>Епіграф</vt:lpstr>
      <vt:lpstr>Презентация PowerPoint</vt:lpstr>
      <vt:lpstr>№ 9.11 </vt:lpstr>
      <vt:lpstr>Презентация PowerPoint</vt:lpstr>
      <vt:lpstr>Презентация PowerPoint</vt:lpstr>
      <vt:lpstr>Тема: «Перпендикуляр і похила. Властивості перпендикуляра і похилих»</vt:lpstr>
      <vt:lpstr>Презентация PowerPoint</vt:lpstr>
      <vt:lpstr>        Відрізок називається перпендикулярним до площини, якщо він лежить на прямій, перпендикулярній по площині.</vt:lpstr>
      <vt:lpstr>Презентация PowerPoint</vt:lpstr>
      <vt:lpstr>Презентация PowerPoint</vt:lpstr>
      <vt:lpstr>Презентация PowerPoint</vt:lpstr>
      <vt:lpstr>Презентация PowerPoint</vt:lpstr>
      <vt:lpstr>Точка С називається  основою похилої. </vt:lpstr>
      <vt:lpstr>4. Проекція похилої</vt:lpstr>
      <vt:lpstr>5. Кути</vt:lpstr>
      <vt:lpstr>Кути</vt:lpstr>
      <vt:lpstr>Тема дослідження:</vt:lpstr>
      <vt:lpstr>Напрямки дослідження:</vt:lpstr>
      <vt:lpstr>Презентация PowerPoint</vt:lpstr>
      <vt:lpstr>2. Довжина перпендикуляра менша від довжини будь-якої похилої.</vt:lpstr>
      <vt:lpstr>3. Рівні похилі мають рівні проекції.</vt:lpstr>
      <vt:lpstr>4. Більша похила має більшу проекцію.</vt:lpstr>
      <vt:lpstr>Перпендикуляр і похила у просторі</vt:lpstr>
      <vt:lpstr>За готовими рисунками знайти  невідомий відрізок х</vt:lpstr>
      <vt:lpstr>Задача Дано: ОМ    площини ABCD. Довести, що т. М рівновіддалена від вершин квадрата АВСD.</vt:lpstr>
      <vt:lpstr>Задача  З точки до площини проведено дві похилі довжиною 10 см і 17 см. Проекції похилих відносяться як 2:5. Знайти довжину перпендикуляра.</vt:lpstr>
      <vt:lpstr>Презентация PowerPoint</vt:lpstr>
      <vt:lpstr>Презентация PowerPoint</vt:lpstr>
      <vt:lpstr>Розв’язування задач</vt:lpstr>
      <vt:lpstr>Домашнє завдання: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«Перпендикуляр і похила. Властивості перпендикуляра і похилих»</dc:title>
  <dc:creator>User</dc:creator>
  <cp:lastModifiedBy>Admin</cp:lastModifiedBy>
  <cp:revision>37</cp:revision>
  <dcterms:created xsi:type="dcterms:W3CDTF">2016-03-09T12:52:35Z</dcterms:created>
  <dcterms:modified xsi:type="dcterms:W3CDTF">2021-01-29T13:11:08Z</dcterms:modified>
</cp:coreProperties>
</file>