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70" r:id="rId5"/>
    <p:sldId id="262" r:id="rId6"/>
    <p:sldId id="268" r:id="rId7"/>
    <p:sldId id="269" r:id="rId8"/>
    <p:sldId id="274" r:id="rId9"/>
    <p:sldId id="275" r:id="rId10"/>
    <p:sldId id="276" r:id="rId11"/>
    <p:sldId id="271" r:id="rId12"/>
    <p:sldId id="27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88" d="100"/>
          <a:sy n="88" d="100"/>
        </p:scale>
        <p:origin x="16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9A7A-051F-4B8C-8F74-0D3A4CB597FE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94DBF-0593-46CA-A07D-FCCFE2ABA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900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9A7A-051F-4B8C-8F74-0D3A4CB597FE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94DBF-0593-46CA-A07D-FCCFE2ABA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579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9A7A-051F-4B8C-8F74-0D3A4CB597FE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94DBF-0593-46CA-A07D-FCCFE2ABA44D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38822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9A7A-051F-4B8C-8F74-0D3A4CB597FE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94DBF-0593-46CA-A07D-FCCFE2ABA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0090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9A7A-051F-4B8C-8F74-0D3A4CB597FE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94DBF-0593-46CA-A07D-FCCFE2ABA44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164641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9A7A-051F-4B8C-8F74-0D3A4CB597FE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94DBF-0593-46CA-A07D-FCCFE2ABA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36897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9A7A-051F-4B8C-8F74-0D3A4CB597FE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94DBF-0593-46CA-A07D-FCCFE2ABA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5543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9A7A-051F-4B8C-8F74-0D3A4CB597FE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94DBF-0593-46CA-A07D-FCCFE2ABA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489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9A7A-051F-4B8C-8F74-0D3A4CB597FE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94DBF-0593-46CA-A07D-FCCFE2ABA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3777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9A7A-051F-4B8C-8F74-0D3A4CB597FE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94DBF-0593-46CA-A07D-FCCFE2ABA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108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9A7A-051F-4B8C-8F74-0D3A4CB597FE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94DBF-0593-46CA-A07D-FCCFE2ABA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804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9A7A-051F-4B8C-8F74-0D3A4CB597FE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94DBF-0593-46CA-A07D-FCCFE2ABA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087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9A7A-051F-4B8C-8F74-0D3A4CB597FE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94DBF-0593-46CA-A07D-FCCFE2ABA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3008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9A7A-051F-4B8C-8F74-0D3A4CB597FE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94DBF-0593-46CA-A07D-FCCFE2ABA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825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9A7A-051F-4B8C-8F74-0D3A4CB597FE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94DBF-0593-46CA-A07D-FCCFE2ABA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0113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9A7A-051F-4B8C-8F74-0D3A4CB597FE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94DBF-0593-46CA-A07D-FCCFE2ABA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9310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09A7A-051F-4B8C-8F74-0D3A4CB597FE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A694DBF-0593-46CA-A07D-FCCFE2ABA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9768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трелка вправо 2">
            <a:hlinkClick r:id="rId2" action="ppaction://hlinksldjump"/>
          </p:cNvPr>
          <p:cNvSpPr/>
          <p:nvPr/>
        </p:nvSpPr>
        <p:spPr>
          <a:xfrm>
            <a:off x="9480376" y="6200045"/>
            <a:ext cx="864096" cy="513283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79576" y="3212976"/>
            <a:ext cx="7704856" cy="193899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>
                <a:ln w="11430"/>
                <a:solidFill>
                  <a:srgbClr val="66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Розв’язування прикладних задач складанням систем рівнянь</a:t>
            </a:r>
          </a:p>
        </p:txBody>
      </p:sp>
      <p:sp>
        <p:nvSpPr>
          <p:cNvPr id="8" name="WordArt 22"/>
          <p:cNvSpPr>
            <a:spLocks noChangeArrowheads="1" noChangeShapeType="1" noTextEdit="1"/>
          </p:cNvSpPr>
          <p:nvPr/>
        </p:nvSpPr>
        <p:spPr bwMode="auto">
          <a:xfrm>
            <a:off x="5735960" y="2132856"/>
            <a:ext cx="4464496" cy="483344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ru-RU" sz="28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Тема уроку.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919536" y="260649"/>
            <a:ext cx="453650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uk-UA" sz="2800" b="1" dirty="0" smtClean="0">
                <a:ln>
                  <a:solidFill>
                    <a:srgbClr val="FFFF99"/>
                  </a:solidFill>
                </a:ln>
                <a:solidFill>
                  <a:srgbClr val="CC0000"/>
                </a:solidFill>
                <a:latin typeface="Monotype Corsiva" pitchFamily="66" charset="0"/>
                <a:cs typeface="Times New Roman" pitchFamily="18" charset="0"/>
              </a:rPr>
              <a:t>« Розумова праця на </a:t>
            </a:r>
            <a:r>
              <a:rPr lang="uk-UA" sz="2800" b="1" dirty="0" err="1" smtClean="0">
                <a:ln>
                  <a:solidFill>
                    <a:srgbClr val="FFFF99"/>
                  </a:solidFill>
                </a:ln>
                <a:solidFill>
                  <a:srgbClr val="CC0000"/>
                </a:solidFill>
                <a:latin typeface="Monotype Corsiva" pitchFamily="66" charset="0"/>
                <a:cs typeface="Times New Roman" pitchFamily="18" charset="0"/>
              </a:rPr>
              <a:t>уроках</a:t>
            </a:r>
            <a:r>
              <a:rPr lang="uk-UA" sz="2800" b="1" dirty="0" smtClean="0">
                <a:ln>
                  <a:solidFill>
                    <a:srgbClr val="FFFF99"/>
                  </a:solidFill>
                </a:ln>
                <a:solidFill>
                  <a:srgbClr val="CC0000"/>
                </a:solidFill>
                <a:latin typeface="Monotype Corsiva" pitchFamily="66" charset="0"/>
                <a:cs typeface="Times New Roman" pitchFamily="18" charset="0"/>
              </a:rPr>
              <a:t> математик – пробний камінь мислення» </a:t>
            </a:r>
            <a:endParaRPr lang="ru-RU" sz="2800" b="1" dirty="0">
              <a:ln>
                <a:solidFill>
                  <a:srgbClr val="FFFF99"/>
                </a:solidFill>
              </a:ln>
              <a:solidFill>
                <a:srgbClr val="CC0000"/>
              </a:solidFill>
              <a:latin typeface="Monotype Corsiva" pitchFamily="66" charset="0"/>
              <a:cs typeface="Times New Roman" pitchFamily="18" charset="0"/>
            </a:endParaRPr>
          </a:p>
          <a:p>
            <a:pPr lvl="0"/>
            <a:r>
              <a:rPr lang="uk-UA" sz="1600" i="1" dirty="0">
                <a:solidFill>
                  <a:prstClr val="black"/>
                </a:solidFill>
              </a:rPr>
              <a:t>                                                     </a:t>
            </a:r>
            <a:r>
              <a:rPr lang="uk-UA" sz="1600" i="1" dirty="0" err="1" smtClean="0">
                <a:solidFill>
                  <a:prstClr val="black"/>
                </a:solidFill>
              </a:rPr>
              <a:t>В.Сухомлинський</a:t>
            </a:r>
            <a:endParaRPr lang="ru-RU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407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6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43000" y="1443841"/>
            <a:ext cx="813100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 smtClean="0">
              <a:solidFill>
                <a:srgbClr val="000000"/>
              </a:solidFill>
              <a:latin typeface="Roboto"/>
            </a:endParaRPr>
          </a:p>
          <a:p>
            <a:pPr algn="just"/>
            <a:endParaRPr lang="ru-RU" dirty="0" smtClean="0">
              <a:solidFill>
                <a:srgbClr val="000000"/>
              </a:solidFill>
              <a:latin typeface="Roboto"/>
            </a:endParaRPr>
          </a:p>
          <a:p>
            <a:pPr algn="just"/>
            <a:endParaRPr lang="ru-RU" dirty="0" smtClean="0">
              <a:solidFill>
                <a:srgbClr val="000000"/>
              </a:solidFill>
              <a:latin typeface="Roboto"/>
            </a:endParaRPr>
          </a:p>
          <a:p>
            <a:pPr algn="just"/>
            <a:r>
              <a:rPr lang="ru-RU" dirty="0" err="1" smtClean="0">
                <a:solidFill>
                  <a:srgbClr val="000000"/>
                </a:solidFill>
                <a:latin typeface="Roboto"/>
              </a:rPr>
              <a:t>Головним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Roboto"/>
              </a:rPr>
              <a:t>споживачем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 води в </a:t>
            </a:r>
            <a:r>
              <a:rPr lang="ru-RU" dirty="0" err="1" smtClean="0">
                <a:solidFill>
                  <a:srgbClr val="000000"/>
                </a:solidFill>
                <a:latin typeface="Roboto"/>
              </a:rPr>
              <a:t>країні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 є </a:t>
            </a:r>
            <a:r>
              <a:rPr lang="ru-RU" dirty="0" err="1" smtClean="0">
                <a:solidFill>
                  <a:srgbClr val="000000"/>
                </a:solidFill>
                <a:latin typeface="Roboto"/>
              </a:rPr>
              <a:t>сільське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Roboto"/>
              </a:rPr>
              <a:t>господарство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. </a:t>
            </a:r>
            <a:r>
              <a:rPr lang="ru-RU" dirty="0" err="1" smtClean="0">
                <a:solidFill>
                  <a:srgbClr val="000000"/>
                </a:solidFill>
                <a:latin typeface="Roboto"/>
              </a:rPr>
              <a:t>Воно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Roboto"/>
              </a:rPr>
              <a:t>споживає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 70 % </a:t>
            </a:r>
            <a:r>
              <a:rPr lang="ru-RU" dirty="0" err="1" smtClean="0">
                <a:solidFill>
                  <a:srgbClr val="000000"/>
                </a:solidFill>
                <a:latin typeface="Roboto"/>
              </a:rPr>
              <a:t>усієї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 води, яку </a:t>
            </a:r>
            <a:r>
              <a:rPr lang="ru-RU" dirty="0" err="1" smtClean="0">
                <a:solidFill>
                  <a:srgbClr val="000000"/>
                </a:solidFill>
                <a:latin typeface="Roboto"/>
              </a:rPr>
              <a:t>використовують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 люди. </a:t>
            </a:r>
            <a:r>
              <a:rPr lang="ru-RU" dirty="0" err="1" smtClean="0">
                <a:solidFill>
                  <a:srgbClr val="000000"/>
                </a:solidFill>
                <a:latin typeface="Roboto"/>
              </a:rPr>
              <a:t>Щоб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Roboto"/>
              </a:rPr>
              <a:t>виростити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 1 т </a:t>
            </a:r>
            <a:r>
              <a:rPr lang="ru-RU" dirty="0" err="1" smtClean="0">
                <a:solidFill>
                  <a:srgbClr val="000000"/>
                </a:solidFill>
                <a:latin typeface="Roboto"/>
              </a:rPr>
              <a:t>пшениці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latin typeface="Roboto"/>
              </a:rPr>
              <a:t>потрібно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 1500 т води, а 1 т рису — 7000 т води.</a:t>
            </a:r>
          </a:p>
          <a:p>
            <a:pPr algn="just"/>
            <a:r>
              <a:rPr lang="ru-RU" dirty="0" smtClean="0">
                <a:solidFill>
                  <a:srgbClr val="000000"/>
                </a:solidFill>
                <a:latin typeface="Roboto"/>
              </a:rPr>
              <a:t>1. </a:t>
            </a:r>
            <a:r>
              <a:rPr lang="ru-RU" dirty="0" err="1" smtClean="0">
                <a:solidFill>
                  <a:srgbClr val="000000"/>
                </a:solidFill>
                <a:latin typeface="Roboto"/>
              </a:rPr>
              <a:t>Площа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Roboto"/>
              </a:rPr>
              <a:t>земельної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Roboto"/>
              </a:rPr>
              <a:t>ділянки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 фермера Василя Петровича </a:t>
            </a:r>
            <a:r>
              <a:rPr lang="ru-RU" dirty="0" err="1" smtClean="0">
                <a:solidFill>
                  <a:srgbClr val="000000"/>
                </a:solidFill>
                <a:latin typeface="Roboto"/>
              </a:rPr>
              <a:t>дорівнює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 0,4 км </a:t>
            </a:r>
            <a:r>
              <a:rPr lang="ru-RU" baseline="30000" dirty="0" smtClean="0">
                <a:solidFill>
                  <a:srgbClr val="000000"/>
                </a:solidFill>
                <a:latin typeface="Roboto"/>
              </a:rPr>
              <a:t>2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, а </a:t>
            </a:r>
            <a:r>
              <a:rPr lang="ru-RU" dirty="0" err="1" smtClean="0">
                <a:solidFill>
                  <a:srgbClr val="000000"/>
                </a:solidFill>
                <a:latin typeface="Roboto"/>
              </a:rPr>
              <a:t>її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 периметр становить 2 км 600 м. </a:t>
            </a:r>
            <a:r>
              <a:rPr lang="ru-RU" dirty="0" err="1" smtClean="0">
                <a:solidFill>
                  <a:srgbClr val="000000"/>
                </a:solidFill>
                <a:latin typeface="Roboto"/>
              </a:rPr>
              <a:t>Знайдіть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Roboto"/>
              </a:rPr>
              <a:t>довжину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 й ширину </a:t>
            </a:r>
            <a:r>
              <a:rPr lang="ru-RU" dirty="0" err="1" smtClean="0">
                <a:solidFill>
                  <a:srgbClr val="000000"/>
                </a:solidFill>
                <a:latin typeface="Roboto"/>
              </a:rPr>
              <a:t>ділянки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.</a:t>
            </a:r>
          </a:p>
          <a:p>
            <a:pPr algn="just"/>
            <a:r>
              <a:rPr lang="ru-RU" dirty="0" smtClean="0">
                <a:solidFill>
                  <a:srgbClr val="000000"/>
                </a:solidFill>
                <a:latin typeface="Roboto"/>
              </a:rPr>
              <a:t>2. </a:t>
            </a:r>
            <a:r>
              <a:rPr lang="ru-RU" dirty="0" err="1" smtClean="0">
                <a:solidFill>
                  <a:srgbClr val="000000"/>
                </a:solidFill>
                <a:latin typeface="Roboto"/>
              </a:rPr>
              <a:t>Скільки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 тонн </a:t>
            </a:r>
            <a:r>
              <a:rPr lang="ru-RU" dirty="0" err="1" smtClean="0">
                <a:solidFill>
                  <a:srgbClr val="000000"/>
                </a:solidFill>
                <a:latin typeface="Roboto"/>
              </a:rPr>
              <a:t>пшениці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Roboto"/>
              </a:rPr>
              <a:t>зібрав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 Василь Петрович </a:t>
            </a:r>
            <a:r>
              <a:rPr lang="ru-RU" dirty="0" err="1" smtClean="0">
                <a:solidFill>
                  <a:srgbClr val="000000"/>
                </a:solidFill>
                <a:latin typeface="Roboto"/>
              </a:rPr>
              <a:t>цього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 року, </a:t>
            </a:r>
            <a:r>
              <a:rPr lang="ru-RU" dirty="0" err="1" smtClean="0">
                <a:solidFill>
                  <a:srgbClr val="000000"/>
                </a:solidFill>
                <a:latin typeface="Roboto"/>
              </a:rPr>
              <a:t>якщо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Roboto"/>
              </a:rPr>
              <a:t>її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Roboto"/>
              </a:rPr>
              <a:t>врожайність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 становила 45 ц/га?</a:t>
            </a:r>
          </a:p>
          <a:p>
            <a:pPr algn="just"/>
            <a:r>
              <a:rPr lang="ru-RU" dirty="0" smtClean="0">
                <a:solidFill>
                  <a:srgbClr val="000000"/>
                </a:solidFill>
                <a:latin typeface="Roboto"/>
              </a:rPr>
              <a:t>3. </a:t>
            </a:r>
            <a:r>
              <a:rPr lang="ru-RU" dirty="0" err="1" smtClean="0">
                <a:solidFill>
                  <a:srgbClr val="000000"/>
                </a:solidFill>
                <a:latin typeface="Roboto"/>
              </a:rPr>
              <a:t>Обчисліть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Roboto"/>
              </a:rPr>
              <a:t>масу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 води, </a:t>
            </a:r>
            <a:r>
              <a:rPr lang="ru-RU" dirty="0" err="1" smtClean="0">
                <a:solidFill>
                  <a:srgbClr val="000000"/>
                </a:solidFill>
                <a:latin typeface="Roboto"/>
              </a:rPr>
              <a:t>необхідну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 для </a:t>
            </a:r>
            <a:r>
              <a:rPr lang="ru-RU" dirty="0" err="1" smtClean="0">
                <a:solidFill>
                  <a:srgbClr val="000000"/>
                </a:solidFill>
                <a:latin typeface="Roboto"/>
              </a:rPr>
              <a:t>вирощування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 такого </a:t>
            </a:r>
            <a:r>
              <a:rPr lang="ru-RU" dirty="0" err="1" smtClean="0">
                <a:solidFill>
                  <a:srgbClr val="000000"/>
                </a:solidFill>
                <a:latin typeface="Roboto"/>
              </a:rPr>
              <a:t>врожаю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.</a:t>
            </a:r>
          </a:p>
          <a:p>
            <a:pPr algn="just"/>
            <a:r>
              <a:rPr lang="ru-RU" dirty="0" smtClean="0">
                <a:solidFill>
                  <a:srgbClr val="000000"/>
                </a:solidFill>
                <a:latin typeface="Roboto"/>
              </a:rPr>
              <a:t>4. Яка </a:t>
            </a:r>
            <a:r>
              <a:rPr lang="ru-RU" dirty="0" err="1" smtClean="0">
                <a:solidFill>
                  <a:srgbClr val="000000"/>
                </a:solidFill>
                <a:latin typeface="Roboto"/>
              </a:rPr>
              <a:t>маса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 води </a:t>
            </a:r>
            <a:r>
              <a:rPr lang="ru-RU" dirty="0" err="1" smtClean="0">
                <a:solidFill>
                  <a:srgbClr val="000000"/>
                </a:solidFill>
                <a:latin typeface="Roboto"/>
              </a:rPr>
              <a:t>знадобиться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 Василю Петровичу </a:t>
            </a:r>
            <a:r>
              <a:rPr lang="ru-RU" dirty="0" err="1" smtClean="0">
                <a:solidFill>
                  <a:srgbClr val="000000"/>
                </a:solidFill>
                <a:latin typeface="Roboto"/>
              </a:rPr>
              <a:t>наступного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 року, </a:t>
            </a:r>
            <a:r>
              <a:rPr lang="ru-RU" dirty="0" err="1" smtClean="0">
                <a:solidFill>
                  <a:srgbClr val="000000"/>
                </a:solidFill>
                <a:latin typeface="Roboto"/>
              </a:rPr>
              <a:t>якщо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Roboto"/>
              </a:rPr>
              <a:t>він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Roboto"/>
              </a:rPr>
              <a:t>надумає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Roboto"/>
              </a:rPr>
              <a:t>вирощувати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 рис на </a:t>
            </a:r>
            <a:r>
              <a:rPr lang="ru-RU" dirty="0" err="1" smtClean="0">
                <a:solidFill>
                  <a:srgbClr val="000000"/>
                </a:solidFill>
                <a:latin typeface="Roboto"/>
              </a:rPr>
              <a:t>цій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Roboto"/>
              </a:rPr>
              <a:t>ділянці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 при </a:t>
            </a:r>
            <a:r>
              <a:rPr lang="ru-RU" dirty="0" err="1" smtClean="0">
                <a:solidFill>
                  <a:srgbClr val="000000"/>
                </a:solidFill>
                <a:latin typeface="Roboto"/>
              </a:rPr>
              <a:t>очікуваній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Roboto"/>
              </a:rPr>
              <a:t>урожайності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 30 ц/га?</a:t>
            </a:r>
            <a:endParaRPr lang="ru-RU" b="0" i="0" dirty="0">
              <a:solidFill>
                <a:srgbClr val="000000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21418132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Підсумок уроку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dirty="0" smtClean="0"/>
              <a:t>Які задачі називаються прикладними?</a:t>
            </a:r>
          </a:p>
          <a:p>
            <a:r>
              <a:rPr lang="uk-UA" sz="2400" dirty="0" smtClean="0"/>
              <a:t>Яка послідовність дій під час </a:t>
            </a:r>
            <a:r>
              <a:rPr lang="uk-UA" sz="2400" dirty="0" err="1" smtClean="0"/>
              <a:t>розв»язування</a:t>
            </a:r>
            <a:r>
              <a:rPr lang="uk-UA" sz="2400" dirty="0" smtClean="0"/>
              <a:t> прикладної задачі за допомогою системи рівнян</a:t>
            </a:r>
            <a:r>
              <a:rPr lang="uk-UA" sz="2400" dirty="0"/>
              <a:t>ь</a:t>
            </a:r>
            <a:r>
              <a:rPr lang="uk-UA" sz="2400" dirty="0" smtClean="0"/>
              <a:t>?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528993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Домашнє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dirty="0" err="1" smtClean="0"/>
              <a:t>Використовуєючи</a:t>
            </a:r>
            <a:r>
              <a:rPr lang="uk-UA" sz="2400" dirty="0" smtClean="0"/>
              <a:t> інтернет, </a:t>
            </a:r>
            <a:r>
              <a:rPr lang="uk-UA" sz="2400" dirty="0" err="1" smtClean="0"/>
              <a:t>наволишне</a:t>
            </a:r>
            <a:r>
              <a:rPr lang="uk-UA" sz="2400" dirty="0" smtClean="0"/>
              <a:t> середовище знайти або скласти задачу, яка </a:t>
            </a:r>
            <a:r>
              <a:rPr lang="uk-UA" sz="2400" dirty="0" err="1" smtClean="0"/>
              <a:t>розв»язується</a:t>
            </a:r>
            <a:r>
              <a:rPr lang="uk-UA" sz="2400" dirty="0" smtClean="0"/>
              <a:t> за допомогою системи рівнянь. </a:t>
            </a:r>
            <a:r>
              <a:rPr lang="uk-UA" sz="2400" dirty="0" err="1" smtClean="0"/>
              <a:t>Розв»язати</a:t>
            </a:r>
            <a:r>
              <a:rPr lang="uk-UA" sz="2400" dirty="0" smtClean="0"/>
              <a:t> задачу.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68732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47529" y="1978962"/>
            <a:ext cx="856895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uk-UA" sz="800" dirty="0">
              <a:latin typeface="Comic Sans MS" pitchFamily="66" charset="0"/>
              <a:cs typeface="Times New Roman" pitchFamily="18" charset="0"/>
            </a:endParaRPr>
          </a:p>
          <a:p>
            <a:pPr lvl="0"/>
            <a:endParaRPr lang="ru-RU" sz="1000" dirty="0">
              <a:latin typeface="Comic Sans MS" pitchFamily="66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uk-UA" sz="2400" b="1" i="1" u="sng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розвивальна:</a:t>
            </a:r>
            <a:r>
              <a:rPr lang="uk-UA" sz="2400" b="1" i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uk-UA" sz="2400" dirty="0">
                <a:latin typeface="Comic Sans MS" pitchFamily="66" charset="0"/>
                <a:cs typeface="Times New Roman" pitchFamily="18" charset="0"/>
              </a:rPr>
              <a:t>розвивати пізнавальну компетентність учнів, логічне мислен­ня; формувати вміння вибирати і використовувати необхідну інформацію для розв'язування прикладних задач, застосовувати знання в нових ситуаціях;</a:t>
            </a:r>
          </a:p>
          <a:p>
            <a:pPr lvl="0" algn="just"/>
            <a:endParaRPr lang="uk-UA" sz="800" dirty="0">
              <a:latin typeface="Comic Sans MS" pitchFamily="66" charset="0"/>
              <a:cs typeface="Times New Roman" pitchFamily="18" charset="0"/>
            </a:endParaRPr>
          </a:p>
          <a:p>
            <a:pPr lvl="0" algn="just"/>
            <a:endParaRPr lang="ru-RU" sz="1000" dirty="0">
              <a:latin typeface="Comic Sans MS" pitchFamily="66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uk-UA" sz="2400" b="1" i="1" u="sng" dirty="0">
                <a:solidFill>
                  <a:srgbClr val="00421E"/>
                </a:solidFill>
                <a:latin typeface="Comic Sans MS" pitchFamily="66" charset="0"/>
                <a:cs typeface="Times New Roman" pitchFamily="18" charset="0"/>
              </a:rPr>
              <a:t>виховна:</a:t>
            </a:r>
            <a:r>
              <a:rPr lang="uk-UA" sz="2400" b="1" i="1" dirty="0">
                <a:solidFill>
                  <a:srgbClr val="00421E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uk-UA" sz="2400" dirty="0">
                <a:latin typeface="Comic Sans MS" pitchFamily="66" charset="0"/>
                <a:cs typeface="Times New Roman" pitchFamily="18" charset="0"/>
              </a:rPr>
              <a:t>виховувати інтерес до вивчення математики, творче ставлення до справи, цілеспрямованість, працьовитість, наполегливість, відповідаль­ність, уміння працювати в групі.</a:t>
            </a:r>
            <a:endParaRPr lang="ru-RU" sz="2400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87688" y="339480"/>
            <a:ext cx="70567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uk-UA" sz="2400" b="1" i="1" u="sng" dirty="0" smtClean="0">
                <a:solidFill>
                  <a:srgbClr val="CC0000"/>
                </a:solidFill>
                <a:latin typeface="Comic Sans MS" pitchFamily="66" charset="0"/>
                <a:cs typeface="Times New Roman" pitchFamily="18" charset="0"/>
              </a:rPr>
              <a:t>МЕТА навчальна</a:t>
            </a:r>
            <a:r>
              <a:rPr lang="uk-UA" sz="2400" b="1" i="1" u="sng" dirty="0">
                <a:solidFill>
                  <a:srgbClr val="CC0000"/>
                </a:solidFill>
                <a:latin typeface="Comic Sans MS" pitchFamily="66" charset="0"/>
                <a:cs typeface="Times New Roman" pitchFamily="18" charset="0"/>
              </a:rPr>
              <a:t>: </a:t>
            </a:r>
            <a:r>
              <a:rPr lang="uk-UA" sz="2400" dirty="0">
                <a:solidFill>
                  <a:prstClr val="black"/>
                </a:solidFill>
                <a:latin typeface="Comic Sans MS" pitchFamily="66" charset="0"/>
                <a:cs typeface="Times New Roman" pitchFamily="18" charset="0"/>
              </a:rPr>
              <a:t>удосконалити вміння розв'язувати прикладні задачі складанням систем рівнянь;</a:t>
            </a:r>
          </a:p>
        </p:txBody>
      </p:sp>
      <p:sp>
        <p:nvSpPr>
          <p:cNvPr id="6" name="Стрелка вправо 5">
            <a:hlinkClick r:id="rId2" action="ppaction://hlinksldjump"/>
          </p:cNvPr>
          <p:cNvSpPr/>
          <p:nvPr/>
        </p:nvSpPr>
        <p:spPr>
          <a:xfrm>
            <a:off x="9480376" y="6200045"/>
            <a:ext cx="864096" cy="513283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5936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8943" y="1464360"/>
            <a:ext cx="7805057" cy="5037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  <a:spcAft>
                <a:spcPts val="750"/>
              </a:spcAft>
            </a:pPr>
            <a:r>
              <a:rPr lang="uk-UA" sz="24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Схема розв′язування задач: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lnSpc>
                <a:spcPct val="150000"/>
              </a:lnSpc>
              <a:spcAft>
                <a:spcPts val="750"/>
              </a:spcAft>
            </a:pP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1) </a:t>
            </a:r>
            <a:r>
              <a:rPr lang="ru-RU" sz="24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позначити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деякі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дві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невідомі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величини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змінними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наприклад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х і у);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lnSpc>
                <a:spcPct val="150000"/>
              </a:lnSpc>
              <a:spcAft>
                <a:spcPts val="750"/>
              </a:spcAft>
            </a:pP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2) за </a:t>
            </a:r>
            <a:r>
              <a:rPr lang="ru-RU" sz="24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умовою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задачі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скласти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систему </a:t>
            </a:r>
            <a:r>
              <a:rPr lang="ru-RU" sz="24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рівнянь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lnSpc>
                <a:spcPct val="150000"/>
              </a:lnSpc>
              <a:spcAft>
                <a:spcPts val="750"/>
              </a:spcAft>
            </a:pP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3) </a:t>
            </a:r>
            <a:r>
              <a:rPr lang="ru-RU" sz="24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розв’язати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одержану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систему;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lnSpc>
                <a:spcPct val="150000"/>
              </a:lnSpc>
              <a:spcAft>
                <a:spcPts val="750"/>
              </a:spcAft>
            </a:pP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4) </a:t>
            </a:r>
            <a:r>
              <a:rPr lang="ru-RU" sz="24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проаналізувати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знайдені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значення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змінних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відповідно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sz="24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умови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задачі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дати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відповідь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запитання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задачі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lnSpc>
                <a:spcPct val="150000"/>
              </a:lnSpc>
              <a:spcAft>
                <a:spcPts val="750"/>
              </a:spcAft>
            </a:pP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5) </a:t>
            </a:r>
            <a:r>
              <a:rPr lang="ru-RU" sz="24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записати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відповідь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357" y="571501"/>
            <a:ext cx="6523285" cy="892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311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893" y="1362974"/>
            <a:ext cx="10211685" cy="4106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012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1.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uk-UA" sz="2400" dirty="0" smtClean="0"/>
                  <a:t>Площа земельної ділянки  6</a:t>
                </a:r>
                <a14:m>
                  <m:oMath xmlns:m="http://schemas.openxmlformats.org/officeDocument/2006/math">
                    <m:r>
                      <a:rPr lang="uk-UA" sz="2400">
                        <a:latin typeface="Cambria Math" panose="02040503050406030204" pitchFamily="18" charset="0"/>
                      </a:rPr>
                      <m:t>0</m:t>
                    </m:r>
                    <m:r>
                      <a:rPr lang="uk-UA" sz="2400" b="0" i="0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uk-UA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м</m:t>
                        </m:r>
                      </m:e>
                      <m:sup>
                        <m:eqArr>
                          <m:eqArrPr>
                            <m:ctrlPr>
                              <a:rPr lang="uk-UA" sz="24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uk-UA" sz="2400" i="1">
                                <a:latin typeface="Cambria Math" panose="02040503050406030204" pitchFamily="18" charset="0"/>
                              </a:rPr>
                              <m:t>.</m:t>
                            </m:r>
                          </m:e>
                          <m:e>
                            <m:r>
                              <a:rPr lang="uk-UA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eqArr>
                      </m:sup>
                    </m:sSup>
                  </m:oMath>
                </a14:m>
                <a:r>
                  <a:rPr lang="ru-RU" sz="2400" dirty="0" smtClean="0"/>
                  <a:t>, </a:t>
                </a:r>
                <a:r>
                  <a:rPr lang="ru-RU" sz="2400" dirty="0" err="1" smtClean="0"/>
                  <a:t>якщо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довжину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зменшити</a:t>
                </a:r>
                <a:r>
                  <a:rPr lang="ru-RU" sz="2400" dirty="0" smtClean="0"/>
                  <a:t> на 1 м , а ширину </a:t>
                </a:r>
                <a:r>
                  <a:rPr lang="ru-RU" sz="2400" dirty="0" err="1" smtClean="0"/>
                  <a:t>збільшити</a:t>
                </a:r>
                <a:r>
                  <a:rPr lang="ru-RU" sz="2400" dirty="0" smtClean="0"/>
                  <a:t> на 2 м, то </a:t>
                </a:r>
                <a:r>
                  <a:rPr lang="ru-RU" sz="2400" dirty="0" err="1" smtClean="0"/>
                  <a:t>отримаємо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земельну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ділянку</a:t>
                </a:r>
                <a:r>
                  <a:rPr lang="ru-RU" sz="2400" dirty="0" smtClean="0"/>
                  <a:t> з </a:t>
                </a:r>
                <a:r>
                  <a:rPr lang="ru-RU" sz="2400" dirty="0" err="1" smtClean="0"/>
                  <a:t>площею</a:t>
                </a:r>
                <a:r>
                  <a:rPr lang="ru-RU" sz="2400" dirty="0" smtClean="0"/>
                  <a:t> 72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k-UA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uk-UA" sz="2400" i="1">
                            <a:latin typeface="Cambria Math" panose="02040503050406030204" pitchFamily="18" charset="0"/>
                          </a:rPr>
                          <m:t>м</m:t>
                        </m:r>
                      </m:e>
                      <m:sup>
                        <m:eqArr>
                          <m:eqArrPr>
                            <m:ctrlPr>
                              <a:rPr lang="uk-UA" sz="24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uk-UA" sz="2400" i="1">
                                <a:latin typeface="Cambria Math" panose="02040503050406030204" pitchFamily="18" charset="0"/>
                              </a:rPr>
                              <m:t>.</m:t>
                            </m:r>
                          </m:e>
                          <m:e>
                            <m:r>
                              <a:rPr lang="uk-UA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eqArr>
                      </m:sup>
                    </m:sSup>
                  </m:oMath>
                </a14:m>
                <a:r>
                  <a:rPr lang="ru-RU" sz="2400" dirty="0" smtClean="0"/>
                  <a:t>.</a:t>
                </a:r>
                <a:r>
                  <a:rPr lang="ru-RU" sz="2400" dirty="0" err="1" smtClean="0"/>
                  <a:t>Знайти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довжину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огорожі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початкової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ділянки</a:t>
                </a:r>
                <a:r>
                  <a:rPr lang="ru-RU" sz="2400" dirty="0" smtClean="0"/>
                  <a:t>.</a:t>
                </a:r>
                <a:endParaRPr lang="ru-RU" sz="2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67" t="-3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2007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2.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1518557"/>
                <a:ext cx="8596668" cy="4522806"/>
              </a:xfrm>
            </p:spPr>
            <p:txBody>
              <a:bodyPr>
                <a:normAutofit/>
              </a:bodyPr>
              <a:lstStyle/>
              <a:p>
                <a:r>
                  <a:rPr lang="uk-UA" sz="2400" dirty="0" smtClean="0"/>
                  <a:t>Підлогу двох приміщень площа яких відповідно дорівнює 192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м</m:t>
                        </m:r>
                      </m:e>
                      <m:sup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uk-UA" sz="2400" dirty="0" smtClean="0"/>
                  <a:t>,210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uk-UA" sz="2400" i="1">
                            <a:latin typeface="Cambria Math" panose="02040503050406030204" pitchFamily="18" charset="0"/>
                          </a:rPr>
                          <m:t>м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uk-UA" sz="2400" dirty="0" smtClean="0"/>
                  <a:t>, хочуть замостити плиткою  і вставити плінтус. Відомо ,що довжина другого приміщення на 1 м менша за довжину першого ,а ширина другого на 2 м більша за ширину </a:t>
                </a:r>
                <a:r>
                  <a:rPr lang="uk-UA" sz="2400" dirty="0" err="1" smtClean="0"/>
                  <a:t>першого.Скільки</a:t>
                </a:r>
                <a:r>
                  <a:rPr lang="uk-UA" sz="2400" dirty="0" smtClean="0"/>
                  <a:t> </a:t>
                </a:r>
                <a:r>
                  <a:rPr lang="uk-UA" sz="2400" dirty="0" smtClean="0"/>
                  <a:t>метрів плінтусу і ящиків плитки потрібно купити, якщо одна плитка має форму прямокутника зі сторонами 80см і 40 см, а в один ящик уміщається 50 плиток?</a:t>
                </a:r>
                <a:endParaRPr lang="ru-RU" sz="24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1518557"/>
                <a:ext cx="8596668" cy="4522806"/>
              </a:xfrm>
              <a:blipFill>
                <a:blip r:embed="rId2"/>
                <a:stretch>
                  <a:fillRect l="-567" t="-1078" r="-1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3185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3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89957"/>
            <a:ext cx="8596668" cy="4751405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Леся і Рома вирішили зробити ялинкові прикраси своїми руками. Вони зробили 36 прикрас за 3 год. Скільки прикрас зможе зробити Леся за годину ,якщо Рома може зробити 35 прикрас на 2 години швидше, ніж Леся?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68712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4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uk-UA" sz="2400" dirty="0" smtClean="0"/>
                  <a:t>Із металевого листа прямокутної форми виготовили </a:t>
                </a:r>
                <a:r>
                  <a:rPr lang="uk-UA" sz="2400" dirty="0" err="1"/>
                  <a:t>відкпиту</a:t>
                </a:r>
                <a:r>
                  <a:rPr lang="uk-UA" sz="2400" dirty="0"/>
                  <a:t> </a:t>
                </a:r>
                <a:r>
                  <a:rPr lang="uk-UA" sz="2400" dirty="0" smtClean="0"/>
                  <a:t>коробку, </a:t>
                </a:r>
                <a:r>
                  <a:rPr lang="uk-UA" sz="2400" dirty="0"/>
                  <a:t>для цього в кутах листа вирізали квадрати зі стороною </a:t>
                </a:r>
                <a:r>
                  <a:rPr lang="uk-UA" sz="2400" dirty="0" smtClean="0"/>
                  <a:t>4см.Знайти </a:t>
                </a:r>
                <a:r>
                  <a:rPr lang="uk-UA" sz="2400" dirty="0"/>
                  <a:t>довжину та ширину листа ,якщо його периметр дорівнює 60см,а </a:t>
                </a:r>
                <a:r>
                  <a:rPr lang="uk-UA" sz="2400" dirty="0" err="1" smtClean="0"/>
                  <a:t>об»єм</a:t>
                </a:r>
                <a:r>
                  <a:rPr lang="uk-UA" sz="2400" dirty="0" smtClean="0"/>
                  <a:t> </a:t>
                </a:r>
                <a:r>
                  <a:rPr lang="uk-UA" sz="2400" dirty="0"/>
                  <a:t>коробки -</a:t>
                </a:r>
                <a:r>
                  <a:rPr lang="uk-UA" sz="2400" dirty="0" smtClean="0"/>
                  <a:t>160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k-UA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см</m:t>
                        </m:r>
                      </m:e>
                      <m:sup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3.</m:t>
                        </m:r>
                      </m:sup>
                    </m:sSup>
                  </m:oMath>
                </a14:m>
                <a:endParaRPr lang="ru-RU" sz="2400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67" t="-12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3103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Задача 5.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Державний</a:t>
            </a:r>
            <a:r>
              <a:rPr lang="ru-RU" dirty="0"/>
              <a:t> прапор </a:t>
            </a:r>
            <a:r>
              <a:rPr lang="ru-RU" dirty="0" err="1"/>
              <a:t>України</a:t>
            </a:r>
            <a:r>
              <a:rPr lang="ru-RU" dirty="0"/>
              <a:t> — стяг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рівновеликих</a:t>
            </a:r>
            <a:r>
              <a:rPr lang="ru-RU" dirty="0"/>
              <a:t> </a:t>
            </a:r>
            <a:r>
              <a:rPr lang="ru-RU" dirty="0" err="1"/>
              <a:t>горизонтальних</a:t>
            </a:r>
            <a:r>
              <a:rPr lang="ru-RU" dirty="0"/>
              <a:t> </a:t>
            </a:r>
            <a:r>
              <a:rPr lang="ru-RU" dirty="0" err="1"/>
              <a:t>смуг</a:t>
            </a:r>
            <a:r>
              <a:rPr lang="ru-RU" dirty="0"/>
              <a:t> </a:t>
            </a:r>
            <a:r>
              <a:rPr lang="ru-RU" dirty="0" err="1"/>
              <a:t>синього</a:t>
            </a:r>
            <a:r>
              <a:rPr lang="ru-RU" dirty="0"/>
              <a:t> й </a:t>
            </a:r>
            <a:r>
              <a:rPr lang="ru-RU" dirty="0" err="1"/>
              <a:t>жовтого</a:t>
            </a:r>
            <a:r>
              <a:rPr lang="ru-RU" dirty="0"/>
              <a:t> </a:t>
            </a:r>
            <a:r>
              <a:rPr lang="ru-RU" dirty="0" err="1"/>
              <a:t>кольорів</a:t>
            </a:r>
            <a:r>
              <a:rPr lang="ru-RU" dirty="0"/>
              <a:t>. </a:t>
            </a:r>
            <a:r>
              <a:rPr lang="ru-RU" dirty="0" err="1"/>
              <a:t>Співвідношення</a:t>
            </a:r>
            <a:r>
              <a:rPr lang="ru-RU" dirty="0"/>
              <a:t> </a:t>
            </a:r>
            <a:r>
              <a:rPr lang="ru-RU" dirty="0" err="1"/>
              <a:t>ширини</a:t>
            </a:r>
            <a:r>
              <a:rPr lang="ru-RU" dirty="0"/>
              <a:t> прапора до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довжини</a:t>
            </a:r>
            <a:r>
              <a:rPr lang="ru-RU" dirty="0"/>
              <a:t> 2 : 3.</a:t>
            </a:r>
          </a:p>
          <a:p>
            <a:r>
              <a:rPr lang="ru-RU" dirty="0"/>
              <a:t>1. </a:t>
            </a:r>
            <a:r>
              <a:rPr lang="ru-RU" dirty="0" err="1"/>
              <a:t>Знайдіть</a:t>
            </a:r>
            <a:r>
              <a:rPr lang="ru-RU" dirty="0"/>
              <a:t> </a:t>
            </a:r>
            <a:r>
              <a:rPr lang="ru-RU" dirty="0" err="1"/>
              <a:t>сторони</a:t>
            </a:r>
            <a:r>
              <a:rPr lang="ru-RU" dirty="0"/>
              <a:t> прапора, </a:t>
            </a:r>
            <a:r>
              <a:rPr lang="ru-RU" dirty="0" err="1"/>
              <a:t>площа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дорівнює</a:t>
            </a:r>
            <a:r>
              <a:rPr lang="ru-RU" dirty="0"/>
              <a:t> 1,5 м </a:t>
            </a:r>
            <a:r>
              <a:rPr lang="ru-RU" baseline="30000" dirty="0"/>
              <a:t>2</a:t>
            </a:r>
            <a:r>
              <a:rPr lang="ru-RU" dirty="0"/>
              <a:t>, а периметр — 5 м.</a:t>
            </a:r>
          </a:p>
          <a:p>
            <a:r>
              <a:rPr lang="ru-RU" dirty="0"/>
              <a:t>2. </a:t>
            </a:r>
            <a:r>
              <a:rPr lang="ru-RU" dirty="0" err="1"/>
              <a:t>Знайдіть</a:t>
            </a:r>
            <a:r>
              <a:rPr lang="ru-RU" dirty="0"/>
              <a:t> </a:t>
            </a:r>
            <a:r>
              <a:rPr lang="ru-RU" dirty="0" err="1"/>
              <a:t>розміри</a:t>
            </a:r>
            <a:r>
              <a:rPr lang="ru-RU" dirty="0"/>
              <a:t> прапора, одна сторона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дорівнює</a:t>
            </a:r>
            <a:r>
              <a:rPr lang="ru-RU" dirty="0"/>
              <a:t> 60 см.</a:t>
            </a:r>
          </a:p>
          <a:p>
            <a:r>
              <a:rPr lang="ru-RU" dirty="0"/>
              <a:t>3. </a:t>
            </a:r>
            <a:r>
              <a:rPr lang="ru-RU" dirty="0" err="1"/>
              <a:t>Обчисліть</a:t>
            </a:r>
            <a:r>
              <a:rPr lang="ru-RU" dirty="0"/>
              <a:t>, </a:t>
            </a:r>
            <a:r>
              <a:rPr lang="ru-RU" dirty="0" err="1"/>
              <a:t>скільки</a:t>
            </a:r>
            <a:r>
              <a:rPr lang="ru-RU" dirty="0"/>
              <a:t> </a:t>
            </a:r>
            <a:r>
              <a:rPr lang="ru-RU" dirty="0" err="1"/>
              <a:t>тканини</a:t>
            </a:r>
            <a:r>
              <a:rPr lang="ru-RU" dirty="0"/>
              <a:t> кожного </a:t>
            </a:r>
            <a:r>
              <a:rPr lang="ru-RU" dirty="0" err="1"/>
              <a:t>кольору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 для </a:t>
            </a:r>
            <a:r>
              <a:rPr lang="ru-RU" dirty="0" err="1"/>
              <a:t>виготовлення</a:t>
            </a:r>
            <a:r>
              <a:rPr lang="ru-RU" dirty="0"/>
              <a:t> такого прапора, </a:t>
            </a:r>
            <a:r>
              <a:rPr lang="ru-RU" dirty="0" err="1"/>
              <a:t>якщо</a:t>
            </a:r>
            <a:r>
              <a:rPr lang="ru-RU" dirty="0"/>
              <a:t> на </a:t>
            </a:r>
            <a:r>
              <a:rPr lang="ru-RU" dirty="0" err="1"/>
              <a:t>шви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додати</a:t>
            </a:r>
            <a:r>
              <a:rPr lang="ru-RU" dirty="0"/>
              <a:t> 2 % </a:t>
            </a:r>
            <a:r>
              <a:rPr lang="ru-RU" dirty="0" err="1"/>
              <a:t>тканини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235064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149</TotalTime>
  <Words>373</Words>
  <Application>Microsoft Office PowerPoint</Application>
  <PresentationFormat>Широкоэкранный</PresentationFormat>
  <Paragraphs>44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3" baseType="lpstr">
      <vt:lpstr>Arial</vt:lpstr>
      <vt:lpstr>Cambria</vt:lpstr>
      <vt:lpstr>Cambria Math</vt:lpstr>
      <vt:lpstr>Comic Sans MS</vt:lpstr>
      <vt:lpstr>Monotype Corsiva</vt:lpstr>
      <vt:lpstr>Roboto</vt:lpstr>
      <vt:lpstr>Times New Roman</vt:lpstr>
      <vt:lpstr>Trebuchet MS</vt:lpstr>
      <vt:lpstr>Wingdings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Задача 1.</vt:lpstr>
      <vt:lpstr>Задача 2.</vt:lpstr>
      <vt:lpstr>Задача 3 </vt:lpstr>
      <vt:lpstr>Задача 4</vt:lpstr>
      <vt:lpstr>Задача 5.</vt:lpstr>
      <vt:lpstr>Задача 6</vt:lpstr>
      <vt:lpstr>Підсумок уроку</vt:lpstr>
      <vt:lpstr>Домашнє завдання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18</cp:revision>
  <dcterms:created xsi:type="dcterms:W3CDTF">2021-01-24T07:34:09Z</dcterms:created>
  <dcterms:modified xsi:type="dcterms:W3CDTF">2021-01-27T20:17:35Z</dcterms:modified>
</cp:coreProperties>
</file>