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80" r:id="rId24"/>
    <p:sldId id="279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12D0A-B631-4E4B-B0D7-2C95C5E202EC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67337-4146-445D-B10B-725198B1AC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07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7337-4146-445D-B10B-725198B1AC6E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61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A0DF350-6F54-48F8-B544-3FA5A3C1A9AF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CC66E58-8147-4AEC-A322-F3F430386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24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F350-6F54-48F8-B544-3FA5A3C1A9AF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6E58-8147-4AEC-A322-F3F430386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95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F350-6F54-48F8-B544-3FA5A3C1A9AF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6E58-8147-4AEC-A322-F3F430386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21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F350-6F54-48F8-B544-3FA5A3C1A9AF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6E58-8147-4AEC-A322-F3F430386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893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F350-6F54-48F8-B544-3FA5A3C1A9AF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6E58-8147-4AEC-A322-F3F430386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260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F350-6F54-48F8-B544-3FA5A3C1A9AF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6E58-8147-4AEC-A322-F3F430386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655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F350-6F54-48F8-B544-3FA5A3C1A9AF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6E58-8147-4AEC-A322-F3F430386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6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F350-6F54-48F8-B544-3FA5A3C1A9AF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6E58-8147-4AEC-A322-F3F430386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92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F350-6F54-48F8-B544-3FA5A3C1A9AF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6E58-8147-4AEC-A322-F3F430386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84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F350-6F54-48F8-B544-3FA5A3C1A9AF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CC66E58-8147-4AEC-A322-F3F430386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588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A0DF350-6F54-48F8-B544-3FA5A3C1A9AF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CC66E58-8147-4AEC-A322-F3F430386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015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A0DF350-6F54-48F8-B544-3FA5A3C1A9AF}" type="datetimeFigureOut">
              <a:rPr lang="uk-UA" smtClean="0"/>
              <a:t>23.08.2021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CC66E58-8147-4AEC-A322-F3F4303862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4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145" y="374074"/>
            <a:ext cx="9205481" cy="14547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Комунальний заклад </a:t>
            </a:r>
            <a:br>
              <a:rPr lang="uk-UA" sz="36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Острівська загальноосвітня школа </a:t>
            </a:r>
            <a:r>
              <a:rPr lang="en-US" sz="36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I-III</a:t>
            </a:r>
            <a:r>
              <a:rPr lang="uk-UA" sz="36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ступенів</a:t>
            </a:r>
            <a:br>
              <a:rPr lang="uk-UA" sz="36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600" i="1" dirty="0" err="1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Великоберезовицької</a:t>
            </a:r>
            <a:r>
              <a:rPr lang="uk-UA" sz="36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селищної ради</a:t>
            </a:r>
            <a:endParaRPr lang="uk-UA" sz="3600" i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334097" y="2315495"/>
            <a:ext cx="5096885" cy="4024547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065818" y="2410690"/>
            <a:ext cx="4364181" cy="3929352"/>
          </a:xfrm>
        </p:spPr>
        <p:txBody>
          <a:bodyPr>
            <a:normAutofit/>
          </a:bodyPr>
          <a:lstStyle/>
          <a:p>
            <a:pPr algn="r"/>
            <a:r>
              <a:rPr lang="uk-UA" sz="40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Досвід роботи</a:t>
            </a:r>
          </a:p>
          <a:p>
            <a:pPr algn="r"/>
            <a:r>
              <a:rPr lang="uk-UA" sz="40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практичного психолога </a:t>
            </a:r>
          </a:p>
          <a:p>
            <a:pPr algn="r"/>
            <a:r>
              <a:rPr lang="uk-UA" sz="4000" b="1" i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Піщатін</a:t>
            </a:r>
            <a:r>
              <a:rPr lang="uk-UA" sz="40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uk-UA" sz="40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Лариси Богданівни</a:t>
            </a:r>
            <a:endParaRPr lang="uk-UA" sz="4000" b="1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318655"/>
            <a:ext cx="4218588" cy="3071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58" y="318656"/>
            <a:ext cx="4095416" cy="3071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3560619"/>
            <a:ext cx="4218588" cy="2895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58" y="3560619"/>
            <a:ext cx="4248727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4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cap="all" spc="0" dirty="0">
                <a:solidFill>
                  <a:prstClr val="black"/>
                </a:solidFill>
                <a:latin typeface="Monotype Corsiva" panose="03010101010201010101" pitchFamily="66" charset="0"/>
              </a:rPr>
              <a:t>Тренінгові заняття  з батьками </a:t>
            </a:r>
            <a:br>
              <a:rPr lang="uk-UA" sz="2800" b="1" cap="all" spc="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uk-UA" sz="2800" b="1" cap="all" spc="0" dirty="0">
                <a:solidFill>
                  <a:prstClr val="black"/>
                </a:solidFill>
                <a:latin typeface="Monotype Corsiva" panose="03010101010201010101" pitchFamily="66" charset="0"/>
              </a:rPr>
              <a:t>« Поведінка </a:t>
            </a:r>
            <a:r>
              <a:rPr lang="uk-UA" sz="2800" b="1" cap="all" spc="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дітей- </a:t>
            </a:r>
            <a:r>
              <a:rPr lang="uk-UA" sz="2800" b="1" cap="all" spc="0" dirty="0">
                <a:solidFill>
                  <a:prstClr val="black"/>
                </a:solidFill>
                <a:latin typeface="Monotype Corsiva" panose="03010101010201010101" pitchFamily="66" charset="0"/>
              </a:rPr>
              <a:t>віддзеркалення поведінки батьків»</a:t>
            </a:r>
            <a:endParaRPr lang="uk-UA" b="1" dirty="0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3" y="1998135"/>
            <a:ext cx="4810307" cy="376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96" y="1998134"/>
            <a:ext cx="4790874" cy="376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32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374073"/>
            <a:ext cx="10772775" cy="1637607"/>
          </a:xfrm>
        </p:spPr>
        <p:txBody>
          <a:bodyPr/>
          <a:lstStyle/>
          <a:p>
            <a:pPr algn="ctr"/>
            <a:r>
              <a:rPr lang="uk-UA" sz="2800" b="1" cap="all" spc="0" dirty="0">
                <a:solidFill>
                  <a:prstClr val="black"/>
                </a:solidFill>
                <a:latin typeface="Monotype Corsiva" panose="03010101010201010101" pitchFamily="66" charset="0"/>
              </a:rPr>
              <a:t>Формування фізичного </a:t>
            </a:r>
            <a:r>
              <a:rPr lang="uk-UA" sz="2800" b="1" cap="all" spc="0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здоров</a:t>
            </a:r>
            <a:r>
              <a:rPr lang="en-US" sz="2800" b="1" cap="all" spc="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’</a:t>
            </a:r>
            <a:r>
              <a:rPr lang="uk-UA" sz="2800" b="1" cap="all" spc="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я </a:t>
            </a:r>
            <a:r>
              <a:rPr lang="uk-UA" sz="2800" b="1" cap="all" spc="0" dirty="0">
                <a:solidFill>
                  <a:prstClr val="black"/>
                </a:solidFill>
                <a:latin typeface="Monotype Corsiva" panose="03010101010201010101" pitchFamily="66" charset="0"/>
              </a:rPr>
              <a:t>учасників освітнього процесу</a:t>
            </a:r>
            <a:endParaRPr lang="uk-UA" b="1" dirty="0">
              <a:latin typeface="Monotype Corsiva" panose="03010101010201010101" pitchFamily="66" charset="0"/>
            </a:endParaRPr>
          </a:p>
        </p:txBody>
      </p:sp>
      <p:pic>
        <p:nvPicPr>
          <p:cNvPr id="2" name="Місце для вмісту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92" y="1430330"/>
            <a:ext cx="2671942" cy="3255818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516"/>
            <a:ext cx="4010065" cy="311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17" y="1635771"/>
            <a:ext cx="2732748" cy="2708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3724" y="4611977"/>
            <a:ext cx="1667034" cy="2222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86" y="3389125"/>
            <a:ext cx="2507686" cy="3343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4" y="4617962"/>
            <a:ext cx="1662545" cy="22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401782"/>
            <a:ext cx="10772775" cy="1246909"/>
          </a:xfrm>
        </p:spPr>
        <p:txBody>
          <a:bodyPr/>
          <a:lstStyle/>
          <a:p>
            <a:pPr algn="ctr"/>
            <a:r>
              <a:rPr lang="uk-UA" sz="2800" cap="all" spc="0" dirty="0">
                <a:solidFill>
                  <a:prstClr val="black"/>
                </a:solidFill>
                <a:latin typeface="Monotype Corsiva" panose="03010101010201010101" pitchFamily="66" charset="0"/>
              </a:rPr>
              <a:t>Формування репродуктивного </a:t>
            </a:r>
            <a:r>
              <a:rPr lang="uk-UA" sz="2800" cap="all" spc="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здоров’я учнів</a:t>
            </a: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2904990" y="2011680"/>
            <a:ext cx="6060031" cy="4414145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76" y="1690297"/>
            <a:ext cx="6644869" cy="505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91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0"/>
            <a:ext cx="10772775" cy="1690255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Заходи по збереженню психічного </a:t>
            </a:r>
            <a:r>
              <a:rPr lang="uk-UA" sz="4400" dirty="0" err="1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здоров</a:t>
            </a:r>
            <a:r>
              <a:rPr lang="en-US" sz="44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’</a:t>
            </a:r>
            <a:r>
              <a:rPr lang="uk-UA" sz="44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 учасників освітнього процесу</a:t>
            </a:r>
            <a:endParaRPr lang="uk-UA" sz="44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9" y="2119747"/>
            <a:ext cx="4324157" cy="32431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03" y="2119747"/>
            <a:ext cx="3001241" cy="4001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69" y="3506357"/>
            <a:ext cx="4059382" cy="30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3" y="240627"/>
            <a:ext cx="4411582" cy="32448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3" y="3485519"/>
            <a:ext cx="4428466" cy="3091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59" y="3503333"/>
            <a:ext cx="4446522" cy="3073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75" y="240627"/>
            <a:ext cx="4446522" cy="32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4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98290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Робота педагогічного колективу та практичного психолога  з формування безпечного освітнього середовища</a:t>
            </a:r>
            <a:endParaRPr lang="uk-UA" sz="36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9" y="1821874"/>
            <a:ext cx="3676505" cy="297179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6" y="2116281"/>
            <a:ext cx="3851564" cy="2982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5" y="2815936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45643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Нетрадиційна педагогічна нарада</a:t>
            </a:r>
            <a:endParaRPr lang="uk-UA" sz="36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1" y="3499102"/>
            <a:ext cx="3704215" cy="27781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1488623"/>
            <a:ext cx="3893127" cy="2919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05" y="1192320"/>
            <a:ext cx="3460173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63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30503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Участь у </a:t>
            </a:r>
            <a:r>
              <a:rPr lang="uk-UA" sz="3600" dirty="0" err="1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методоб’єднанні</a:t>
            </a:r>
            <a:r>
              <a:rPr lang="uk-UA" sz="36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директорів Тернопільського району</a:t>
            </a:r>
            <a:endParaRPr lang="uk-UA" sz="36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540309"/>
            <a:ext cx="2862694" cy="38169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41" y="1540309"/>
            <a:ext cx="2862695" cy="3816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59" y="1540309"/>
            <a:ext cx="5099861" cy="38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11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65039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Тренінгове заняття «Сила позитивного мислення»</a:t>
            </a:r>
            <a:endParaRPr lang="uk-UA" sz="36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83" y="2735694"/>
            <a:ext cx="2640157" cy="35202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54" y="1690812"/>
            <a:ext cx="4461164" cy="3345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8" y="1838557"/>
            <a:ext cx="4264171" cy="31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5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308" y="1099643"/>
            <a:ext cx="10515600" cy="4476697"/>
          </a:xfrm>
        </p:spPr>
        <p:txBody>
          <a:bodyPr>
            <a:normAutofit/>
          </a:bodyPr>
          <a:lstStyle/>
          <a:p>
            <a:pPr algn="ctr"/>
            <a:r>
              <a:rPr lang="uk-UA" u="sng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Тема</a:t>
            </a:r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  <a:b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«Особливості </a:t>
            </a:r>
            <a:r>
              <a:rPr lang="uk-UA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</a:t>
            </a:r>
            <a:r>
              <a:rPr lang="uk-UA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ормування навиків здорового способу життя школярів засобами інноваційних технологій</a:t>
            </a:r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uk-UA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Здоровий спосіб життя – запорука власного здоров'я | Блоги БДМУ"/>
          <p:cNvSpPr>
            <a:spLocks noChangeAspect="1" noChangeArrowheads="1"/>
          </p:cNvSpPr>
          <p:nvPr/>
        </p:nvSpPr>
        <p:spPr bwMode="auto">
          <a:xfrm>
            <a:off x="155575" y="-547688"/>
            <a:ext cx="3810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94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63654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«Здорові діти – здорова нація»</a:t>
            </a:r>
            <a:endParaRPr lang="uk-UA" sz="36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4.bp.blogspot.com/-mkLGZCU5-bg/XG09tXRVhdI/AAAAAAAAAco/CHgWdHeJnD8lviCGlzIhF4Zip99Frw24QCLcBGAs/s320/MyCollages%2B%25285%25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1371600"/>
            <a:ext cx="4444206" cy="44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4.bp.blogspot.com/-DFud5VpHWhY/WjuJaf9hPFI/AAAAAAAAAZ0/GXQMPxWurrkKNFTkWyiBuKEgSXoL59bkACLcBGAs/s320/25507976_907698966060462_6501376693477406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09" y="1925782"/>
            <a:ext cx="4138756" cy="31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3.bp.blogspot.com/-mD7kyKD6EQo/WjuJaTdm0OI/AAAAAAAAAZ4/twtxy6rJYpwTw09RsLrSuv083qoX2TeYQCLcBGAs/s320/25659268_907698969393795_317519838347620372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30" y="1491427"/>
            <a:ext cx="3153413" cy="42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29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8894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Форум «</a:t>
            </a:r>
            <a:r>
              <a:rPr lang="ru-RU" sz="36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Здорова 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молодь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сьогодні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- здорова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нація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завжди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uk-UA" sz="36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4.bp.blogspot.com/-ImjlAxwPVjw/WCQrS1MZzOI/AAAAAAAAAUA/yy3DDwhdtNAWQBq4E--EuPhaYTWX3VV4QCLcB/s640/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2" y="1288473"/>
            <a:ext cx="9187214" cy="51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18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5831994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Досвід роботи, набутий з питань формування здорового способу життя школярів засобами інноваційних технологій буде розширено та розповсюджено для реалізації в межах всього учнівського середовища, що сприятиме формуванню розуміння учнями важливості здоров’я для людини і нації в цілому, пропагувати здоровий спосіб життя, як основний здоров’язберігаючий фактор, національну свідомість школярів та їх екологічну культуру, сприятиме успішному становленню особистості сучасного школяра. </a:t>
            </a:r>
            <a:endParaRPr lang="uk-UA" sz="36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5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5203249" cy="5402503"/>
          </a:xfrm>
        </p:spPr>
        <p:txBody>
          <a:bodyPr>
            <a:normAutofit/>
          </a:bodyPr>
          <a:lstStyle/>
          <a:p>
            <a:r>
              <a:rPr lang="uk-UA" sz="49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Підготувала</a:t>
            </a:r>
            <a:br>
              <a:rPr lang="uk-UA" sz="49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49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практичний психолог</a:t>
            </a:r>
            <a:br>
              <a:rPr lang="uk-UA" sz="49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49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Острівської </a:t>
            </a:r>
            <a:br>
              <a:rPr lang="uk-UA" sz="49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49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ЗОШ І-ІІІ ступенів</a:t>
            </a:r>
            <a:br>
              <a:rPr lang="uk-UA" sz="49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4900" dirty="0" err="1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Великоберезовицької</a:t>
            </a:r>
            <a:r>
              <a:rPr lang="uk-UA" sz="49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sz="49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49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селищної ради</a:t>
            </a:r>
            <a:br>
              <a:rPr lang="uk-UA" sz="49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4900" dirty="0" err="1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Піщатін</a:t>
            </a:r>
            <a:r>
              <a:rPr lang="uk-UA" sz="49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Л.Б.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9020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51254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Дякую за увагу!</a:t>
            </a:r>
            <a:endParaRPr lang="uk-UA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4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171" y="395104"/>
            <a:ext cx="10515600" cy="5331137"/>
          </a:xfrm>
        </p:spPr>
        <p:txBody>
          <a:bodyPr>
            <a:normAutofit/>
          </a:bodyPr>
          <a:lstStyle/>
          <a:p>
            <a:pPr algn="ctr"/>
            <a:r>
              <a:rPr lang="uk-UA" i="1" u="sng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Мета:</a:t>
            </a:r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розкрити шляхи формування в учнів навиків здорового способу життя засобами інноваційних технологій</a:t>
            </a:r>
            <a:endParaRPr lang="uk-UA" sz="36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4" y="5186598"/>
            <a:ext cx="2671917" cy="1515282"/>
          </a:xfrm>
        </p:spPr>
      </p:pic>
    </p:spTree>
    <p:extLst>
      <p:ext uri="{BB962C8B-B14F-4D97-AF65-F5344CB8AC3E}">
        <p14:creationId xmlns:p14="http://schemas.microsoft.com/office/powerpoint/2010/main" val="42683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0645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uk-UA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Дана мета реалізується через ряд завдань:</a:t>
            </a:r>
            <a:br>
              <a:rPr lang="uk-UA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1) </a:t>
            </a:r>
            <a:r>
              <a:rPr lang="uk-UA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опрацювання методичної літератури з питань формування здорового способу життя учнів загальноосвітнього закладу</a:t>
            </a:r>
            <a:r>
              <a:rPr lang="en-US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  <a:br>
              <a:rPr lang="en-US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2) </a:t>
            </a:r>
            <a:r>
              <a:rPr lang="uk-UA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оволодіння сучасними технологіями профілактичної роботи в освітньому закладі, інноваційними формами та методами формування навиків здорового способу життя</a:t>
            </a:r>
            <a:r>
              <a:rPr lang="en-US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  <a:br>
              <a:rPr lang="en-US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3) </a:t>
            </a:r>
            <a:r>
              <a:rPr lang="uk-UA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забезпечення психологічної діяльності, педагогічно зорієнтованої на профілактику негативних явищ в учнівському середовищі</a:t>
            </a:r>
            <a:r>
              <a:rPr lang="en-US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  <a:r>
              <a:rPr lang="uk-UA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uk-UA" sz="4000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298" y="179882"/>
            <a:ext cx="10515600" cy="6535711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4) </a:t>
            </a:r>
            <a:r>
              <a:rPr lang="uk-UA" sz="3200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формування в школярів навичок правомірної, безпечної та відповідальної </a:t>
            </a:r>
            <a:r>
              <a:rPr lang="uk-UA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поведінки</a:t>
            </a:r>
            <a:r>
              <a:rPr lang="en-US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  <a:r>
              <a:rPr lang="uk-UA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5) </a:t>
            </a:r>
            <a:r>
              <a:rPr lang="uk-UA" sz="3200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мотивувати школярів та учнівську молодь до здорового способу життя та позитивної соціальної </a:t>
            </a:r>
            <a:r>
              <a:rPr lang="uk-UA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орієнтації</a:t>
            </a:r>
            <a:r>
              <a:rPr lang="en-US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  <a:r>
              <a:rPr lang="uk-UA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6) </a:t>
            </a:r>
            <a:r>
              <a:rPr lang="en-US" sz="3200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</a:t>
            </a:r>
            <a:r>
              <a:rPr lang="uk-UA" sz="3200" i="1" dirty="0" err="1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півпраця</a:t>
            </a:r>
            <a:r>
              <a:rPr lang="uk-UA" sz="3200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з педагогами школи, надання їм рекомендацій для всебічного розвитку та успішної взаємодії з учасниками освітнього процесу. Психологізація педагогічного колективу через здійснення психологічної просвіти вчителів. Надання індивідуальних та групових консультацій згідно запиту та необхідності, що </a:t>
            </a:r>
            <a:r>
              <a:rPr lang="uk-UA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виникла</a:t>
            </a:r>
            <a:r>
              <a:rPr lang="en-US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  <a:br>
              <a:rPr lang="en-US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3200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en-US" sz="3200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7)</a:t>
            </a:r>
            <a:r>
              <a:rPr lang="uk-UA" altLang="uk-UA" sz="3200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налагодження тісної співпраці педагогів, батьків, органів місцевого самоврядування, державних установ, громадських </a:t>
            </a:r>
            <a:r>
              <a:rPr lang="uk-UA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організацій</a:t>
            </a:r>
            <a:r>
              <a:rPr lang="en-US" sz="3200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uk-UA" sz="3200" i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30503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Тренінгове заняття</a:t>
            </a:r>
            <a:r>
              <a:rPr lang="en-US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тему:</a:t>
            </a:r>
            <a:r>
              <a:rPr lang="en-US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uk-UA" sz="3200" dirty="0" err="1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</a:t>
            </a:r>
            <a:r>
              <a:rPr lang="uk-UA" sz="3200" dirty="0" err="1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доров</a:t>
            </a:r>
            <a:r>
              <a:rPr lang="en-US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’</a:t>
            </a:r>
            <a:r>
              <a:rPr lang="uk-UA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 та здоровий спосіб життя»</a:t>
            </a:r>
            <a:endParaRPr lang="uk-UA" sz="32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https://4.bp.blogspot.com/-1DcTvmEawFk/WjuPR5HatJI/AAAAAAAAAaM/u5CHmNosreQYH-u54wAwAgnc2SwHmjsJwCLcBGAs/s320/%25D0%25BF%25D1%2580%25D0%25B0%25D0%25B2%25D0%25B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1450201"/>
            <a:ext cx="4912303" cy="491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.bp.blogspot.com/-IALjzRSTV4k/WjuPNFl0hWI/AAAAAAAAAaI/PjmTlXKDNFYXgMfoKRQQXwn_LMTVutiaACLcBGAs/s320/%25D0%25BF%25D1%2580%25D0%25B0%25D0%25B2%25D0%25B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76" y="1450201"/>
            <a:ext cx="4909324" cy="49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Тренінгове заняття на </a:t>
            </a:r>
            <a:r>
              <a:rPr lang="uk-UA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тему: «Діти в </a:t>
            </a:r>
            <a:r>
              <a:rPr lang="uk-UA" sz="3200" dirty="0" err="1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соцмережах</a:t>
            </a:r>
            <a:r>
              <a:rPr lang="uk-UA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Як не дати їм заплутатись?»</a:t>
            </a:r>
            <a:endParaRPr lang="uk-UA" sz="32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1" y="1856942"/>
            <a:ext cx="4023360" cy="35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78" y="1264861"/>
            <a:ext cx="3617422" cy="254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/>
          <a:stretch>
            <a:fillRect/>
          </a:stretch>
        </p:blipFill>
        <p:spPr>
          <a:xfrm>
            <a:off x="4819401" y="3812235"/>
            <a:ext cx="4759632" cy="280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63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Проведення  тренінгового заняття на тему: </a:t>
            </a:r>
            <a:r>
              <a:rPr lang="uk-UA" sz="3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uk-UA" sz="3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« </a:t>
            </a:r>
            <a:r>
              <a:rPr lang="uk-UA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Обізнаний - значить  озброєний»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3" y="2106324"/>
            <a:ext cx="5408587" cy="352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2106324"/>
            <a:ext cx="4793673" cy="352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677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«Школа Лідера»</a:t>
            </a:r>
            <a:endParaRPr lang="uk-UA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0688"/>
            <a:ext cx="5181600" cy="3886200"/>
          </a:xfrm>
        </p:spPr>
      </p:pic>
      <p:pic>
        <p:nvPicPr>
          <p:cNvPr id="10" name="Місце для вмісту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690688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163834786"/>
      </p:ext>
    </p:extLst>
  </p:cSld>
  <p:clrMapOvr>
    <a:masterClrMapping/>
  </p:clrMapOvr>
</p:sld>
</file>

<file path=ppt/theme/theme1.xml><?xml version="1.0" encoding="utf-8"?>
<a:theme xmlns:a="http://schemas.openxmlformats.org/drawingml/2006/main" name="Місто">
  <a:themeElements>
    <a:clrScheme name="Місто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іст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істо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TM03457491[[fn=Місто]]</Template>
  <TotalTime>7740</TotalTime>
  <Words>214</Words>
  <Application>Microsoft Office PowerPoint</Application>
  <PresentationFormat>Широкий екран</PresentationFormat>
  <Paragraphs>27</Paragraphs>
  <Slides>24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Monotype Corsiva</vt:lpstr>
      <vt:lpstr>Times New Roman</vt:lpstr>
      <vt:lpstr>Місто</vt:lpstr>
      <vt:lpstr>Комунальний заклад  Острівська загальноосвітня школа I-III ступенів Великоберезовицької селищної ради</vt:lpstr>
      <vt:lpstr>Тема:  «Особливості формування навиків здорового способу життя школярів засобами інноваційних технологій»</vt:lpstr>
      <vt:lpstr>Мета:  розкрити шляхи формування в учнів навиків здорового способу життя засобами інноваційних технологій</vt:lpstr>
      <vt:lpstr>Дана мета реалізується через ряд завдань:  1) опрацювання методичної літератури з питань формування здорового способу життя учнів загальноосвітнього закладу;  2) оволодіння сучасними технологіями профілактичної роботи в освітньому закладі, інноваційними формами та методами формування навиків здорового способу життя;  3) забезпечення психологічної діяльності, педагогічно зорієнтованої на профілактику негативних явищ в учнівському середовищі; </vt:lpstr>
      <vt:lpstr>4) формування в школярів навичок правомірної, безпечної та відповідальної поведінки;  5) мотивувати школярів та учнівську молодь до здорового способу життя та позитивної соціальної орієнтації;  6) cпівпраця з педагогами школи, надання їм рекомендацій для всебічного розвитку та успішної взаємодії з учасниками освітнього процесу. Психологізація педагогічного колективу через здійснення психологічної просвіти вчителів. Надання індивідуальних та групових консультацій згідно запиту та необхідності, що виникла;  7) налагодження тісної співпраці педагогів, батьків, органів місцевого самоврядування, державних установ, громадських організацій.</vt:lpstr>
      <vt:lpstr>Тренінгове заняття на тему: «Здоров’я та здоровий спосіб життя»</vt:lpstr>
      <vt:lpstr>Тренінгове заняття на тему: «Діти в соцмережах.  Як не дати їм заплутатись?»</vt:lpstr>
      <vt:lpstr>Проведення  тренінгового заняття на тему:  « Обізнаний - значить  озброєний»</vt:lpstr>
      <vt:lpstr>«Школа Лідера»</vt:lpstr>
      <vt:lpstr>Презентація PowerPoint</vt:lpstr>
      <vt:lpstr>Тренінгові заняття  з батьками  « Поведінка дітей- віддзеркалення поведінки батьків»</vt:lpstr>
      <vt:lpstr>Формування фізичного здоров’я учасників освітнього процесу</vt:lpstr>
      <vt:lpstr>Формування репродуктивного здоров’я учнів</vt:lpstr>
      <vt:lpstr>Заходи по збереженню психічного здоров’я учасників освітнього процесу</vt:lpstr>
      <vt:lpstr>Презентація PowerPoint</vt:lpstr>
      <vt:lpstr>Робота педагогічного колективу та практичного психолога  з формування безпечного освітнього середовища</vt:lpstr>
      <vt:lpstr>Нетрадиційна педагогічна нарада</vt:lpstr>
      <vt:lpstr>Участь у методоб’єднанні директорів Тернопільського району</vt:lpstr>
      <vt:lpstr>Тренінгове заняття «Сила позитивного мислення»</vt:lpstr>
      <vt:lpstr>«Здорові діти – здорова нація»</vt:lpstr>
      <vt:lpstr>Форум «Здорова молодь сьогодні - здорова нація завжди»</vt:lpstr>
      <vt:lpstr>Досвід роботи, набутий з питань формування здорового способу життя школярів засобами інноваційних технологій буде розширено та розповсюджено для реалізації в межах всього учнівського середовища, що сприятиме формуванню розуміння учнями важливості здоров’я для людини і нації в цілому, пропагувати здоровий спосіб життя, як основний здоров’язберігаючий фактор, національну свідомість школярів та їх екологічну культуру, сприятиме успішному становленню особистості сучасного школяра. </vt:lpstr>
      <vt:lpstr>Підготувала практичний психолог Острівської  ЗОШ І-ІІІ ступенів Великоберезовицької селищної ради Піщатін Л.Б.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Острівська загальноосвітня школа I-III ступенів</dc:title>
  <dc:creator>Admin</dc:creator>
  <cp:lastModifiedBy>Admin</cp:lastModifiedBy>
  <cp:revision>31</cp:revision>
  <dcterms:created xsi:type="dcterms:W3CDTF">2021-06-28T11:10:34Z</dcterms:created>
  <dcterms:modified xsi:type="dcterms:W3CDTF">2021-08-23T09:36:00Z</dcterms:modified>
</cp:coreProperties>
</file>