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6" r:id="rId2"/>
    <p:sldId id="257" r:id="rId3"/>
    <p:sldId id="258" r:id="rId4"/>
    <p:sldId id="259" r:id="rId5"/>
    <p:sldId id="260" r:id="rId6"/>
    <p:sldId id="261" r:id="rId7"/>
    <p:sldId id="329" r:id="rId8"/>
    <p:sldId id="265" r:id="rId9"/>
    <p:sldId id="266" r:id="rId10"/>
    <p:sldId id="267" r:id="rId11"/>
    <p:sldId id="330" r:id="rId12"/>
    <p:sldId id="313" r:id="rId13"/>
    <p:sldId id="298" r:id="rId14"/>
    <p:sldId id="268" r:id="rId15"/>
    <p:sldId id="294" r:id="rId16"/>
    <p:sldId id="327" r:id="rId17"/>
    <p:sldId id="319" r:id="rId18"/>
    <p:sldId id="300" r:id="rId19"/>
    <p:sldId id="269" r:id="rId20"/>
    <p:sldId id="283" r:id="rId21"/>
    <p:sldId id="328" r:id="rId22"/>
    <p:sldId id="325" r:id="rId23"/>
    <p:sldId id="271" r:id="rId24"/>
    <p:sldId id="286" r:id="rId25"/>
    <p:sldId id="320" r:id="rId26"/>
    <p:sldId id="326" r:id="rId27"/>
    <p:sldId id="272" r:id="rId28"/>
    <p:sldId id="292" r:id="rId29"/>
    <p:sldId id="275" r:id="rId30"/>
    <p:sldId id="308" r:id="rId31"/>
    <p:sldId id="310" r:id="rId32"/>
    <p:sldId id="309" r:id="rId33"/>
  </p:sldIdLst>
  <p:sldSz cx="9144000" cy="6858000" type="screen4x3"/>
  <p:notesSz cx="6858000" cy="9144000"/>
  <p:defaultTextStyle>
    <a:defPPr>
      <a:defRPr lang="uk-UA"/>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2C21B9"/>
    <a:srgbClr val="9900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1691" autoAdjust="0"/>
  </p:normalViewPr>
  <p:slideViewPr>
    <p:cSldViewPr>
      <p:cViewPr varScale="1">
        <p:scale>
          <a:sx n="56" d="100"/>
          <a:sy n="56" d="100"/>
        </p:scale>
        <p:origin x="-96" y="-324"/>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uk-UA"/>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E030AB41-9878-4483-A1FA-0EE3D853287A}" type="datetimeFigureOut">
              <a:rPr lang="uk-UA"/>
              <a:pPr>
                <a:defRPr/>
              </a:pPr>
              <a:t>14.10.2020</a:t>
            </a:fld>
            <a:endParaRPr lang="uk-UA"/>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uk-UA" noProof="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uk-UA" noProof="0"/>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uk-UA"/>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63C2217D-C1B5-44B8-A968-BBF16170CFF7}" type="slidenum">
              <a:rPr lang="uk-UA"/>
              <a:pPr>
                <a:defRPr/>
              </a:pPr>
              <a:t>‹№›</a:t>
            </a:fld>
            <a:endParaRPr lang="uk-UA"/>
          </a:p>
        </p:txBody>
      </p:sp>
    </p:spTree>
    <p:extLst>
      <p:ext uri="{BB962C8B-B14F-4D97-AF65-F5344CB8AC3E}">
        <p14:creationId xmlns="" xmlns:p14="http://schemas.microsoft.com/office/powerpoint/2010/main" val="171860285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uk-UA"/>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uk-UA"/>
          </a:p>
        </p:txBody>
      </p:sp>
      <p:sp>
        <p:nvSpPr>
          <p:cNvPr id="4" name="Дата 3"/>
          <p:cNvSpPr>
            <a:spLocks noGrp="1"/>
          </p:cNvSpPr>
          <p:nvPr>
            <p:ph type="dt" sz="half" idx="10"/>
          </p:nvPr>
        </p:nvSpPr>
        <p:spPr/>
        <p:txBody>
          <a:bodyPr/>
          <a:lstStyle>
            <a:lvl1pPr>
              <a:defRPr/>
            </a:lvl1pPr>
          </a:lstStyle>
          <a:p>
            <a:pPr>
              <a:defRPr/>
            </a:pPr>
            <a:fld id="{686D2BF9-B16D-4B40-AA64-F01CD417D0CF}" type="datetimeFigureOut">
              <a:rPr lang="uk-UA"/>
              <a:pPr>
                <a:defRPr/>
              </a:pPr>
              <a:t>14.10.2020</a:t>
            </a:fld>
            <a:endParaRPr lang="uk-UA"/>
          </a:p>
        </p:txBody>
      </p:sp>
      <p:sp>
        <p:nvSpPr>
          <p:cNvPr id="5" name="Нижний колонтитул 4"/>
          <p:cNvSpPr>
            <a:spLocks noGrp="1"/>
          </p:cNvSpPr>
          <p:nvPr>
            <p:ph type="ftr" sz="quarter" idx="11"/>
          </p:nvPr>
        </p:nvSpPr>
        <p:spPr/>
        <p:txBody>
          <a:bodyPr/>
          <a:lstStyle>
            <a:lvl1pPr>
              <a:defRPr/>
            </a:lvl1pPr>
          </a:lstStyle>
          <a:p>
            <a:pPr>
              <a:defRPr/>
            </a:pPr>
            <a:endParaRPr lang="uk-UA"/>
          </a:p>
        </p:txBody>
      </p:sp>
      <p:sp>
        <p:nvSpPr>
          <p:cNvPr id="6" name="Номер слайда 5"/>
          <p:cNvSpPr>
            <a:spLocks noGrp="1"/>
          </p:cNvSpPr>
          <p:nvPr>
            <p:ph type="sldNum" sz="quarter" idx="12"/>
          </p:nvPr>
        </p:nvSpPr>
        <p:spPr/>
        <p:txBody>
          <a:bodyPr/>
          <a:lstStyle>
            <a:lvl1pPr>
              <a:defRPr/>
            </a:lvl1pPr>
          </a:lstStyle>
          <a:p>
            <a:pPr>
              <a:defRPr/>
            </a:pPr>
            <a:fld id="{E8CD24DC-D9FF-43FB-86A2-98A112F9DC54}" type="slidenum">
              <a:rPr lang="uk-UA"/>
              <a:pPr>
                <a:defRPr/>
              </a:pPr>
              <a:t>‹№›</a:t>
            </a:fld>
            <a:endParaRPr lang="uk-U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10"/>
          </p:nvPr>
        </p:nvSpPr>
        <p:spPr/>
        <p:txBody>
          <a:bodyPr/>
          <a:lstStyle>
            <a:lvl1pPr>
              <a:defRPr/>
            </a:lvl1pPr>
          </a:lstStyle>
          <a:p>
            <a:pPr>
              <a:defRPr/>
            </a:pPr>
            <a:fld id="{6F25B851-0486-46DC-99DC-A7E192D9A612}" type="datetimeFigureOut">
              <a:rPr lang="uk-UA"/>
              <a:pPr>
                <a:defRPr/>
              </a:pPr>
              <a:t>14.10.2020</a:t>
            </a:fld>
            <a:endParaRPr lang="uk-UA"/>
          </a:p>
        </p:txBody>
      </p:sp>
      <p:sp>
        <p:nvSpPr>
          <p:cNvPr id="5" name="Нижний колонтитул 4"/>
          <p:cNvSpPr>
            <a:spLocks noGrp="1"/>
          </p:cNvSpPr>
          <p:nvPr>
            <p:ph type="ftr" sz="quarter" idx="11"/>
          </p:nvPr>
        </p:nvSpPr>
        <p:spPr/>
        <p:txBody>
          <a:bodyPr/>
          <a:lstStyle>
            <a:lvl1pPr>
              <a:defRPr/>
            </a:lvl1pPr>
          </a:lstStyle>
          <a:p>
            <a:pPr>
              <a:defRPr/>
            </a:pPr>
            <a:endParaRPr lang="uk-UA"/>
          </a:p>
        </p:txBody>
      </p:sp>
      <p:sp>
        <p:nvSpPr>
          <p:cNvPr id="6" name="Номер слайда 5"/>
          <p:cNvSpPr>
            <a:spLocks noGrp="1"/>
          </p:cNvSpPr>
          <p:nvPr>
            <p:ph type="sldNum" sz="quarter" idx="12"/>
          </p:nvPr>
        </p:nvSpPr>
        <p:spPr/>
        <p:txBody>
          <a:bodyPr/>
          <a:lstStyle>
            <a:lvl1pPr>
              <a:defRPr/>
            </a:lvl1pPr>
          </a:lstStyle>
          <a:p>
            <a:pPr>
              <a:defRPr/>
            </a:pPr>
            <a:fld id="{5BADA98F-36C0-42C3-9025-D610CE32635D}" type="slidenum">
              <a:rPr lang="uk-UA"/>
              <a:pPr>
                <a:defRPr/>
              </a:pPr>
              <a:t>‹№›</a:t>
            </a:fld>
            <a:endParaRPr lang="uk-U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uk-UA"/>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10"/>
          </p:nvPr>
        </p:nvSpPr>
        <p:spPr/>
        <p:txBody>
          <a:bodyPr/>
          <a:lstStyle>
            <a:lvl1pPr>
              <a:defRPr/>
            </a:lvl1pPr>
          </a:lstStyle>
          <a:p>
            <a:pPr>
              <a:defRPr/>
            </a:pPr>
            <a:fld id="{E897EC6C-23C1-436F-AB6B-0836F6454184}" type="datetimeFigureOut">
              <a:rPr lang="uk-UA"/>
              <a:pPr>
                <a:defRPr/>
              </a:pPr>
              <a:t>14.10.2020</a:t>
            </a:fld>
            <a:endParaRPr lang="uk-UA"/>
          </a:p>
        </p:txBody>
      </p:sp>
      <p:sp>
        <p:nvSpPr>
          <p:cNvPr id="5" name="Нижний колонтитул 4"/>
          <p:cNvSpPr>
            <a:spLocks noGrp="1"/>
          </p:cNvSpPr>
          <p:nvPr>
            <p:ph type="ftr" sz="quarter" idx="11"/>
          </p:nvPr>
        </p:nvSpPr>
        <p:spPr/>
        <p:txBody>
          <a:bodyPr/>
          <a:lstStyle>
            <a:lvl1pPr>
              <a:defRPr/>
            </a:lvl1pPr>
          </a:lstStyle>
          <a:p>
            <a:pPr>
              <a:defRPr/>
            </a:pPr>
            <a:endParaRPr lang="uk-UA"/>
          </a:p>
        </p:txBody>
      </p:sp>
      <p:sp>
        <p:nvSpPr>
          <p:cNvPr id="6" name="Номер слайда 5"/>
          <p:cNvSpPr>
            <a:spLocks noGrp="1"/>
          </p:cNvSpPr>
          <p:nvPr>
            <p:ph type="sldNum" sz="quarter" idx="12"/>
          </p:nvPr>
        </p:nvSpPr>
        <p:spPr/>
        <p:txBody>
          <a:bodyPr/>
          <a:lstStyle>
            <a:lvl1pPr>
              <a:defRPr/>
            </a:lvl1pPr>
          </a:lstStyle>
          <a:p>
            <a:pPr>
              <a:defRPr/>
            </a:pPr>
            <a:fld id="{8DD822F1-5BC8-4DF8-BEED-B0EBA994BEB2}" type="slidenum">
              <a:rPr lang="uk-UA"/>
              <a:pPr>
                <a:defRPr/>
              </a:pPr>
              <a:t>‹№›</a:t>
            </a:fld>
            <a:endParaRPr lang="uk-U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10"/>
          </p:nvPr>
        </p:nvSpPr>
        <p:spPr/>
        <p:txBody>
          <a:bodyPr/>
          <a:lstStyle>
            <a:lvl1pPr>
              <a:defRPr/>
            </a:lvl1pPr>
          </a:lstStyle>
          <a:p>
            <a:pPr>
              <a:defRPr/>
            </a:pPr>
            <a:fld id="{249D1BE5-C834-4A90-B1BF-95756CA7DC73}" type="datetimeFigureOut">
              <a:rPr lang="uk-UA"/>
              <a:pPr>
                <a:defRPr/>
              </a:pPr>
              <a:t>14.10.2020</a:t>
            </a:fld>
            <a:endParaRPr lang="uk-UA"/>
          </a:p>
        </p:txBody>
      </p:sp>
      <p:sp>
        <p:nvSpPr>
          <p:cNvPr id="5" name="Нижний колонтитул 4"/>
          <p:cNvSpPr>
            <a:spLocks noGrp="1"/>
          </p:cNvSpPr>
          <p:nvPr>
            <p:ph type="ftr" sz="quarter" idx="11"/>
          </p:nvPr>
        </p:nvSpPr>
        <p:spPr/>
        <p:txBody>
          <a:bodyPr/>
          <a:lstStyle>
            <a:lvl1pPr>
              <a:defRPr/>
            </a:lvl1pPr>
          </a:lstStyle>
          <a:p>
            <a:pPr>
              <a:defRPr/>
            </a:pPr>
            <a:endParaRPr lang="uk-UA"/>
          </a:p>
        </p:txBody>
      </p:sp>
      <p:sp>
        <p:nvSpPr>
          <p:cNvPr id="6" name="Номер слайда 5"/>
          <p:cNvSpPr>
            <a:spLocks noGrp="1"/>
          </p:cNvSpPr>
          <p:nvPr>
            <p:ph type="sldNum" sz="quarter" idx="12"/>
          </p:nvPr>
        </p:nvSpPr>
        <p:spPr/>
        <p:txBody>
          <a:bodyPr/>
          <a:lstStyle>
            <a:lvl1pPr>
              <a:defRPr/>
            </a:lvl1pPr>
          </a:lstStyle>
          <a:p>
            <a:pPr>
              <a:defRPr/>
            </a:pPr>
            <a:fld id="{AB55157B-2D6B-4318-9440-A42F1D7BEFD8}" type="slidenum">
              <a:rPr lang="uk-UA"/>
              <a:pPr>
                <a:defRPr/>
              </a:pPr>
              <a:t>‹№›</a:t>
            </a:fld>
            <a:endParaRPr lang="uk-U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uk-UA"/>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C76D49E5-284C-4B64-AB38-E8652FFAA2A1}" type="datetimeFigureOut">
              <a:rPr lang="uk-UA"/>
              <a:pPr>
                <a:defRPr/>
              </a:pPr>
              <a:t>14.10.2020</a:t>
            </a:fld>
            <a:endParaRPr lang="uk-UA"/>
          </a:p>
        </p:txBody>
      </p:sp>
      <p:sp>
        <p:nvSpPr>
          <p:cNvPr id="5" name="Нижний колонтитул 4"/>
          <p:cNvSpPr>
            <a:spLocks noGrp="1"/>
          </p:cNvSpPr>
          <p:nvPr>
            <p:ph type="ftr" sz="quarter" idx="11"/>
          </p:nvPr>
        </p:nvSpPr>
        <p:spPr/>
        <p:txBody>
          <a:bodyPr/>
          <a:lstStyle>
            <a:lvl1pPr>
              <a:defRPr/>
            </a:lvl1pPr>
          </a:lstStyle>
          <a:p>
            <a:pPr>
              <a:defRPr/>
            </a:pPr>
            <a:endParaRPr lang="uk-UA"/>
          </a:p>
        </p:txBody>
      </p:sp>
      <p:sp>
        <p:nvSpPr>
          <p:cNvPr id="6" name="Номер слайда 5"/>
          <p:cNvSpPr>
            <a:spLocks noGrp="1"/>
          </p:cNvSpPr>
          <p:nvPr>
            <p:ph type="sldNum" sz="quarter" idx="12"/>
          </p:nvPr>
        </p:nvSpPr>
        <p:spPr/>
        <p:txBody>
          <a:bodyPr/>
          <a:lstStyle>
            <a:lvl1pPr>
              <a:defRPr/>
            </a:lvl1pPr>
          </a:lstStyle>
          <a:p>
            <a:pPr>
              <a:defRPr/>
            </a:pPr>
            <a:fld id="{3BC03FC9-4DA3-490E-901A-993127C33EE2}" type="slidenum">
              <a:rPr lang="uk-UA"/>
              <a:pPr>
                <a:defRPr/>
              </a:pPr>
              <a:t>‹№›</a:t>
            </a:fld>
            <a:endParaRPr lang="uk-U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Дата 3"/>
          <p:cNvSpPr>
            <a:spLocks noGrp="1"/>
          </p:cNvSpPr>
          <p:nvPr>
            <p:ph type="dt" sz="half" idx="10"/>
          </p:nvPr>
        </p:nvSpPr>
        <p:spPr/>
        <p:txBody>
          <a:bodyPr/>
          <a:lstStyle>
            <a:lvl1pPr>
              <a:defRPr/>
            </a:lvl1pPr>
          </a:lstStyle>
          <a:p>
            <a:pPr>
              <a:defRPr/>
            </a:pPr>
            <a:fld id="{B582FB7E-0E82-46A9-B792-E3E409663C6B}" type="datetimeFigureOut">
              <a:rPr lang="uk-UA"/>
              <a:pPr>
                <a:defRPr/>
              </a:pPr>
              <a:t>14.10.2020</a:t>
            </a:fld>
            <a:endParaRPr lang="uk-UA"/>
          </a:p>
        </p:txBody>
      </p:sp>
      <p:sp>
        <p:nvSpPr>
          <p:cNvPr id="6" name="Нижний колонтитул 4"/>
          <p:cNvSpPr>
            <a:spLocks noGrp="1"/>
          </p:cNvSpPr>
          <p:nvPr>
            <p:ph type="ftr" sz="quarter" idx="11"/>
          </p:nvPr>
        </p:nvSpPr>
        <p:spPr/>
        <p:txBody>
          <a:bodyPr/>
          <a:lstStyle>
            <a:lvl1pPr>
              <a:defRPr/>
            </a:lvl1pPr>
          </a:lstStyle>
          <a:p>
            <a:pPr>
              <a:defRPr/>
            </a:pPr>
            <a:endParaRPr lang="uk-UA"/>
          </a:p>
        </p:txBody>
      </p:sp>
      <p:sp>
        <p:nvSpPr>
          <p:cNvPr id="7" name="Номер слайда 5"/>
          <p:cNvSpPr>
            <a:spLocks noGrp="1"/>
          </p:cNvSpPr>
          <p:nvPr>
            <p:ph type="sldNum" sz="quarter" idx="12"/>
          </p:nvPr>
        </p:nvSpPr>
        <p:spPr/>
        <p:txBody>
          <a:bodyPr/>
          <a:lstStyle>
            <a:lvl1pPr>
              <a:defRPr/>
            </a:lvl1pPr>
          </a:lstStyle>
          <a:p>
            <a:pPr>
              <a:defRPr/>
            </a:pPr>
            <a:fld id="{5A742863-4DD0-4E60-A97B-546B234E355C}" type="slidenum">
              <a:rPr lang="uk-UA"/>
              <a:pPr>
                <a:defRPr/>
              </a:pPr>
              <a:t>‹№›</a:t>
            </a:fld>
            <a:endParaRPr lang="uk-U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uk-UA"/>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7" name="Дата 3"/>
          <p:cNvSpPr>
            <a:spLocks noGrp="1"/>
          </p:cNvSpPr>
          <p:nvPr>
            <p:ph type="dt" sz="half" idx="10"/>
          </p:nvPr>
        </p:nvSpPr>
        <p:spPr/>
        <p:txBody>
          <a:bodyPr/>
          <a:lstStyle>
            <a:lvl1pPr>
              <a:defRPr/>
            </a:lvl1pPr>
          </a:lstStyle>
          <a:p>
            <a:pPr>
              <a:defRPr/>
            </a:pPr>
            <a:fld id="{7369D661-B8F1-40A6-9AE7-A802570B7CDD}" type="datetimeFigureOut">
              <a:rPr lang="uk-UA"/>
              <a:pPr>
                <a:defRPr/>
              </a:pPr>
              <a:t>14.10.2020</a:t>
            </a:fld>
            <a:endParaRPr lang="uk-UA"/>
          </a:p>
        </p:txBody>
      </p:sp>
      <p:sp>
        <p:nvSpPr>
          <p:cNvPr id="8" name="Нижний колонтитул 4"/>
          <p:cNvSpPr>
            <a:spLocks noGrp="1"/>
          </p:cNvSpPr>
          <p:nvPr>
            <p:ph type="ftr" sz="quarter" idx="11"/>
          </p:nvPr>
        </p:nvSpPr>
        <p:spPr/>
        <p:txBody>
          <a:bodyPr/>
          <a:lstStyle>
            <a:lvl1pPr>
              <a:defRPr/>
            </a:lvl1pPr>
          </a:lstStyle>
          <a:p>
            <a:pPr>
              <a:defRPr/>
            </a:pPr>
            <a:endParaRPr lang="uk-UA"/>
          </a:p>
        </p:txBody>
      </p:sp>
      <p:sp>
        <p:nvSpPr>
          <p:cNvPr id="9" name="Номер слайда 5"/>
          <p:cNvSpPr>
            <a:spLocks noGrp="1"/>
          </p:cNvSpPr>
          <p:nvPr>
            <p:ph type="sldNum" sz="quarter" idx="12"/>
          </p:nvPr>
        </p:nvSpPr>
        <p:spPr/>
        <p:txBody>
          <a:bodyPr/>
          <a:lstStyle>
            <a:lvl1pPr>
              <a:defRPr/>
            </a:lvl1pPr>
          </a:lstStyle>
          <a:p>
            <a:pPr>
              <a:defRPr/>
            </a:pPr>
            <a:fld id="{C9D99410-A914-4EC4-8016-E4E3FFFF061E}" type="slidenum">
              <a:rPr lang="uk-UA"/>
              <a:pPr>
                <a:defRPr/>
              </a:pPr>
              <a:t>‹№›</a:t>
            </a:fld>
            <a:endParaRPr lang="uk-U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Дата 3"/>
          <p:cNvSpPr>
            <a:spLocks noGrp="1"/>
          </p:cNvSpPr>
          <p:nvPr>
            <p:ph type="dt" sz="half" idx="10"/>
          </p:nvPr>
        </p:nvSpPr>
        <p:spPr/>
        <p:txBody>
          <a:bodyPr/>
          <a:lstStyle>
            <a:lvl1pPr>
              <a:defRPr/>
            </a:lvl1pPr>
          </a:lstStyle>
          <a:p>
            <a:pPr>
              <a:defRPr/>
            </a:pPr>
            <a:fld id="{92902D71-00FF-49CC-9493-000162E23255}" type="datetimeFigureOut">
              <a:rPr lang="uk-UA"/>
              <a:pPr>
                <a:defRPr/>
              </a:pPr>
              <a:t>14.10.2020</a:t>
            </a:fld>
            <a:endParaRPr lang="uk-UA"/>
          </a:p>
        </p:txBody>
      </p:sp>
      <p:sp>
        <p:nvSpPr>
          <p:cNvPr id="4" name="Нижний колонтитул 4"/>
          <p:cNvSpPr>
            <a:spLocks noGrp="1"/>
          </p:cNvSpPr>
          <p:nvPr>
            <p:ph type="ftr" sz="quarter" idx="11"/>
          </p:nvPr>
        </p:nvSpPr>
        <p:spPr/>
        <p:txBody>
          <a:bodyPr/>
          <a:lstStyle>
            <a:lvl1pPr>
              <a:defRPr/>
            </a:lvl1pPr>
          </a:lstStyle>
          <a:p>
            <a:pPr>
              <a:defRPr/>
            </a:pPr>
            <a:endParaRPr lang="uk-UA"/>
          </a:p>
        </p:txBody>
      </p:sp>
      <p:sp>
        <p:nvSpPr>
          <p:cNvPr id="5" name="Номер слайда 5"/>
          <p:cNvSpPr>
            <a:spLocks noGrp="1"/>
          </p:cNvSpPr>
          <p:nvPr>
            <p:ph type="sldNum" sz="quarter" idx="12"/>
          </p:nvPr>
        </p:nvSpPr>
        <p:spPr/>
        <p:txBody>
          <a:bodyPr/>
          <a:lstStyle>
            <a:lvl1pPr>
              <a:defRPr/>
            </a:lvl1pPr>
          </a:lstStyle>
          <a:p>
            <a:pPr>
              <a:defRPr/>
            </a:pPr>
            <a:fld id="{BF75954E-5748-4AF5-9274-0153D3E38326}" type="slidenum">
              <a:rPr lang="uk-UA"/>
              <a:pPr>
                <a:defRPr/>
              </a:pPr>
              <a:t>‹№›</a:t>
            </a:fld>
            <a:endParaRPr lang="uk-U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FEE180D1-AF0C-4AF3-9604-665A45597171}" type="datetimeFigureOut">
              <a:rPr lang="uk-UA"/>
              <a:pPr>
                <a:defRPr/>
              </a:pPr>
              <a:t>14.10.2020</a:t>
            </a:fld>
            <a:endParaRPr lang="uk-UA"/>
          </a:p>
        </p:txBody>
      </p:sp>
      <p:sp>
        <p:nvSpPr>
          <p:cNvPr id="3" name="Нижний колонтитул 4"/>
          <p:cNvSpPr>
            <a:spLocks noGrp="1"/>
          </p:cNvSpPr>
          <p:nvPr>
            <p:ph type="ftr" sz="quarter" idx="11"/>
          </p:nvPr>
        </p:nvSpPr>
        <p:spPr/>
        <p:txBody>
          <a:bodyPr/>
          <a:lstStyle>
            <a:lvl1pPr>
              <a:defRPr/>
            </a:lvl1pPr>
          </a:lstStyle>
          <a:p>
            <a:pPr>
              <a:defRPr/>
            </a:pPr>
            <a:endParaRPr lang="uk-UA"/>
          </a:p>
        </p:txBody>
      </p:sp>
      <p:sp>
        <p:nvSpPr>
          <p:cNvPr id="4" name="Номер слайда 5"/>
          <p:cNvSpPr>
            <a:spLocks noGrp="1"/>
          </p:cNvSpPr>
          <p:nvPr>
            <p:ph type="sldNum" sz="quarter" idx="12"/>
          </p:nvPr>
        </p:nvSpPr>
        <p:spPr/>
        <p:txBody>
          <a:bodyPr/>
          <a:lstStyle>
            <a:lvl1pPr>
              <a:defRPr/>
            </a:lvl1pPr>
          </a:lstStyle>
          <a:p>
            <a:pPr>
              <a:defRPr/>
            </a:pPr>
            <a:fld id="{6B9F2926-140F-4F9A-8D42-FAD9D0FD650A}" type="slidenum">
              <a:rPr lang="uk-UA"/>
              <a:pPr>
                <a:defRPr/>
              </a:pPr>
              <a:t>‹№›</a:t>
            </a:fld>
            <a:endParaRPr lang="uk-U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uk-UA"/>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073F5AE1-7B1A-4803-ADB8-C865B4B1D40D}" type="datetimeFigureOut">
              <a:rPr lang="uk-UA"/>
              <a:pPr>
                <a:defRPr/>
              </a:pPr>
              <a:t>14.10.2020</a:t>
            </a:fld>
            <a:endParaRPr lang="uk-UA"/>
          </a:p>
        </p:txBody>
      </p:sp>
      <p:sp>
        <p:nvSpPr>
          <p:cNvPr id="6" name="Нижний колонтитул 4"/>
          <p:cNvSpPr>
            <a:spLocks noGrp="1"/>
          </p:cNvSpPr>
          <p:nvPr>
            <p:ph type="ftr" sz="quarter" idx="11"/>
          </p:nvPr>
        </p:nvSpPr>
        <p:spPr/>
        <p:txBody>
          <a:bodyPr/>
          <a:lstStyle>
            <a:lvl1pPr>
              <a:defRPr/>
            </a:lvl1pPr>
          </a:lstStyle>
          <a:p>
            <a:pPr>
              <a:defRPr/>
            </a:pPr>
            <a:endParaRPr lang="uk-UA"/>
          </a:p>
        </p:txBody>
      </p:sp>
      <p:sp>
        <p:nvSpPr>
          <p:cNvPr id="7" name="Номер слайда 5"/>
          <p:cNvSpPr>
            <a:spLocks noGrp="1"/>
          </p:cNvSpPr>
          <p:nvPr>
            <p:ph type="sldNum" sz="quarter" idx="12"/>
          </p:nvPr>
        </p:nvSpPr>
        <p:spPr/>
        <p:txBody>
          <a:bodyPr/>
          <a:lstStyle>
            <a:lvl1pPr>
              <a:defRPr/>
            </a:lvl1pPr>
          </a:lstStyle>
          <a:p>
            <a:pPr>
              <a:defRPr/>
            </a:pPr>
            <a:fld id="{E8EB732A-E33E-4670-B63C-BDA791901BD6}" type="slidenum">
              <a:rPr lang="uk-UA"/>
              <a:pPr>
                <a:defRPr/>
              </a:pPr>
              <a:t>‹№›</a:t>
            </a:fld>
            <a:endParaRPr lang="uk-U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uk-UA"/>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uk-UA"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2155EDD7-B01E-4EEE-9C8D-3C7103541FF2}" type="datetimeFigureOut">
              <a:rPr lang="uk-UA"/>
              <a:pPr>
                <a:defRPr/>
              </a:pPr>
              <a:t>14.10.2020</a:t>
            </a:fld>
            <a:endParaRPr lang="uk-UA"/>
          </a:p>
        </p:txBody>
      </p:sp>
      <p:sp>
        <p:nvSpPr>
          <p:cNvPr id="6" name="Нижний колонтитул 4"/>
          <p:cNvSpPr>
            <a:spLocks noGrp="1"/>
          </p:cNvSpPr>
          <p:nvPr>
            <p:ph type="ftr" sz="quarter" idx="11"/>
          </p:nvPr>
        </p:nvSpPr>
        <p:spPr/>
        <p:txBody>
          <a:bodyPr/>
          <a:lstStyle>
            <a:lvl1pPr>
              <a:defRPr/>
            </a:lvl1pPr>
          </a:lstStyle>
          <a:p>
            <a:pPr>
              <a:defRPr/>
            </a:pPr>
            <a:endParaRPr lang="uk-UA"/>
          </a:p>
        </p:txBody>
      </p:sp>
      <p:sp>
        <p:nvSpPr>
          <p:cNvPr id="7" name="Номер слайда 5"/>
          <p:cNvSpPr>
            <a:spLocks noGrp="1"/>
          </p:cNvSpPr>
          <p:nvPr>
            <p:ph type="sldNum" sz="quarter" idx="12"/>
          </p:nvPr>
        </p:nvSpPr>
        <p:spPr/>
        <p:txBody>
          <a:bodyPr/>
          <a:lstStyle>
            <a:lvl1pPr>
              <a:defRPr/>
            </a:lvl1pPr>
          </a:lstStyle>
          <a:p>
            <a:pPr>
              <a:defRPr/>
            </a:pPr>
            <a:fld id="{7D083F86-614C-409B-9143-DF9603AD4DE1}" type="slidenum">
              <a:rPr lang="uk-UA"/>
              <a:pPr>
                <a:defRPr/>
              </a:pPr>
              <a:t>‹№›</a:t>
            </a:fld>
            <a:endParaRPr lang="uk-U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endParaRPr lang="uk-UA" smtClean="0"/>
          </a:p>
        </p:txBody>
      </p:sp>
      <p:sp>
        <p:nvSpPr>
          <p:cNvPr id="1027" name="Текст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smtClean="0"/>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F6B2E2F3-6F19-4002-9DFA-02990176EC8B}" type="datetimeFigureOut">
              <a:rPr lang="uk-UA"/>
              <a:pPr>
                <a:defRPr/>
              </a:pPr>
              <a:t>14.10.2020</a:t>
            </a:fld>
            <a:endParaRPr lang="uk-UA"/>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uk-UA"/>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6DDE084E-B8A1-4347-8018-90D89EC9F859}" type="slidenum">
              <a:rPr lang="uk-UA"/>
              <a:pPr>
                <a:defRPr/>
              </a:pPr>
              <a:t>‹№›</a:t>
            </a:fld>
            <a:endParaRPr lang="uk-UA"/>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6.xml"/><Relationship Id="rId5" Type="http://schemas.openxmlformats.org/officeDocument/2006/relationships/image" Target="../media/image28.jpeg"/><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 Id="rId4" Type="http://schemas.openxmlformats.org/officeDocument/2006/relationships/image" Target="../media/image36.jpe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71550" y="1700213"/>
            <a:ext cx="7772400" cy="1470025"/>
          </a:xfrm>
        </p:spPr>
        <p:txBody>
          <a:bodyPr rtlCol="0">
            <a:normAutofit fontScale="90000"/>
          </a:bodyPr>
          <a:lstStyle/>
          <a:p>
            <a:pPr fontAlgn="auto">
              <a:spcAft>
                <a:spcPts val="0"/>
              </a:spcAft>
              <a:defRPr/>
            </a:pPr>
            <a:r>
              <a:rPr lang="uk-UA" b="1" dirty="0" smtClean="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Національно-патріотичне виховання школярів у системі позакласної роботи вчителя математики</a:t>
            </a:r>
            <a:endParaRPr lang="uk-UA" dirty="0"/>
          </a:p>
        </p:txBody>
      </p:sp>
      <p:sp>
        <p:nvSpPr>
          <p:cNvPr id="3" name="Подзаголовок 2"/>
          <p:cNvSpPr>
            <a:spLocks noGrp="1"/>
          </p:cNvSpPr>
          <p:nvPr>
            <p:ph type="subTitle" idx="1"/>
          </p:nvPr>
        </p:nvSpPr>
        <p:spPr>
          <a:xfrm>
            <a:off x="2555875" y="4221163"/>
            <a:ext cx="6400800" cy="1752600"/>
          </a:xfrm>
        </p:spPr>
        <p:txBody>
          <a:bodyPr>
            <a:normAutofit/>
          </a:bodyPr>
          <a:lstStyle/>
          <a:p>
            <a:pPr>
              <a:lnSpc>
                <a:spcPct val="80000"/>
              </a:lnSpc>
            </a:pPr>
            <a:r>
              <a:rPr lang="uk-UA" sz="1800" b="1" smtClean="0">
                <a:solidFill>
                  <a:srgbClr val="953735"/>
                </a:solidFill>
                <a:effectLst>
                  <a:outerShdw blurRad="38100" dist="38100" dir="2700000" algn="tl">
                    <a:srgbClr val="C0C0C0"/>
                  </a:outerShdw>
                </a:effectLst>
                <a:latin typeface="Times New Roman" pitchFamily="18" charset="0"/>
                <a:cs typeface="Times New Roman" pitchFamily="18" charset="0"/>
              </a:rPr>
              <a:t>З досвіду роботи вчителя математики Тернопільської спеціалізованої школи  І-ІІІ ступенів  № 29 з поглибленим вивченням іноземних мов </a:t>
            </a:r>
          </a:p>
          <a:p>
            <a:pPr>
              <a:lnSpc>
                <a:spcPct val="80000"/>
              </a:lnSpc>
            </a:pPr>
            <a:r>
              <a:rPr lang="uk-UA" sz="2400" b="1" smtClean="0">
                <a:solidFill>
                  <a:srgbClr val="953735"/>
                </a:solidFill>
                <a:effectLst>
                  <a:outerShdw blurRad="38100" dist="38100" dir="2700000" algn="tl">
                    <a:srgbClr val="C0C0C0"/>
                  </a:outerShdw>
                </a:effectLst>
                <a:latin typeface="Times New Roman" pitchFamily="18" charset="0"/>
                <a:cs typeface="Times New Roman" pitchFamily="18" charset="0"/>
              </a:rPr>
              <a:t>Солодченко Ліани Іванівни, учителя вищої кваліфікаційної категорії, старшого учителя</a:t>
            </a:r>
            <a:endParaRPr lang="ru-RU" sz="2400" b="1" smtClean="0">
              <a:solidFill>
                <a:srgbClr val="953735"/>
              </a:solidFill>
              <a:effectLst>
                <a:outerShdw blurRad="38100" dist="38100" dir="2700000" algn="tl">
                  <a:srgbClr val="C0C0C0"/>
                </a:outerShdw>
              </a:effectLst>
              <a:latin typeface="Times New Roman" pitchFamily="18" charset="0"/>
              <a:cs typeface="Times New Roman" pitchFamily="18" charset="0"/>
            </a:endParaRPr>
          </a:p>
          <a:p>
            <a:pPr>
              <a:lnSpc>
                <a:spcPct val="80000"/>
              </a:lnSpc>
            </a:pPr>
            <a:endParaRPr lang="uk-UA" sz="2400" b="1" smtClean="0">
              <a:solidFill>
                <a:srgbClr val="898989"/>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116013" y="549275"/>
            <a:ext cx="7920037" cy="2522535"/>
          </a:xfrm>
        </p:spPr>
        <p:txBody>
          <a:bodyPr>
            <a:normAutofit/>
          </a:bodyPr>
          <a:lstStyle/>
          <a:p>
            <a:pPr marL="0" indent="442913">
              <a:lnSpc>
                <a:spcPct val="90000"/>
              </a:lnSpc>
              <a:buFont typeface="Arial" charset="0"/>
              <a:buNone/>
            </a:pPr>
            <a:r>
              <a:rPr lang="uk-UA" sz="3000" b="1" dirty="0" smtClean="0">
                <a:latin typeface="Times New Roman" pitchFamily="18" charset="0"/>
                <a:cs typeface="Times New Roman" pitchFamily="18" charset="0"/>
              </a:rPr>
              <a:t>Спільно з вчителями математики та інформатики учні 8-11 класів підготували міні-проекти та виготовили буклети </a:t>
            </a:r>
            <a:r>
              <a:rPr lang="uk-UA" sz="3000" b="1" u="sng" dirty="0" smtClean="0">
                <a:solidFill>
                  <a:srgbClr val="990000"/>
                </a:solidFill>
                <a:latin typeface="Times New Roman" pitchFamily="18" charset="0"/>
                <a:cs typeface="Times New Roman" pitchFamily="18" charset="0"/>
              </a:rPr>
              <a:t>«Пам’ятники українським математикам», </a:t>
            </a:r>
            <a:r>
              <a:rPr lang="uk-UA" sz="3000" b="1" dirty="0" smtClean="0">
                <a:latin typeface="Times New Roman" pitchFamily="18" charset="0"/>
                <a:cs typeface="Times New Roman" pitchFamily="18" charset="0"/>
              </a:rPr>
              <a:t>організували їх фотовиставку. </a:t>
            </a:r>
          </a:p>
          <a:p>
            <a:pPr marL="0" indent="442913">
              <a:lnSpc>
                <a:spcPct val="90000"/>
              </a:lnSpc>
              <a:buFont typeface="Arial" charset="0"/>
              <a:buNone/>
            </a:pPr>
            <a:endParaRPr lang="uk-UA" sz="3000" b="1" dirty="0" smtClean="0">
              <a:latin typeface="Times New Roman" pitchFamily="18" charset="0"/>
              <a:cs typeface="Times New Roman" pitchFamily="18" charset="0"/>
            </a:endParaRPr>
          </a:p>
          <a:p>
            <a:pPr marL="0" indent="442913">
              <a:lnSpc>
                <a:spcPct val="90000"/>
              </a:lnSpc>
            </a:pPr>
            <a:endParaRPr lang="uk-UA" sz="3000" dirty="0" smtClean="0"/>
          </a:p>
        </p:txBody>
      </p:sp>
      <p:pic>
        <p:nvPicPr>
          <p:cNvPr id="4" name="Рисунок 3"/>
          <p:cNvPicPr/>
          <p:nvPr/>
        </p:nvPicPr>
        <p:blipFill>
          <a:blip r:embed="rId2" cstate="print"/>
          <a:srcRect l="5351" t="7301" r="2281" b="29179"/>
          <a:stretch>
            <a:fillRect/>
          </a:stretch>
        </p:blipFill>
        <p:spPr bwMode="auto">
          <a:xfrm>
            <a:off x="1928794" y="3143248"/>
            <a:ext cx="6152515" cy="267239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2725734"/>
          </a:xfrm>
        </p:spPr>
        <p:txBody>
          <a:bodyPr/>
          <a:lstStyle/>
          <a:p>
            <a:r>
              <a:rPr lang="en-US" sz="2800" b="1" dirty="0" smtClean="0">
                <a:latin typeface="Times New Roman" pitchFamily="18" charset="0"/>
                <a:cs typeface="Times New Roman" pitchFamily="18" charset="0"/>
              </a:rPr>
              <a:t/>
            </a:r>
            <a:br>
              <a:rPr lang="en-US" sz="2800" b="1" dirty="0" smtClean="0">
                <a:latin typeface="Times New Roman" pitchFamily="18" charset="0"/>
                <a:cs typeface="Times New Roman" pitchFamily="18" charset="0"/>
              </a:rPr>
            </a:br>
            <a:r>
              <a:rPr lang="en-US" sz="2800" b="1" dirty="0" smtClean="0">
                <a:latin typeface="Times New Roman" pitchFamily="18" charset="0"/>
                <a:cs typeface="Times New Roman" pitchFamily="18" charset="0"/>
              </a:rPr>
              <a:t/>
            </a:r>
            <a:br>
              <a:rPr lang="en-US" sz="2800" b="1" dirty="0" smtClean="0">
                <a:latin typeface="Times New Roman" pitchFamily="18" charset="0"/>
                <a:cs typeface="Times New Roman" pitchFamily="18" charset="0"/>
              </a:rPr>
            </a:br>
            <a:r>
              <a:rPr lang="en-US" sz="2800" b="1" dirty="0" smtClean="0">
                <a:latin typeface="Times New Roman" pitchFamily="18" charset="0"/>
                <a:cs typeface="Times New Roman" pitchFamily="18" charset="0"/>
              </a:rPr>
              <a:t/>
            </a:r>
            <a:br>
              <a:rPr lang="en-US" sz="2800" b="1" dirty="0" smtClean="0">
                <a:latin typeface="Times New Roman" pitchFamily="18" charset="0"/>
                <a:cs typeface="Times New Roman" pitchFamily="18" charset="0"/>
              </a:rPr>
            </a:br>
            <a:r>
              <a:rPr lang="uk-UA" sz="2800" b="1" dirty="0" smtClean="0">
                <a:latin typeface="Times New Roman" pitchFamily="18" charset="0"/>
                <a:cs typeface="Times New Roman" pitchFamily="18" charset="0"/>
              </a:rPr>
              <a:t>А </a:t>
            </a:r>
            <a:r>
              <a:rPr lang="uk-UA" sz="2800" b="1" dirty="0" smtClean="0">
                <a:latin typeface="Times New Roman" pitchFamily="18" charset="0"/>
                <a:cs typeface="Times New Roman" pitchFamily="18" charset="0"/>
              </a:rPr>
              <a:t>також  досліджували життя та творчий доробок жінок-математиків (українських та зарубіжних), організували наукові читання про вчених, де ознайомили однокласників з їх діяльністю.</a:t>
            </a:r>
            <a:r>
              <a:rPr lang="uk-UA" b="1" dirty="0" smtClean="0">
                <a:latin typeface="Times New Roman" pitchFamily="18" charset="0"/>
                <a:cs typeface="Times New Roman" pitchFamily="18" charset="0"/>
              </a:rPr>
              <a:t/>
            </a:r>
            <a:br>
              <a:rPr lang="uk-UA" b="1" dirty="0" smtClean="0">
                <a:latin typeface="Times New Roman" pitchFamily="18" charset="0"/>
                <a:cs typeface="Times New Roman" pitchFamily="18" charset="0"/>
              </a:rPr>
            </a:br>
            <a:endParaRPr lang="uk-UA" dirty="0"/>
          </a:p>
        </p:txBody>
      </p:sp>
      <p:sp>
        <p:nvSpPr>
          <p:cNvPr id="3" name="Місце для вмісту 2"/>
          <p:cNvSpPr>
            <a:spLocks noGrp="1"/>
          </p:cNvSpPr>
          <p:nvPr>
            <p:ph idx="1"/>
          </p:nvPr>
        </p:nvSpPr>
        <p:spPr>
          <a:xfrm>
            <a:off x="457200" y="571480"/>
            <a:ext cx="8229600" cy="5554683"/>
          </a:xfrm>
        </p:spPr>
        <p:txBody>
          <a:bodyPr/>
          <a:lstStyle/>
          <a:p>
            <a:endParaRPr lang="en-US" dirty="0" smtClean="0"/>
          </a:p>
          <a:p>
            <a:endParaRPr lang="en-US" dirty="0" smtClean="0"/>
          </a:p>
          <a:p>
            <a:endParaRPr lang="en-US" dirty="0" smtClean="0"/>
          </a:p>
          <a:p>
            <a:endParaRPr lang="en-US" dirty="0" smtClean="0"/>
          </a:p>
          <a:p>
            <a:endParaRPr lang="en-US" dirty="0" smtClean="0"/>
          </a:p>
          <a:p>
            <a:endParaRPr lang="uk-UA"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l="31055" t="19688" r="18555" b="15624"/>
          <a:stretch>
            <a:fillRect/>
          </a:stretch>
        </p:blipFill>
        <p:spPr bwMode="auto">
          <a:xfrm>
            <a:off x="1214414" y="357166"/>
            <a:ext cx="7572428" cy="585791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TextBox 3"/>
          <p:cNvSpPr txBox="1">
            <a:spLocks noChangeArrowheads="1"/>
          </p:cNvSpPr>
          <p:nvPr/>
        </p:nvSpPr>
        <p:spPr bwMode="auto">
          <a:xfrm>
            <a:off x="1142976" y="285728"/>
            <a:ext cx="7786741" cy="3108543"/>
          </a:xfrm>
          <a:prstGeom prst="rect">
            <a:avLst/>
          </a:prstGeom>
          <a:noFill/>
          <a:ln w="9525">
            <a:noFill/>
            <a:miter lim="800000"/>
            <a:headEnd/>
            <a:tailEnd/>
          </a:ln>
        </p:spPr>
        <p:txBody>
          <a:bodyPr wrap="square">
            <a:spAutoFit/>
          </a:bodyPr>
          <a:lstStyle/>
          <a:p>
            <a:r>
              <a:rPr lang="uk-UA" sz="2800" b="1" dirty="0" smtClean="0">
                <a:latin typeface="Times New Roman" pitchFamily="18" charset="0"/>
                <a:cs typeface="Times New Roman" pitchFamily="18" charset="0"/>
              </a:rPr>
              <a:t>Школа тісно співпрацює з обласним краєзнавчим музеєм. Часто здобувачі освіти  відвідують тематичні виставки. </a:t>
            </a:r>
          </a:p>
          <a:p>
            <a:endParaRPr lang="uk-UA" sz="2800" b="1" dirty="0" smtClean="0">
              <a:latin typeface="Times New Roman" pitchFamily="18" charset="0"/>
              <a:cs typeface="Times New Roman" pitchFamily="18" charset="0"/>
            </a:endParaRPr>
          </a:p>
          <a:p>
            <a:endParaRPr lang="uk-UA" sz="2800" b="1" dirty="0" smtClean="0">
              <a:latin typeface="Times New Roman" pitchFamily="18" charset="0"/>
              <a:cs typeface="Times New Roman" pitchFamily="18" charset="0"/>
            </a:endParaRPr>
          </a:p>
          <a:p>
            <a:endParaRPr lang="uk-UA" sz="2800" b="1" dirty="0" smtClean="0">
              <a:latin typeface="Times New Roman" pitchFamily="18" charset="0"/>
              <a:cs typeface="Times New Roman" pitchFamily="18" charset="0"/>
            </a:endParaRPr>
          </a:p>
          <a:p>
            <a:r>
              <a:rPr lang="uk-UA" sz="2800" b="1" dirty="0" smtClean="0">
                <a:latin typeface="Times New Roman" pitchFamily="18" charset="0"/>
                <a:cs typeface="Times New Roman" pitchFamily="18" charset="0"/>
              </a:rPr>
              <a:t>У музеї </a:t>
            </a:r>
            <a:r>
              <a:rPr lang="uk-UA" sz="2800" b="1" dirty="0">
                <a:latin typeface="Times New Roman" pitchFamily="18" charset="0"/>
                <a:cs typeface="Times New Roman" pitchFamily="18" charset="0"/>
              </a:rPr>
              <a:t>біля стенду В. Левицького</a:t>
            </a:r>
          </a:p>
        </p:txBody>
      </p:sp>
      <p:pic>
        <p:nvPicPr>
          <p:cNvPr id="8" name="Рисунок 7" descr="C:\Users\Admin\Desktop\семінар1\DSC03779.JPG"/>
          <p:cNvPicPr/>
          <p:nvPr/>
        </p:nvPicPr>
        <p:blipFill>
          <a:blip r:embed="rId2" cstate="print"/>
          <a:srcRect/>
          <a:stretch>
            <a:fillRect/>
          </a:stretch>
        </p:blipFill>
        <p:spPr bwMode="auto">
          <a:xfrm>
            <a:off x="4786314" y="3643314"/>
            <a:ext cx="4004951" cy="2857520"/>
          </a:xfrm>
          <a:prstGeom prst="rect">
            <a:avLst/>
          </a:prstGeom>
          <a:noFill/>
          <a:ln w="9525">
            <a:noFill/>
            <a:miter lim="800000"/>
            <a:headEnd/>
            <a:tailEnd/>
          </a:ln>
        </p:spPr>
      </p:pic>
      <p:pic>
        <p:nvPicPr>
          <p:cNvPr id="9" name="Рисунок 8" descr="C:\Users\Admin\Desktop\семінар1\DSC03777.JPG"/>
          <p:cNvPicPr/>
          <p:nvPr/>
        </p:nvPicPr>
        <p:blipFill>
          <a:blip r:embed="rId3" cstate="print"/>
          <a:srcRect/>
          <a:stretch>
            <a:fillRect/>
          </a:stretch>
        </p:blipFill>
        <p:spPr bwMode="auto">
          <a:xfrm>
            <a:off x="928662" y="3714752"/>
            <a:ext cx="3643339" cy="271464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116013" y="476251"/>
            <a:ext cx="8229600" cy="3167064"/>
          </a:xfrm>
        </p:spPr>
        <p:txBody>
          <a:bodyPr rtlCol="0">
            <a:normAutofit/>
          </a:bodyPr>
          <a:lstStyle/>
          <a:p>
            <a:pPr marL="0" indent="0" fontAlgn="auto">
              <a:spcAft>
                <a:spcPts val="0"/>
              </a:spcAft>
              <a:buFont typeface="Arial" panose="020B0604020202020204" pitchFamily="34" charset="0"/>
              <a:buNone/>
              <a:defRPr/>
            </a:pPr>
            <a:r>
              <a:rPr lang="uk-UA" sz="2800" b="1" dirty="0">
                <a:solidFill>
                  <a:srgbClr val="C00000"/>
                </a:solidFill>
                <a:latin typeface="Times New Roman" panose="02020603050405020304" pitchFamily="18" charset="0"/>
                <a:cs typeface="Times New Roman" panose="02020603050405020304" pitchFamily="18" charset="0"/>
              </a:rPr>
              <a:t>«Математика — поезія душі»</a:t>
            </a:r>
            <a:r>
              <a:rPr lang="uk-UA" sz="2800" b="1" dirty="0">
                <a:latin typeface="Times New Roman" panose="02020603050405020304" pitchFamily="18" charset="0"/>
                <a:cs typeface="Times New Roman" panose="02020603050405020304" pitchFamily="18" charset="0"/>
              </a:rPr>
              <a:t>, — про ліричних математиків: Піфагора, Омара Хайяма, Софію Ковалевську, П. П. Бевза, М. О. Бабенко, М. П. Кравчука, В. В. Іващенка, під такою назвою пройшли </a:t>
            </a:r>
            <a:r>
              <a:rPr lang="uk-UA" sz="2800" b="1" dirty="0">
                <a:solidFill>
                  <a:srgbClr val="C00000"/>
                </a:solidFill>
                <a:latin typeface="Times New Roman" panose="02020603050405020304" pitchFamily="18" charset="0"/>
                <a:cs typeface="Times New Roman" panose="02020603050405020304" pitchFamily="18" charset="0"/>
              </a:rPr>
              <a:t>літературні читання під час декади, </a:t>
            </a:r>
            <a:r>
              <a:rPr lang="uk-UA" sz="2800" b="1" dirty="0">
                <a:latin typeface="Times New Roman" panose="02020603050405020304" pitchFamily="18" charset="0"/>
                <a:cs typeface="Times New Roman" panose="02020603050405020304" pitchFamily="18" charset="0"/>
              </a:rPr>
              <a:t>що </a:t>
            </a:r>
            <a:r>
              <a:rPr lang="uk-UA" sz="2800" b="1" dirty="0" smtClean="0">
                <a:latin typeface="Times New Roman" panose="02020603050405020304" pitchFamily="18" charset="0"/>
                <a:cs typeface="Times New Roman" panose="02020603050405020304" pitchFamily="18" charset="0"/>
              </a:rPr>
              <a:t>сприяли </a:t>
            </a:r>
            <a:r>
              <a:rPr lang="uk-UA" sz="2800" b="1" u="sng" dirty="0" smtClean="0">
                <a:solidFill>
                  <a:srgbClr val="C00000"/>
                </a:solidFill>
                <a:latin typeface="Times New Roman" panose="02020603050405020304" pitchFamily="18" charset="0"/>
                <a:cs typeface="Times New Roman" panose="02020603050405020304" pitchFamily="18" charset="0"/>
              </a:rPr>
              <a:t>формуванню </a:t>
            </a:r>
            <a:r>
              <a:rPr lang="uk-UA" sz="2800" b="1" u="sng" dirty="0">
                <a:solidFill>
                  <a:srgbClr val="C00000"/>
                </a:solidFill>
                <a:latin typeface="Times New Roman" panose="02020603050405020304" pitchFamily="18" charset="0"/>
                <a:cs typeface="Times New Roman" panose="02020603050405020304" pitchFamily="18" charset="0"/>
              </a:rPr>
              <a:t>мовної </a:t>
            </a:r>
            <a:r>
              <a:rPr lang="uk-UA" sz="2800" b="1" u="sng" dirty="0" smtClean="0">
                <a:solidFill>
                  <a:srgbClr val="C00000"/>
                </a:solidFill>
                <a:latin typeface="Times New Roman" panose="02020603050405020304" pitchFamily="18" charset="0"/>
                <a:cs typeface="Times New Roman" panose="02020603050405020304" pitchFamily="18" charset="0"/>
              </a:rPr>
              <a:t>культури та оволодінню </a:t>
            </a:r>
            <a:r>
              <a:rPr lang="uk-UA" sz="2800" b="1" u="sng" dirty="0">
                <a:solidFill>
                  <a:srgbClr val="C00000"/>
                </a:solidFill>
                <a:latin typeface="Times New Roman" panose="02020603050405020304" pitchFamily="18" charset="0"/>
                <a:cs typeface="Times New Roman" panose="02020603050405020304" pitchFamily="18" charset="0"/>
              </a:rPr>
              <a:t>українською мовою.</a:t>
            </a:r>
          </a:p>
          <a:p>
            <a:pPr fontAlgn="auto">
              <a:spcAft>
                <a:spcPts val="0"/>
              </a:spcAft>
              <a:buFont typeface="Arial" panose="020B0604020202020204" pitchFamily="34" charset="0"/>
              <a:buChar char="•"/>
              <a:defRPr/>
            </a:pPr>
            <a:endParaRPr lang="uk-UA" sz="2800" dirty="0"/>
          </a:p>
        </p:txBody>
      </p:sp>
      <p:pic>
        <p:nvPicPr>
          <p:cNvPr id="4" name="Picture 4" descr="C:\Users\Admin\Desktop\Семінар математика 2017\Скидай_сюда\P4240496.JPG"/>
          <p:cNvPicPr>
            <a:picLocks noChangeAspect="1" noChangeArrowheads="1"/>
          </p:cNvPicPr>
          <p:nvPr/>
        </p:nvPicPr>
        <p:blipFill>
          <a:blip r:embed="rId2" cstate="print"/>
          <a:srcRect/>
          <a:stretch>
            <a:fillRect/>
          </a:stretch>
        </p:blipFill>
        <p:spPr bwMode="auto">
          <a:xfrm>
            <a:off x="1071538" y="3643314"/>
            <a:ext cx="3744912" cy="2808882"/>
          </a:xfrm>
          <a:prstGeom prst="rect">
            <a:avLst/>
          </a:prstGeom>
          <a:noFill/>
          <a:ln w="9525">
            <a:noFill/>
            <a:miter lim="800000"/>
            <a:headEnd/>
            <a:tailEnd/>
          </a:ln>
        </p:spPr>
      </p:pic>
      <p:pic>
        <p:nvPicPr>
          <p:cNvPr id="5" name="Picture 2" descr="C:\Users\Admin\Desktop\семінар ліна\IMG_20151020_140226.jpg"/>
          <p:cNvPicPr>
            <a:picLocks noChangeAspect="1" noChangeArrowheads="1"/>
          </p:cNvPicPr>
          <p:nvPr/>
        </p:nvPicPr>
        <p:blipFill>
          <a:blip r:embed="rId3" cstate="print"/>
          <a:srcRect t="21318" b="7001"/>
          <a:stretch>
            <a:fillRect/>
          </a:stretch>
        </p:blipFill>
        <p:spPr bwMode="auto">
          <a:xfrm>
            <a:off x="5257898" y="3714752"/>
            <a:ext cx="3528943" cy="278608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Объект 2"/>
          <p:cNvSpPr>
            <a:spLocks noGrp="1"/>
          </p:cNvSpPr>
          <p:nvPr>
            <p:ph idx="1"/>
          </p:nvPr>
        </p:nvSpPr>
        <p:spPr>
          <a:xfrm>
            <a:off x="731838" y="188913"/>
            <a:ext cx="8397875" cy="2259012"/>
          </a:xfrm>
        </p:spPr>
        <p:txBody>
          <a:bodyPr/>
          <a:lstStyle/>
          <a:p>
            <a:pPr marL="274638" indent="274638">
              <a:buFont typeface="Arial" charset="0"/>
              <a:buNone/>
            </a:pPr>
            <a:r>
              <a:rPr lang="uk-UA" sz="2800" b="1" dirty="0" smtClean="0">
                <a:latin typeface="Times New Roman" pitchFamily="18" charset="0"/>
                <a:cs typeface="Times New Roman" pitchFamily="18" charset="0"/>
              </a:rPr>
              <a:t>Інтелект-шоу </a:t>
            </a:r>
            <a:r>
              <a:rPr lang="uk-UA" sz="2800" b="1" u="sng" dirty="0" smtClean="0">
                <a:solidFill>
                  <a:srgbClr val="990000"/>
                </a:solidFill>
                <a:latin typeface="Times New Roman" pitchFamily="18" charset="0"/>
                <a:cs typeface="Times New Roman" pitchFamily="18" charset="0"/>
              </a:rPr>
              <a:t>«Я люблю Україну і математику» </a:t>
            </a:r>
            <a:r>
              <a:rPr lang="uk-UA" sz="2800" b="1" dirty="0" smtClean="0">
                <a:latin typeface="Times New Roman" pitchFamily="18" charset="0"/>
                <a:cs typeface="Times New Roman" pitchFamily="18" charset="0"/>
              </a:rPr>
              <a:t>сприяло формуванню в учнів пізнавальних здібностей, розвивало розумове мислення, уяву, стимулювало вміння аналізувати та встановлювати </a:t>
            </a:r>
            <a:r>
              <a:rPr lang="uk-UA" sz="2800" b="1" dirty="0" err="1" smtClean="0">
                <a:latin typeface="Times New Roman" pitchFamily="18" charset="0"/>
                <a:cs typeface="Times New Roman" pitchFamily="18" charset="0"/>
              </a:rPr>
              <a:t>міжпредметні</a:t>
            </a:r>
            <a:r>
              <a:rPr lang="uk-UA" sz="2800" b="1" dirty="0" smtClean="0">
                <a:latin typeface="Times New Roman" pitchFamily="18" charset="0"/>
                <a:cs typeface="Times New Roman" pitchFamily="18" charset="0"/>
              </a:rPr>
              <a:t> зв'язки.</a:t>
            </a:r>
            <a:endParaRPr lang="en-US" sz="2800" b="1" dirty="0" smtClean="0">
              <a:latin typeface="Times New Roman" pitchFamily="18" charset="0"/>
              <a:cs typeface="Times New Roman" pitchFamily="18" charset="0"/>
            </a:endParaRPr>
          </a:p>
          <a:p>
            <a:pPr marL="274638" indent="274638">
              <a:buFont typeface="Arial" charset="0"/>
              <a:buNone/>
            </a:pPr>
            <a:endParaRPr lang="en-US" sz="2800" b="1" dirty="0" smtClean="0">
              <a:latin typeface="Times New Roman" pitchFamily="18" charset="0"/>
              <a:cs typeface="Times New Roman" pitchFamily="18" charset="0"/>
            </a:endParaRPr>
          </a:p>
          <a:p>
            <a:pPr marL="274638" indent="274638">
              <a:buFont typeface="Arial" charset="0"/>
              <a:buNone/>
            </a:pPr>
            <a:endParaRPr lang="en-US" sz="2800" b="1" dirty="0" smtClean="0">
              <a:latin typeface="Times New Roman" pitchFamily="18" charset="0"/>
              <a:cs typeface="Times New Roman" pitchFamily="18" charset="0"/>
            </a:endParaRPr>
          </a:p>
          <a:p>
            <a:pPr marL="274638" indent="274638">
              <a:buFont typeface="Arial" charset="0"/>
              <a:buNone/>
            </a:pPr>
            <a:endParaRPr lang="en-US" sz="2800" b="1" dirty="0" smtClean="0">
              <a:latin typeface="Times New Roman" pitchFamily="18" charset="0"/>
              <a:cs typeface="Times New Roman" pitchFamily="18" charset="0"/>
            </a:endParaRPr>
          </a:p>
          <a:p>
            <a:pPr marL="274638" indent="274638">
              <a:buFont typeface="Arial" charset="0"/>
              <a:buNone/>
            </a:pPr>
            <a:endParaRPr lang="uk-UA" sz="2800" b="1" dirty="0" smtClean="0">
              <a:latin typeface="Times New Roman" pitchFamily="18" charset="0"/>
              <a:cs typeface="Times New Roman" pitchFamily="18" charset="0"/>
            </a:endParaRPr>
          </a:p>
        </p:txBody>
      </p:sp>
      <p:pic>
        <p:nvPicPr>
          <p:cNvPr id="3" name="Picture 8" descr="SDC11853"/>
          <p:cNvPicPr>
            <a:picLocks noChangeAspect="1" noChangeArrowheads="1"/>
          </p:cNvPicPr>
          <p:nvPr/>
        </p:nvPicPr>
        <p:blipFill>
          <a:blip r:embed="rId2" cstate="print"/>
          <a:srcRect/>
          <a:stretch>
            <a:fillRect/>
          </a:stretch>
        </p:blipFill>
        <p:spPr bwMode="auto">
          <a:xfrm>
            <a:off x="2928926" y="2928934"/>
            <a:ext cx="3562971" cy="2714644"/>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4725998"/>
          </a:xfrm>
        </p:spPr>
        <p:txBody>
          <a:bodyPr/>
          <a:lstStyle/>
          <a:p>
            <a:r>
              <a:rPr lang="uk-UA" sz="2800" b="1" dirty="0" smtClean="0">
                <a:latin typeface="Times New Roman" pitchFamily="18" charset="0"/>
                <a:cs typeface="Times New Roman" pitchFamily="18" charset="0"/>
              </a:rPr>
              <a:t>Виховання любові до Батьківщини, рідної мови, історії та культури, почуття національної самосвідомості, шанобливе ставлення до культур різних регіонів рідного краю, спонукало учнів</a:t>
            </a:r>
            <a:br>
              <a:rPr lang="uk-UA" sz="2800" b="1" dirty="0" smtClean="0">
                <a:latin typeface="Times New Roman" pitchFamily="18" charset="0"/>
                <a:cs typeface="Times New Roman" pitchFamily="18" charset="0"/>
              </a:rPr>
            </a:br>
            <a:r>
              <a:rPr lang="uk-UA" sz="2800" b="1" dirty="0" smtClean="0">
                <a:latin typeface="Times New Roman" pitchFamily="18" charset="0"/>
                <a:cs typeface="Times New Roman" pitchFamily="18" charset="0"/>
              </a:rPr>
              <a:t>11 класу до творчості під час </a:t>
            </a:r>
            <a:r>
              <a:rPr lang="uk-UA" sz="2800" b="1" dirty="0" smtClean="0">
                <a:solidFill>
                  <a:srgbClr val="990000"/>
                </a:solidFill>
                <a:latin typeface="Times New Roman" pitchFamily="18" charset="0"/>
                <a:cs typeface="Times New Roman" pitchFamily="18" charset="0"/>
              </a:rPr>
              <a:t>вишивання гербів районів Тернопільської області</a:t>
            </a:r>
            <a:r>
              <a:rPr lang="uk-UA" sz="2800" b="1" dirty="0" smtClean="0">
                <a:latin typeface="Times New Roman" pitchFamily="18" charset="0"/>
                <a:cs typeface="Times New Roman" pitchFamily="18" charset="0"/>
              </a:rPr>
              <a:t> і створенню їх галереї у своїй школі. </a:t>
            </a:r>
            <a:br>
              <a:rPr lang="uk-UA" sz="2800" b="1" dirty="0" smtClean="0">
                <a:latin typeface="Times New Roman" pitchFamily="18" charset="0"/>
                <a:cs typeface="Times New Roman" pitchFamily="18" charset="0"/>
              </a:rPr>
            </a:br>
            <a:endParaRPr lang="uk-UA" sz="2800" dirty="0"/>
          </a:p>
        </p:txBody>
      </p:sp>
      <p:sp>
        <p:nvSpPr>
          <p:cNvPr id="3" name="Місце для вмісту 2"/>
          <p:cNvSpPr>
            <a:spLocks noGrp="1"/>
          </p:cNvSpPr>
          <p:nvPr>
            <p:ph idx="1"/>
          </p:nvPr>
        </p:nvSpPr>
        <p:spPr>
          <a:xfrm>
            <a:off x="457200" y="285728"/>
            <a:ext cx="8229600" cy="6215106"/>
          </a:xfrm>
        </p:spPr>
        <p:txBody>
          <a:bodyPr/>
          <a:lstStyle/>
          <a:p>
            <a:endParaRPr lang="uk-UA"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b="1" dirty="0" smtClean="0"/>
              <a:t>Герби Тернопільської області</a:t>
            </a:r>
            <a:endParaRPr lang="uk-UA" b="1" dirty="0"/>
          </a:p>
        </p:txBody>
      </p:sp>
      <p:pic>
        <p:nvPicPr>
          <p:cNvPr id="5" name="Рисунок 4"/>
          <p:cNvPicPr/>
          <p:nvPr/>
        </p:nvPicPr>
        <p:blipFill>
          <a:blip r:embed="rId2"/>
          <a:srcRect t="14049" r="3899" b="21706"/>
          <a:stretch>
            <a:fillRect/>
          </a:stretch>
        </p:blipFill>
        <p:spPr bwMode="auto">
          <a:xfrm>
            <a:off x="4167188" y="1928802"/>
            <a:ext cx="4976812" cy="2549525"/>
          </a:xfrm>
          <a:prstGeom prst="rect">
            <a:avLst/>
          </a:prstGeom>
          <a:noFill/>
          <a:ln w="9525">
            <a:noFill/>
            <a:miter lim="800000"/>
            <a:headEnd/>
            <a:tailEnd/>
          </a:ln>
        </p:spPr>
      </p:pic>
      <p:pic>
        <p:nvPicPr>
          <p:cNvPr id="7" name="Місце для вмісту 3"/>
          <p:cNvPicPr>
            <a:picLocks noGrp="1"/>
          </p:cNvPicPr>
          <p:nvPr>
            <p:ph idx="1"/>
          </p:nvPr>
        </p:nvPicPr>
        <p:blipFill>
          <a:blip r:embed="rId3" cstate="print"/>
          <a:srcRect l="5302" t="14835" r="2821" b="23412"/>
          <a:stretch>
            <a:fillRect/>
          </a:stretch>
        </p:blipFill>
        <p:spPr bwMode="auto">
          <a:xfrm>
            <a:off x="0" y="1928802"/>
            <a:ext cx="5056014" cy="25487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4" name="TextBox 3"/>
          <p:cNvSpPr txBox="1">
            <a:spLocks noChangeArrowheads="1"/>
          </p:cNvSpPr>
          <p:nvPr/>
        </p:nvSpPr>
        <p:spPr bwMode="auto">
          <a:xfrm>
            <a:off x="2700338" y="188913"/>
            <a:ext cx="5327650" cy="584200"/>
          </a:xfrm>
          <a:prstGeom prst="rect">
            <a:avLst/>
          </a:prstGeom>
          <a:noFill/>
          <a:ln w="9525">
            <a:noFill/>
            <a:miter lim="800000"/>
            <a:headEnd/>
            <a:tailEnd/>
          </a:ln>
        </p:spPr>
        <p:txBody>
          <a:bodyPr>
            <a:spAutoFit/>
          </a:bodyPr>
          <a:lstStyle/>
          <a:p>
            <a:pPr algn="ctr"/>
            <a:r>
              <a:rPr lang="uk-UA" sz="3200" b="1" dirty="0">
                <a:latin typeface="Times New Roman" pitchFamily="18" charset="0"/>
                <a:cs typeface="Times New Roman" pitchFamily="18" charset="0"/>
              </a:rPr>
              <a:t>Вишиваємо герби</a:t>
            </a:r>
          </a:p>
        </p:txBody>
      </p:sp>
      <p:pic>
        <p:nvPicPr>
          <p:cNvPr id="4" name="Місце для вмісту 3" descr="C:\Users\Admin\Desktop\семінар2\теле 097.jpg"/>
          <p:cNvPicPr>
            <a:picLocks noGrp="1"/>
          </p:cNvPicPr>
          <p:nvPr>
            <p:ph idx="1"/>
          </p:nvPr>
        </p:nvPicPr>
        <p:blipFill>
          <a:blip r:embed="rId2" cstate="print"/>
          <a:srcRect/>
          <a:stretch>
            <a:fillRect/>
          </a:stretch>
        </p:blipFill>
        <p:spPr bwMode="auto">
          <a:xfrm>
            <a:off x="4143372" y="2857496"/>
            <a:ext cx="2357454" cy="3429024"/>
          </a:xfrm>
          <a:prstGeom prst="rect">
            <a:avLst/>
          </a:prstGeom>
          <a:noFill/>
          <a:ln w="9525">
            <a:noFill/>
            <a:miter lim="800000"/>
            <a:headEnd/>
            <a:tailEnd/>
          </a:ln>
        </p:spPr>
      </p:pic>
      <p:pic>
        <p:nvPicPr>
          <p:cNvPr id="5" name="Рисунок 4" descr="C:\Users\Admin\Desktop\семінар2\теле 099.jpg"/>
          <p:cNvPicPr/>
          <p:nvPr/>
        </p:nvPicPr>
        <p:blipFill>
          <a:blip r:embed="rId3" cstate="print"/>
          <a:srcRect/>
          <a:stretch>
            <a:fillRect/>
          </a:stretch>
        </p:blipFill>
        <p:spPr bwMode="auto">
          <a:xfrm>
            <a:off x="6715140" y="2857496"/>
            <a:ext cx="2428860" cy="3429024"/>
          </a:xfrm>
          <a:prstGeom prst="rect">
            <a:avLst/>
          </a:prstGeom>
          <a:noFill/>
          <a:ln w="9525">
            <a:noFill/>
            <a:miter lim="800000"/>
            <a:headEnd/>
            <a:tailEnd/>
          </a:ln>
        </p:spPr>
      </p:pic>
      <p:pic>
        <p:nvPicPr>
          <p:cNvPr id="7" name="Рисунок 6" descr="C:\Users\Admin\Desktop\семінар2\теле 064.jpg"/>
          <p:cNvPicPr/>
          <p:nvPr/>
        </p:nvPicPr>
        <p:blipFill>
          <a:blip r:embed="rId4"/>
          <a:srcRect l="13587" t="16988" r="9608" b="21622"/>
          <a:stretch>
            <a:fillRect/>
          </a:stretch>
        </p:blipFill>
        <p:spPr bwMode="auto">
          <a:xfrm>
            <a:off x="1714480" y="928670"/>
            <a:ext cx="1604720" cy="1710466"/>
          </a:xfrm>
          <a:prstGeom prst="rect">
            <a:avLst/>
          </a:prstGeom>
          <a:noFill/>
          <a:ln w="9525">
            <a:noFill/>
            <a:miter lim="800000"/>
            <a:headEnd/>
            <a:tailEnd/>
          </a:ln>
        </p:spPr>
      </p:pic>
      <p:pic>
        <p:nvPicPr>
          <p:cNvPr id="8" name="Місце для вмісту 4" descr="C:\Users\Admin\Desktop\семінар2\теле 060.jpg"/>
          <p:cNvPicPr>
            <a:picLocks/>
          </p:cNvPicPr>
          <p:nvPr/>
        </p:nvPicPr>
        <p:blipFill>
          <a:blip r:embed="rId5"/>
          <a:srcRect/>
          <a:stretch>
            <a:fillRect/>
          </a:stretch>
        </p:blipFill>
        <p:spPr bwMode="auto">
          <a:xfrm>
            <a:off x="1357290" y="2857496"/>
            <a:ext cx="2428892" cy="3357586"/>
          </a:xfrm>
          <a:prstGeom prst="rect">
            <a:avLst/>
          </a:prstGeom>
          <a:noFill/>
          <a:ln w="9525">
            <a:noFill/>
            <a:miter lim="800000"/>
            <a:headEnd/>
            <a:tailEnd/>
          </a:ln>
        </p:spPr>
      </p:pic>
      <p:pic>
        <p:nvPicPr>
          <p:cNvPr id="9" name="Рисунок 8" descr="C:\Users\Admin\Desktop\семінар2\теле 074.jpg"/>
          <p:cNvPicPr/>
          <p:nvPr/>
        </p:nvPicPr>
        <p:blipFill>
          <a:blip r:embed="rId6"/>
          <a:srcRect t="22482" b="23111"/>
          <a:stretch>
            <a:fillRect/>
          </a:stretch>
        </p:blipFill>
        <p:spPr bwMode="auto">
          <a:xfrm>
            <a:off x="4572000" y="928670"/>
            <a:ext cx="4318729" cy="164307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116013" y="692150"/>
            <a:ext cx="8027987" cy="4525963"/>
          </a:xfrm>
        </p:spPr>
        <p:txBody>
          <a:bodyPr rtlCol="0">
            <a:normAutofit/>
          </a:bodyPr>
          <a:lstStyle/>
          <a:p>
            <a:pPr marL="0" indent="354013" fontAlgn="auto">
              <a:spcAft>
                <a:spcPts val="0"/>
              </a:spcAft>
              <a:buFont typeface="Arial" panose="020B0604020202020204" pitchFamily="34" charset="0"/>
              <a:buNone/>
              <a:defRPr/>
            </a:pPr>
            <a:r>
              <a:rPr lang="uk-UA" b="1" dirty="0">
                <a:latin typeface="Times New Roman" panose="02020603050405020304" pitchFamily="18" charset="0"/>
                <a:cs typeface="Times New Roman" panose="02020603050405020304" pitchFamily="18" charset="0"/>
              </a:rPr>
              <a:t>Для розвитку кругозору, творчості, активного оволодіння матеріалом програми, вміння застосовувати набуті знання в нестандартних ситуаціях виховання почуття відповідальності була організована виставка учнівських робіт </a:t>
            </a:r>
            <a:r>
              <a:rPr lang="uk-UA" b="1" dirty="0">
                <a:solidFill>
                  <a:srgbClr val="C00000"/>
                </a:solidFill>
                <a:latin typeface="Times New Roman" panose="02020603050405020304" pitchFamily="18" charset="0"/>
                <a:cs typeface="Times New Roman" panose="02020603050405020304" pitchFamily="18" charset="0"/>
              </a:rPr>
              <a:t>«Математичний світ очима п’ятикласників</a:t>
            </a:r>
            <a:r>
              <a:rPr lang="uk-UA" b="1" dirty="0" smtClean="0">
                <a:solidFill>
                  <a:srgbClr val="C00000"/>
                </a:solidFill>
                <a:latin typeface="Times New Roman" panose="02020603050405020304" pitchFamily="18" charset="0"/>
                <a:cs typeface="Times New Roman" panose="02020603050405020304" pitchFamily="18" charset="0"/>
              </a:rPr>
              <a:t>»</a:t>
            </a:r>
            <a:endParaRPr lang="uk-UA" b="1" dirty="0">
              <a:latin typeface="Times New Roman" panose="02020603050405020304" pitchFamily="18" charset="0"/>
              <a:cs typeface="Times New Roman" panose="02020603050405020304" pitchFamily="18" charset="0"/>
            </a:endParaRPr>
          </a:p>
          <a:p>
            <a:pPr marL="0" indent="354013" fontAlgn="auto">
              <a:spcAft>
                <a:spcPts val="0"/>
              </a:spcAft>
              <a:buFont typeface="Arial" panose="020B0604020202020204" pitchFamily="34" charset="0"/>
              <a:buChar char="•"/>
              <a:defRPr/>
            </a:pPr>
            <a:endParaRPr lang="uk-UA"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116013" y="765175"/>
            <a:ext cx="7920037" cy="4832350"/>
          </a:xfrm>
        </p:spPr>
        <p:txBody>
          <a:bodyPr>
            <a:normAutofit/>
          </a:bodyPr>
          <a:lstStyle/>
          <a:p>
            <a:pPr marL="0" indent="0">
              <a:buFont typeface="Arial" charset="0"/>
              <a:buNone/>
            </a:pPr>
            <a:r>
              <a:rPr lang="uk-UA" b="1" smtClean="0"/>
              <a:t>«А ви думали, що Україна так просто. Україна - це ексклюзив. По ній пройшли всі катки історії. На ній відпрацьовані всі види випробувань. Вона загартована найвищим ґартом. В умовах сучасного світу їй нема ціни»</a:t>
            </a:r>
          </a:p>
          <a:p>
            <a:pPr marL="0" indent="0"/>
            <a:endParaRPr lang="uk-UA" smtClean="0"/>
          </a:p>
        </p:txBody>
      </p:sp>
      <p:sp>
        <p:nvSpPr>
          <p:cNvPr id="4" name="Title 1"/>
          <p:cNvSpPr txBox="1">
            <a:spLocks/>
          </p:cNvSpPr>
          <p:nvPr/>
        </p:nvSpPr>
        <p:spPr bwMode="auto">
          <a:xfrm>
            <a:off x="1881188" y="2952750"/>
            <a:ext cx="6911975" cy="1447800"/>
          </a:xfrm>
          <a:prstGeom prst="rect">
            <a:avLst/>
          </a:prstGeom>
          <a:noFill/>
          <a:ln w="9525">
            <a:noFill/>
            <a:miter lim="800000"/>
            <a:headEnd/>
            <a:tailEnd/>
          </a:ln>
        </p:spPr>
        <p:txBody>
          <a:bodyPr anchor="ctr"/>
          <a:lstStyle/>
          <a:p>
            <a:pPr marL="1789113" indent="-1789113" algn="r" defTabSz="1257300"/>
            <a:r>
              <a:rPr lang="uk-UA" sz="3600" b="1">
                <a:solidFill>
                  <a:srgbClr val="003300"/>
                </a:solidFill>
                <a:latin typeface="Calibri" pitchFamily="34" charset="0"/>
              </a:rPr>
              <a:t/>
            </a:r>
            <a:br>
              <a:rPr lang="uk-UA" sz="3600" b="1">
                <a:solidFill>
                  <a:srgbClr val="003300"/>
                </a:solidFill>
                <a:latin typeface="Calibri" pitchFamily="34" charset="0"/>
              </a:rPr>
            </a:br>
            <a:r>
              <a:rPr lang="uk-UA" sz="3600" b="1">
                <a:solidFill>
                  <a:srgbClr val="003300"/>
                </a:solidFill>
                <a:latin typeface="Calibri" pitchFamily="34" charset="0"/>
              </a:rPr>
              <a:t>Л. Костенко</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2" descr="C:\Users\Admin\Desktop\Семінар математика 2017\Скидай_сюда\PA130378.JPG"/>
          <p:cNvPicPr>
            <a:picLocks noChangeAspect="1" noChangeArrowheads="1"/>
          </p:cNvPicPr>
          <p:nvPr/>
        </p:nvPicPr>
        <p:blipFill>
          <a:blip r:embed="rId2"/>
          <a:srcRect l="7916" t="5325" r="7957"/>
          <a:stretch>
            <a:fillRect/>
          </a:stretch>
        </p:blipFill>
        <p:spPr bwMode="auto">
          <a:xfrm>
            <a:off x="1116013" y="344488"/>
            <a:ext cx="7488237" cy="6321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511288"/>
          </a:xfrm>
        </p:spPr>
        <p:txBody>
          <a:bodyPr/>
          <a:lstStyle/>
          <a:p>
            <a:r>
              <a:rPr lang="uk-UA" sz="2800" b="1" dirty="0" smtClean="0">
                <a:solidFill>
                  <a:srgbClr val="C00000"/>
                </a:solidFill>
                <a:latin typeface="Times New Roman" panose="02020603050405020304" pitchFamily="18" charset="0"/>
                <a:cs typeface="Times New Roman" panose="02020603050405020304" pitchFamily="18" charset="0"/>
              </a:rPr>
              <a:t>       Фотовиставка «Мій рідний край»</a:t>
            </a:r>
            <a:br>
              <a:rPr lang="uk-UA" sz="2800" b="1" dirty="0" smtClean="0">
                <a:solidFill>
                  <a:srgbClr val="C00000"/>
                </a:solidFill>
                <a:latin typeface="Times New Roman" panose="02020603050405020304" pitchFamily="18" charset="0"/>
                <a:cs typeface="Times New Roman" panose="02020603050405020304" pitchFamily="18" charset="0"/>
              </a:rPr>
            </a:br>
            <a:r>
              <a:rPr lang="uk-UA" sz="2800" b="1" dirty="0" smtClean="0">
                <a:solidFill>
                  <a:schemeClr val="accent2">
                    <a:lumMod val="75000"/>
                  </a:schemeClr>
                </a:solidFill>
                <a:latin typeface="Times New Roman" panose="02020603050405020304" pitchFamily="18" charset="0"/>
                <a:cs typeface="Times New Roman" panose="02020603050405020304" pitchFamily="18" charset="0"/>
              </a:rPr>
              <a:t> </a:t>
            </a:r>
            <a:r>
              <a:rPr lang="uk-UA" sz="2800" b="1" dirty="0" smtClean="0">
                <a:latin typeface="Times New Roman" panose="02020603050405020304" pitchFamily="18" charset="0"/>
                <a:cs typeface="Times New Roman" panose="02020603050405020304" pitchFamily="18" charset="0"/>
              </a:rPr>
              <a:t>(фото будинків та флюгерів</a:t>
            </a:r>
            <a:br>
              <a:rPr lang="uk-UA" sz="2800" b="1" dirty="0" smtClean="0">
                <a:latin typeface="Times New Roman" panose="02020603050405020304" pitchFamily="18" charset="0"/>
                <a:cs typeface="Times New Roman" panose="02020603050405020304" pitchFamily="18" charset="0"/>
              </a:rPr>
            </a:br>
            <a:r>
              <a:rPr lang="uk-UA" sz="2800" b="1" dirty="0" smtClean="0">
                <a:latin typeface="Times New Roman" panose="02020603050405020304" pitchFamily="18" charset="0"/>
                <a:cs typeface="Times New Roman" panose="02020603050405020304" pitchFamily="18" charset="0"/>
              </a:rPr>
              <a:t>м. Тернополя з геометричним орнаментом).</a:t>
            </a:r>
            <a:endParaRPr lang="uk-UA" sz="2800" dirty="0"/>
          </a:p>
        </p:txBody>
      </p:sp>
      <p:pic>
        <p:nvPicPr>
          <p:cNvPr id="3" name="Рисунок 2" descr="C:\Users\Admin\Desktop\Семінар математика 2017\Флюгери\1312668_original.jpg"/>
          <p:cNvPicPr/>
          <p:nvPr/>
        </p:nvPicPr>
        <p:blipFill>
          <a:blip r:embed="rId2"/>
          <a:srcRect l="31541" b="32518"/>
          <a:stretch>
            <a:fillRect/>
          </a:stretch>
        </p:blipFill>
        <p:spPr bwMode="auto">
          <a:xfrm>
            <a:off x="1142977" y="1785926"/>
            <a:ext cx="3357586" cy="2141221"/>
          </a:xfrm>
          <a:prstGeom prst="rect">
            <a:avLst/>
          </a:prstGeom>
          <a:noFill/>
          <a:ln w="9525">
            <a:noFill/>
            <a:miter lim="800000"/>
            <a:headEnd/>
            <a:tailEnd/>
          </a:ln>
        </p:spPr>
      </p:pic>
      <p:pic>
        <p:nvPicPr>
          <p:cNvPr id="4" name="Рисунок 3" descr="C:\Users\Admin\Desktop\Семінар математика 2017\Флюгери\1313302_original.jpg"/>
          <p:cNvPicPr/>
          <p:nvPr/>
        </p:nvPicPr>
        <p:blipFill>
          <a:blip r:embed="rId3" cstate="print"/>
          <a:srcRect r="4514" b="18050"/>
          <a:stretch>
            <a:fillRect/>
          </a:stretch>
        </p:blipFill>
        <p:spPr bwMode="auto">
          <a:xfrm>
            <a:off x="1714480" y="4143380"/>
            <a:ext cx="2571768" cy="2239647"/>
          </a:xfrm>
          <a:prstGeom prst="rect">
            <a:avLst/>
          </a:prstGeom>
          <a:noFill/>
          <a:ln w="9525">
            <a:noFill/>
            <a:miter lim="800000"/>
            <a:headEnd/>
            <a:tailEnd/>
          </a:ln>
        </p:spPr>
      </p:pic>
      <p:pic>
        <p:nvPicPr>
          <p:cNvPr id="5" name="Picture 3" descr="C:\Users\Admin\Desktop\Семінар математика 2017\Флюгери\1312956_original.jpg"/>
          <p:cNvPicPr>
            <a:picLocks noChangeAspect="1" noChangeArrowheads="1"/>
          </p:cNvPicPr>
          <p:nvPr/>
        </p:nvPicPr>
        <p:blipFill>
          <a:blip r:embed="rId4"/>
          <a:srcRect l="11424" t="-893" r="13591" b="893"/>
          <a:stretch>
            <a:fillRect/>
          </a:stretch>
        </p:blipFill>
        <p:spPr bwMode="auto">
          <a:xfrm>
            <a:off x="5643570" y="4286256"/>
            <a:ext cx="2643206" cy="2179891"/>
          </a:xfrm>
          <a:prstGeom prst="rect">
            <a:avLst/>
          </a:prstGeom>
          <a:noFill/>
          <a:ln w="9525">
            <a:noFill/>
            <a:miter lim="800000"/>
            <a:headEnd/>
            <a:tailEnd/>
          </a:ln>
        </p:spPr>
      </p:pic>
      <p:pic>
        <p:nvPicPr>
          <p:cNvPr id="6" name="Рисунок 5" descr="C:\Users\Admin\Desktop\Семінар математика 2017\Флюгери\1311890_original.jpg"/>
          <p:cNvPicPr/>
          <p:nvPr/>
        </p:nvPicPr>
        <p:blipFill>
          <a:blip r:embed="rId5"/>
          <a:srcRect l="31709" b="31779"/>
          <a:stretch>
            <a:fillRect/>
          </a:stretch>
        </p:blipFill>
        <p:spPr bwMode="auto">
          <a:xfrm>
            <a:off x="5572132" y="1714488"/>
            <a:ext cx="2714644" cy="235745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2654296"/>
          </a:xfrm>
        </p:spPr>
        <p:txBody>
          <a:bodyPr/>
          <a:lstStyle/>
          <a:p>
            <a:r>
              <a:rPr lang="uk-UA" sz="2400" b="1" dirty="0" smtClean="0">
                <a:latin typeface="Times New Roman" panose="02020603050405020304" pitchFamily="18" charset="0"/>
                <a:cs typeface="Times New Roman" panose="02020603050405020304" pitchFamily="18" charset="0"/>
              </a:rPr>
              <a:t>Цікаво пройшов </a:t>
            </a:r>
            <a:r>
              <a:rPr lang="uk-UA" sz="24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вечір «Математика і українська вишивка». </a:t>
            </a:r>
            <a:r>
              <a:rPr lang="uk-UA" sz="2400" b="1" dirty="0" smtClean="0">
                <a:latin typeface="Times New Roman" panose="02020603050405020304" pitchFamily="18" charset="0"/>
                <a:cs typeface="Times New Roman" panose="02020603050405020304" pitchFamily="18" charset="0"/>
              </a:rPr>
              <a:t>Учні досліджували історичне походження вишивки на рушниках, особливості вишивки в різних регіонах України та зв'язок між вишивкою і математикою. Гостею свята була </a:t>
            </a:r>
            <a:r>
              <a:rPr lang="uk-UA" sz="24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зв’язкова УПА Лідія Яківна </a:t>
            </a:r>
            <a:r>
              <a:rPr lang="uk-UA" sz="2400" b="1" dirty="0" err="1"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Романчук</a:t>
            </a:r>
            <a:r>
              <a:rPr lang="uk-UA" sz="24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br>
              <a:rPr lang="uk-UA" sz="24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uk-UA" sz="2400" dirty="0"/>
          </a:p>
        </p:txBody>
      </p:sp>
      <p:pic>
        <p:nvPicPr>
          <p:cNvPr id="4" name="Місце для вмісту 3" descr="G:\Семінар математика 2017\Новая папка\IMG_2668.JPG"/>
          <p:cNvPicPr>
            <a:picLocks noGrp="1"/>
          </p:cNvPicPr>
          <p:nvPr>
            <p:ph idx="1"/>
          </p:nvPr>
        </p:nvPicPr>
        <p:blipFill>
          <a:blip r:embed="rId2" cstate="print"/>
          <a:srcRect/>
          <a:stretch>
            <a:fillRect/>
          </a:stretch>
        </p:blipFill>
        <p:spPr bwMode="auto">
          <a:xfrm>
            <a:off x="2780607" y="3062952"/>
            <a:ext cx="3582785" cy="264344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920750" y="0"/>
            <a:ext cx="8229600" cy="6524625"/>
          </a:xfrm>
        </p:spPr>
        <p:txBody>
          <a:bodyPr rtlCol="0">
            <a:normAutofit/>
          </a:bodyPr>
          <a:lstStyle/>
          <a:p>
            <a:pPr marL="0" indent="633413" fontAlgn="auto">
              <a:spcAft>
                <a:spcPts val="0"/>
              </a:spcAft>
              <a:buFont typeface="Arial" panose="020B0604020202020204" pitchFamily="34" charset="0"/>
              <a:buNone/>
              <a:defRPr/>
            </a:pPr>
            <a:r>
              <a:rPr lang="uk-UA" sz="2800" b="1" dirty="0" smtClean="0">
                <a:latin typeface="Times New Roman" panose="02020603050405020304" pitchFamily="18" charset="0"/>
                <a:cs typeface="Times New Roman" panose="02020603050405020304" pitchFamily="18" charset="0"/>
              </a:rPr>
              <a:t>Вона </a:t>
            </a:r>
            <a:r>
              <a:rPr lang="uk-UA" sz="2800" b="1" dirty="0">
                <a:latin typeface="Times New Roman" panose="02020603050405020304" pitchFamily="18" charset="0"/>
                <a:cs typeface="Times New Roman" panose="02020603050405020304" pitchFamily="18" charset="0"/>
              </a:rPr>
              <a:t>продемонструвала учням свої вишивки, </a:t>
            </a:r>
            <a:r>
              <a:rPr lang="uk-UA" sz="2800" b="1" dirty="0" smtClean="0">
                <a:latin typeface="Times New Roman" panose="02020603050405020304" pitchFamily="18" charset="0"/>
                <a:cs typeface="Times New Roman" panose="02020603050405020304" pitchFamily="18" charset="0"/>
              </a:rPr>
              <a:t>які </a:t>
            </a:r>
            <a:r>
              <a:rPr lang="uk-UA" sz="2800" b="1" dirty="0">
                <a:latin typeface="Times New Roman" panose="02020603050405020304" pitchFamily="18" charset="0"/>
                <a:cs typeface="Times New Roman" panose="02020603050405020304" pitchFamily="18" charset="0"/>
              </a:rPr>
              <a:t>виконувала на Колимі, теперішні роботи, розповіла про активну підпільну боротьбу за самостійність України. </a:t>
            </a:r>
          </a:p>
          <a:p>
            <a:pPr marL="0" indent="633413" fontAlgn="auto">
              <a:spcAft>
                <a:spcPts val="0"/>
              </a:spcAft>
              <a:buFont typeface="Arial" panose="020B0604020202020204" pitchFamily="34" charset="0"/>
              <a:buNone/>
              <a:defRPr/>
            </a:pPr>
            <a:r>
              <a:rPr lang="uk-UA" sz="2800" b="1" dirty="0">
                <a:solidFill>
                  <a:srgbClr val="C00000"/>
                </a:solidFill>
                <a:latin typeface="Times New Roman" panose="02020603050405020304" pitchFamily="18" charset="0"/>
                <a:cs typeface="Times New Roman" panose="02020603050405020304" pitchFamily="18" charset="0"/>
              </a:rPr>
              <a:t>Такі </a:t>
            </a:r>
            <a:r>
              <a:rPr lang="uk-UA" sz="2800" b="1" u="sng" dirty="0">
                <a:solidFill>
                  <a:srgbClr val="C00000"/>
                </a:solidFill>
                <a:latin typeface="Times New Roman" panose="02020603050405020304" pitchFamily="18" charset="0"/>
                <a:cs typeface="Times New Roman" panose="02020603050405020304" pitchFamily="18" charset="0"/>
              </a:rPr>
              <a:t>зустрічі виховують шанобливе ставлення до культури, звичаїв, традицій українців, історії та культури свого народу</a:t>
            </a:r>
            <a:r>
              <a:rPr lang="uk-UA" sz="2800" b="1" u="sng" dirty="0" smtClean="0">
                <a:solidFill>
                  <a:srgbClr val="C00000"/>
                </a:solidFill>
                <a:latin typeface="Times New Roman" panose="02020603050405020304" pitchFamily="18" charset="0"/>
                <a:cs typeface="Times New Roman" panose="02020603050405020304" pitchFamily="18" charset="0"/>
              </a:rPr>
              <a:t>.</a:t>
            </a:r>
            <a:endParaRPr lang="uk-UA" sz="2800" b="1" u="sng" dirty="0">
              <a:solidFill>
                <a:srgbClr val="C00000"/>
              </a:solidFill>
              <a:latin typeface="Times New Roman" panose="02020603050405020304" pitchFamily="18" charset="0"/>
              <a:cs typeface="Times New Roman" panose="02020603050405020304" pitchFamily="18" charset="0"/>
            </a:endParaRPr>
          </a:p>
        </p:txBody>
      </p:sp>
      <p:pic>
        <p:nvPicPr>
          <p:cNvPr id="4" name="Рисунок 3" descr="G:\Семінар математика 2017\Новая папка\IMG_2672.JPG"/>
          <p:cNvPicPr/>
          <p:nvPr/>
        </p:nvPicPr>
        <p:blipFill>
          <a:blip r:embed="rId2" cstate="print"/>
          <a:srcRect/>
          <a:stretch>
            <a:fillRect/>
          </a:stretch>
        </p:blipFill>
        <p:spPr bwMode="auto">
          <a:xfrm>
            <a:off x="2857488" y="3286124"/>
            <a:ext cx="3937937" cy="307183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5650" y="908050"/>
            <a:ext cx="8388350" cy="1143000"/>
          </a:xfrm>
        </p:spPr>
        <p:txBody>
          <a:bodyPr rtlCol="0">
            <a:noAutofit/>
          </a:bodyPr>
          <a:lstStyle/>
          <a:p>
            <a:pPr indent="365125" fontAlgn="auto">
              <a:spcAft>
                <a:spcPts val="0"/>
              </a:spcAft>
              <a:defRPr/>
            </a:pPr>
            <a:r>
              <a:rPr lang="uk-UA" sz="2400" b="1" dirty="0">
                <a:latin typeface="Times New Roman" panose="02020603050405020304" pitchFamily="18" charset="0"/>
                <a:cs typeface="Times New Roman" panose="02020603050405020304" pitchFamily="18" charset="0"/>
              </a:rPr>
              <a:t>Театралізоване дійство </a:t>
            </a:r>
            <a:r>
              <a:rPr lang="uk-UA" sz="2400" b="1" dirty="0">
                <a:solidFill>
                  <a:schemeClr val="accent2">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«Математичні вечорниці»</a:t>
            </a:r>
            <a:r>
              <a:rPr lang="uk-UA" sz="2400" b="1" dirty="0">
                <a:latin typeface="Times New Roman" panose="02020603050405020304" pitchFamily="18" charset="0"/>
                <a:cs typeface="Times New Roman" panose="02020603050405020304" pitchFamily="18" charset="0"/>
              </a:rPr>
              <a:t> — відтворило обряд проведення вечорниць, </a:t>
            </a:r>
            <a:r>
              <a:rPr lang="uk-UA" sz="2400" b="1" u="sng" dirty="0">
                <a:solidFill>
                  <a:schemeClr val="accent2">
                    <a:lumMod val="75000"/>
                  </a:schemeClr>
                </a:solidFill>
                <a:latin typeface="Times New Roman" panose="02020603050405020304" pitchFamily="18" charset="0"/>
                <a:cs typeface="Times New Roman" panose="02020603050405020304" pitchFamily="18" charset="0"/>
              </a:rPr>
              <a:t>виховувало бажання відроджувати і оберігати народні звичаї, розвивати логічне мислення, усне мовлення, виховувати в учнів любов до України та її цінностей.</a:t>
            </a:r>
            <a:br>
              <a:rPr lang="uk-UA" sz="2400" b="1" u="sng" dirty="0">
                <a:solidFill>
                  <a:schemeClr val="accent2">
                    <a:lumMod val="75000"/>
                  </a:schemeClr>
                </a:solidFill>
                <a:latin typeface="Times New Roman" panose="02020603050405020304" pitchFamily="18" charset="0"/>
                <a:cs typeface="Times New Roman" panose="02020603050405020304" pitchFamily="18" charset="0"/>
              </a:rPr>
            </a:br>
            <a:r>
              <a:rPr lang="uk-UA" sz="2400" b="1" dirty="0">
                <a:latin typeface="Times New Roman" panose="02020603050405020304" pitchFamily="18" charset="0"/>
                <a:cs typeface="Times New Roman" panose="02020603050405020304" pitchFamily="18" charset="0"/>
              </a:rPr>
              <a:t/>
            </a:r>
            <a:br>
              <a:rPr lang="uk-UA" sz="2400" b="1" dirty="0">
                <a:latin typeface="Times New Roman" panose="02020603050405020304" pitchFamily="18" charset="0"/>
                <a:cs typeface="Times New Roman" panose="02020603050405020304" pitchFamily="18" charset="0"/>
              </a:rPr>
            </a:br>
            <a:endParaRPr lang="uk-UA" sz="2400" dirty="0"/>
          </a:p>
        </p:txBody>
      </p:sp>
      <p:pic>
        <p:nvPicPr>
          <p:cNvPr id="6146" name="Picture 2" descr="C:\Users\Admin\Desktop\семінар2\математичні вечорниці.JPG"/>
          <p:cNvPicPr>
            <a:picLocks noChangeAspect="1" noChangeArrowheads="1"/>
          </p:cNvPicPr>
          <p:nvPr/>
        </p:nvPicPr>
        <p:blipFill>
          <a:blip r:embed="rId2"/>
          <a:srcRect l="4292" t="26170" r="4405"/>
          <a:stretch>
            <a:fillRect/>
          </a:stretch>
        </p:blipFill>
        <p:spPr bwMode="auto">
          <a:xfrm>
            <a:off x="1357290" y="2143116"/>
            <a:ext cx="7197725" cy="4365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14290"/>
            <a:ext cx="8229600" cy="642942"/>
          </a:xfrm>
        </p:spPr>
        <p:txBody>
          <a:bodyPr/>
          <a:lstStyle/>
          <a:p>
            <a:r>
              <a:rPr lang="uk-UA" b="1" dirty="0" smtClean="0">
                <a:latin typeface="Times New Roman" panose="02020603050405020304" pitchFamily="18" charset="0"/>
                <a:cs typeface="Times New Roman" panose="02020603050405020304" pitchFamily="18" charset="0"/>
              </a:rPr>
              <a:t> </a:t>
            </a:r>
            <a:r>
              <a:rPr lang="uk-UA" b="1" dirty="0" smtClean="0">
                <a:solidFill>
                  <a:schemeClr val="accent2">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«Математичні вечорниці»</a:t>
            </a:r>
            <a:endParaRPr lang="uk-UA" dirty="0"/>
          </a:p>
        </p:txBody>
      </p:sp>
      <p:pic>
        <p:nvPicPr>
          <p:cNvPr id="4" name="Місце для вмісту 3" descr="C:\Users\Admin\Desktop\семінар1\439822_231277.JPG"/>
          <p:cNvPicPr>
            <a:picLocks noGrp="1"/>
          </p:cNvPicPr>
          <p:nvPr>
            <p:ph idx="1"/>
          </p:nvPr>
        </p:nvPicPr>
        <p:blipFill>
          <a:blip r:embed="rId2"/>
          <a:srcRect/>
          <a:stretch>
            <a:fillRect/>
          </a:stretch>
        </p:blipFill>
        <p:spPr bwMode="auto">
          <a:xfrm>
            <a:off x="4572000" y="3714752"/>
            <a:ext cx="4357718" cy="2857520"/>
          </a:xfrm>
          <a:prstGeom prst="rect">
            <a:avLst/>
          </a:prstGeom>
          <a:noFill/>
          <a:ln w="9525">
            <a:noFill/>
            <a:miter lim="800000"/>
            <a:headEnd/>
            <a:tailEnd/>
          </a:ln>
        </p:spPr>
      </p:pic>
      <p:pic>
        <p:nvPicPr>
          <p:cNvPr id="5" name="Рисунок 4" descr="C:\Users\Admin\Desktop\семінар1\199455_132986.JPG"/>
          <p:cNvPicPr/>
          <p:nvPr/>
        </p:nvPicPr>
        <p:blipFill>
          <a:blip r:embed="rId3"/>
          <a:srcRect/>
          <a:stretch>
            <a:fillRect/>
          </a:stretch>
        </p:blipFill>
        <p:spPr bwMode="auto">
          <a:xfrm>
            <a:off x="642910" y="928670"/>
            <a:ext cx="4366565" cy="314327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2868610"/>
          </a:xfrm>
        </p:spPr>
        <p:txBody>
          <a:bodyPr/>
          <a:lstStyle/>
          <a:p>
            <a:r>
              <a:rPr lang="uk-UA" sz="3200" b="1" dirty="0" smtClean="0">
                <a:latin typeface="Times New Roman" pitchFamily="18" charset="0"/>
                <a:cs typeface="Times New Roman" pitchFamily="18" charset="0"/>
              </a:rPr>
              <a:t>Варті уваги учнівські міні-конференції. Одну таку конференцію ми присвятили математикам на банкнотах та на монетах України та математикам Київської Русі.</a:t>
            </a:r>
            <a:endParaRPr lang="uk-UA" sz="3200" dirty="0"/>
          </a:p>
        </p:txBody>
      </p:sp>
      <p:pic>
        <p:nvPicPr>
          <p:cNvPr id="4" name="Рисунок 3"/>
          <p:cNvPicPr/>
          <p:nvPr/>
        </p:nvPicPr>
        <p:blipFill>
          <a:blip r:embed="rId2"/>
          <a:srcRect l="37742" t="55075" r="28318" b="24477"/>
          <a:stretch>
            <a:fillRect/>
          </a:stretch>
        </p:blipFill>
        <p:spPr bwMode="auto">
          <a:xfrm>
            <a:off x="1357290" y="2857496"/>
            <a:ext cx="2976281" cy="1214446"/>
          </a:xfrm>
          <a:prstGeom prst="rect">
            <a:avLst/>
          </a:prstGeom>
          <a:noFill/>
          <a:ln w="9525">
            <a:noFill/>
            <a:miter lim="800000"/>
            <a:headEnd/>
            <a:tailEnd/>
          </a:ln>
        </p:spPr>
      </p:pic>
      <p:pic>
        <p:nvPicPr>
          <p:cNvPr id="5" name="Рисунок 4"/>
          <p:cNvPicPr/>
          <p:nvPr/>
        </p:nvPicPr>
        <p:blipFill>
          <a:blip r:embed="rId3"/>
          <a:srcRect l="2600" t="30000" r="82712" b="50597"/>
          <a:stretch>
            <a:fillRect/>
          </a:stretch>
        </p:blipFill>
        <p:spPr bwMode="auto">
          <a:xfrm>
            <a:off x="2000232" y="4714884"/>
            <a:ext cx="1143008" cy="1143008"/>
          </a:xfrm>
          <a:prstGeom prst="rect">
            <a:avLst/>
          </a:prstGeom>
          <a:noFill/>
          <a:ln w="9525">
            <a:noFill/>
            <a:miter lim="800000"/>
            <a:headEnd/>
            <a:tailEnd/>
          </a:ln>
        </p:spPr>
      </p:pic>
      <p:pic>
        <p:nvPicPr>
          <p:cNvPr id="8" name="Picture 2" descr="F:\месенж\IMG_20180420_091802.jpg"/>
          <p:cNvPicPr>
            <a:picLocks noChangeAspect="1" noChangeArrowheads="1"/>
          </p:cNvPicPr>
          <p:nvPr/>
        </p:nvPicPr>
        <p:blipFill>
          <a:blip r:embed="rId4" cstate="print"/>
          <a:srcRect/>
          <a:stretch>
            <a:fillRect/>
          </a:stretch>
        </p:blipFill>
        <p:spPr bwMode="auto">
          <a:xfrm>
            <a:off x="5929322" y="2786058"/>
            <a:ext cx="2428892" cy="3663875"/>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116013" y="549275"/>
            <a:ext cx="8229600" cy="4525963"/>
          </a:xfrm>
        </p:spPr>
        <p:txBody>
          <a:bodyPr>
            <a:normAutofit/>
          </a:bodyPr>
          <a:lstStyle/>
          <a:p>
            <a:pPr marL="0" indent="354013">
              <a:lnSpc>
                <a:spcPct val="80000"/>
              </a:lnSpc>
              <a:buFont typeface="Arial" charset="0"/>
              <a:buNone/>
            </a:pPr>
            <a:r>
              <a:rPr lang="uk-UA" sz="3000" b="1" u="sng" dirty="0" smtClean="0">
                <a:solidFill>
                  <a:srgbClr val="C00000"/>
                </a:solidFill>
                <a:latin typeface="Times New Roman" pitchFamily="18" charset="0"/>
                <a:cs typeface="Times New Roman" pitchFamily="18" charset="0"/>
              </a:rPr>
              <a:t>«Ювілейна монета «Георгій Вороний» </a:t>
            </a:r>
            <a:r>
              <a:rPr lang="uk-UA" sz="3000" b="1" dirty="0" smtClean="0">
                <a:latin typeface="Times New Roman" pitchFamily="18" charset="0"/>
                <a:cs typeface="Times New Roman" pitchFamily="18" charset="0"/>
              </a:rPr>
              <a:t>номіналом 2 </a:t>
            </a:r>
            <a:r>
              <a:rPr lang="uk-UA" sz="3000" b="1" dirty="0" err="1" smtClean="0">
                <a:latin typeface="Times New Roman" pitchFamily="18" charset="0"/>
                <a:cs typeface="Times New Roman" pitchFamily="18" charset="0"/>
              </a:rPr>
              <a:t>грн</a:t>
            </a:r>
            <a:r>
              <a:rPr lang="uk-UA" sz="3000" b="1" dirty="0" smtClean="0">
                <a:latin typeface="Times New Roman" pitchFamily="18" charset="0"/>
                <a:cs typeface="Times New Roman" pitchFamily="18" charset="0"/>
              </a:rPr>
              <a:t> випущена в 2008 році, виготовлена з нейзильберу і присвячена </a:t>
            </a:r>
            <a:br>
              <a:rPr lang="uk-UA" sz="3000" b="1" dirty="0" smtClean="0">
                <a:latin typeface="Times New Roman" pitchFamily="18" charset="0"/>
                <a:cs typeface="Times New Roman" pitchFamily="18" charset="0"/>
              </a:rPr>
            </a:br>
            <a:r>
              <a:rPr lang="uk-UA" sz="3000" b="1" u="sng" dirty="0" smtClean="0">
                <a:solidFill>
                  <a:srgbClr val="C00000"/>
                </a:solidFill>
                <a:latin typeface="Times New Roman" pitchFamily="18" charset="0"/>
                <a:cs typeface="Times New Roman" pitchFamily="18" charset="0"/>
              </a:rPr>
              <a:t>140-річчю з дня народження одного з найвідоміших математиків України Георгія Феодосійовича Вороного</a:t>
            </a:r>
            <a:r>
              <a:rPr lang="uk-UA" sz="3000" b="1" dirty="0" smtClean="0">
                <a:solidFill>
                  <a:srgbClr val="C00000"/>
                </a:solidFill>
                <a:latin typeface="Times New Roman" pitchFamily="18" charset="0"/>
                <a:cs typeface="Times New Roman" pitchFamily="18" charset="0"/>
              </a:rPr>
              <a:t> </a:t>
            </a:r>
            <a:r>
              <a:rPr lang="uk-UA" sz="3000" b="1" dirty="0" smtClean="0">
                <a:latin typeface="Times New Roman" pitchFamily="18" charset="0"/>
                <a:cs typeface="Times New Roman" pitchFamily="18" charset="0"/>
              </a:rPr>
              <a:t>(1868-1908) — одного із творців геометрії чисел.</a:t>
            </a:r>
          </a:p>
          <a:p>
            <a:pPr marL="0" indent="354013">
              <a:lnSpc>
                <a:spcPct val="80000"/>
              </a:lnSpc>
            </a:pPr>
            <a:endParaRPr lang="uk-UA" sz="3000" b="1" dirty="0" smtClean="0">
              <a:latin typeface="Times New Roman" pitchFamily="18" charset="0"/>
              <a:cs typeface="Times New Roman" pitchFamily="18" charset="0"/>
            </a:endParaRPr>
          </a:p>
        </p:txBody>
      </p:sp>
      <p:pic>
        <p:nvPicPr>
          <p:cNvPr id="4" name="Рисунок 3"/>
          <p:cNvPicPr/>
          <p:nvPr/>
        </p:nvPicPr>
        <p:blipFill>
          <a:blip r:embed="rId2"/>
          <a:srcRect l="57215" t="56269" r="28089" b="23283"/>
          <a:stretch>
            <a:fillRect/>
          </a:stretch>
        </p:blipFill>
        <p:spPr bwMode="auto">
          <a:xfrm>
            <a:off x="4429124" y="3214686"/>
            <a:ext cx="1143008" cy="1143008"/>
          </a:xfrm>
          <a:prstGeom prst="rect">
            <a:avLst/>
          </a:prstGeom>
          <a:noFill/>
          <a:ln w="9525">
            <a:noFill/>
            <a:miter lim="800000"/>
            <a:headEnd/>
            <a:tailEnd/>
          </a:ln>
        </p:spPr>
      </p:pic>
      <p:pic>
        <p:nvPicPr>
          <p:cNvPr id="5" name="Рисунок 4"/>
          <p:cNvPicPr/>
          <p:nvPr/>
        </p:nvPicPr>
        <p:blipFill>
          <a:blip r:embed="rId3"/>
          <a:srcRect l="2040" t="20149" r="82489" b="57911"/>
          <a:stretch>
            <a:fillRect/>
          </a:stretch>
        </p:blipFill>
        <p:spPr bwMode="auto">
          <a:xfrm>
            <a:off x="4429124" y="4857760"/>
            <a:ext cx="1214446" cy="1143008"/>
          </a:xfrm>
          <a:prstGeom prst="rect">
            <a:avLst/>
          </a:prstGeom>
          <a:noFill/>
          <a:ln w="9525">
            <a:noFill/>
            <a:miter lim="800000"/>
            <a:headEnd/>
            <a:tailEnd/>
          </a:ln>
        </p:spPr>
      </p:pic>
      <p:pic>
        <p:nvPicPr>
          <p:cNvPr id="6" name="Picture 2" descr="F:\месенж\IMG_20180420_092001.jpg"/>
          <p:cNvPicPr>
            <a:picLocks noChangeAspect="1" noChangeArrowheads="1"/>
          </p:cNvPicPr>
          <p:nvPr/>
        </p:nvPicPr>
        <p:blipFill>
          <a:blip r:embed="rId4" cstate="print"/>
          <a:srcRect/>
          <a:stretch>
            <a:fillRect/>
          </a:stretch>
        </p:blipFill>
        <p:spPr bwMode="auto">
          <a:xfrm>
            <a:off x="6357950" y="3143248"/>
            <a:ext cx="2214560" cy="3170866"/>
          </a:xfrm>
          <a:prstGeom prst="rect">
            <a:avLst/>
          </a:prstGeom>
          <a:noFill/>
        </p:spPr>
      </p:pic>
      <p:pic>
        <p:nvPicPr>
          <p:cNvPr id="7" name="Picture 4" descr="F:\месенж\IMG_20180420_091949.jpg"/>
          <p:cNvPicPr>
            <a:picLocks noChangeAspect="1" noChangeArrowheads="1"/>
          </p:cNvPicPr>
          <p:nvPr/>
        </p:nvPicPr>
        <p:blipFill>
          <a:blip r:embed="rId5" cstate="print"/>
          <a:srcRect/>
          <a:stretch>
            <a:fillRect/>
          </a:stretch>
        </p:blipFill>
        <p:spPr bwMode="auto">
          <a:xfrm>
            <a:off x="1857356" y="3214686"/>
            <a:ext cx="1995718" cy="2857520"/>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042988" y="692150"/>
            <a:ext cx="8229600" cy="4525963"/>
          </a:xfrm>
        </p:spPr>
        <p:txBody>
          <a:bodyPr>
            <a:normAutofit/>
          </a:bodyPr>
          <a:lstStyle/>
          <a:p>
            <a:pPr marL="0" indent="533400">
              <a:lnSpc>
                <a:spcPct val="90000"/>
              </a:lnSpc>
              <a:buFont typeface="Arial" charset="0"/>
              <a:buNone/>
            </a:pPr>
            <a:r>
              <a:rPr lang="uk-UA" sz="3000" b="1" u="sng" smtClean="0">
                <a:solidFill>
                  <a:srgbClr val="990000"/>
                </a:solidFill>
                <a:latin typeface="Times New Roman" pitchFamily="18" charset="0"/>
                <a:cs typeface="Times New Roman" pitchFamily="18" charset="0"/>
              </a:rPr>
              <a:t>Результати участі учнів в олімпіадах, конкурсах, чемпіонатах  </a:t>
            </a:r>
            <a:r>
              <a:rPr lang="uk-UA" sz="3000" b="1" smtClean="0">
                <a:latin typeface="Times New Roman" pitchFamily="18" charset="0"/>
                <a:cs typeface="Times New Roman" pitchFamily="18" charset="0"/>
              </a:rPr>
              <a:t>підводять підсумок проведеної роботи з математики в школі. Вони дозволяють визначити якість математичної підготовки та математичного розвитку учнів, а також окреслюють напрями організації освітньої роботи з математики.</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042988" y="620713"/>
            <a:ext cx="8229600" cy="4525962"/>
          </a:xfrm>
        </p:spPr>
        <p:txBody>
          <a:bodyPr rtlCol="0">
            <a:normAutofit fontScale="92500" lnSpcReduction="20000"/>
          </a:bodyPr>
          <a:lstStyle/>
          <a:p>
            <a:pPr marL="0" indent="354013" fontAlgn="auto">
              <a:spcAft>
                <a:spcPts val="0"/>
              </a:spcAft>
              <a:buFont typeface="Arial" panose="020B0604020202020204" pitchFamily="34" charset="0"/>
              <a:buNone/>
              <a:defRPr/>
            </a:pPr>
            <a:r>
              <a:rPr lang="uk-UA" b="1" u="sng"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Пошук </a:t>
            </a:r>
            <a:r>
              <a:rPr lang="uk-UA" b="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свого коріння, любов до свого краю, пошана до вітчизняної історії, культури, її творців, усвідомлення її відповідальності за свою діяльність — це </a:t>
            </a:r>
            <a:r>
              <a:rPr lang="uk-UA" b="1" u="sng"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пріоритети</a:t>
            </a:r>
            <a:r>
              <a:rPr lang="uk-UA"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що керують роботою вчителів математики школи, </a:t>
            </a:r>
            <a:r>
              <a:rPr lang="uk-UA" b="1" dirty="0" smtClean="0">
                <a:latin typeface="Times New Roman" panose="02020603050405020304" pitchFamily="18" charset="0"/>
                <a:cs typeface="Times New Roman" panose="02020603050405020304" pitchFamily="18" charset="0"/>
              </a:rPr>
              <a:t> </a:t>
            </a:r>
            <a:r>
              <a:rPr lang="uk-UA" b="1" dirty="0">
                <a:latin typeface="Times New Roman" panose="02020603050405020304" pitchFamily="18" charset="0"/>
                <a:cs typeface="Times New Roman" panose="02020603050405020304" pitchFamily="18" charset="0"/>
              </a:rPr>
              <a:t>за якими формується справжня громадянська позиція школярів, їх національна самосвідомість, патріотизм відчуття господаря на своїй землі, дбайливе відношення до природи, пам’ятників старовини, пошана до минулого.  </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914400" y="188913"/>
            <a:ext cx="8229600" cy="6264275"/>
          </a:xfrm>
        </p:spPr>
        <p:txBody>
          <a:bodyPr>
            <a:normAutofit/>
          </a:bodyPr>
          <a:lstStyle/>
          <a:p>
            <a:pPr marL="88900" indent="354013">
              <a:lnSpc>
                <a:spcPct val="80000"/>
              </a:lnSpc>
              <a:buFont typeface="Arial" charset="0"/>
              <a:buNone/>
            </a:pPr>
            <a:r>
              <a:rPr lang="uk-UA" sz="2400" b="1" u="sng" smtClean="0">
                <a:solidFill>
                  <a:srgbClr val="C00000"/>
                </a:solidFill>
                <a:latin typeface="Times New Roman" pitchFamily="18" charset="0"/>
                <a:cs typeface="Times New Roman" pitchFamily="18" charset="0"/>
              </a:rPr>
              <a:t>Провідні завдання національного виховання учнів у     позакласній роботі з математики</a:t>
            </a:r>
            <a:r>
              <a:rPr lang="uk-UA" sz="2400" u="sng" smtClean="0">
                <a:solidFill>
                  <a:srgbClr val="C00000"/>
                </a:solidFill>
                <a:latin typeface="Times New Roman" pitchFamily="18" charset="0"/>
                <a:cs typeface="Times New Roman" pitchFamily="18" charset="0"/>
              </a:rPr>
              <a:t>:</a:t>
            </a:r>
          </a:p>
          <a:p>
            <a:pPr marL="88900" indent="354013">
              <a:lnSpc>
                <a:spcPct val="120000"/>
              </a:lnSpc>
              <a:buFont typeface="Wingdings" pitchFamily="2" charset="2"/>
              <a:buChar char="v"/>
            </a:pPr>
            <a:r>
              <a:rPr lang="uk-UA" sz="2200" b="1" smtClean="0">
                <a:latin typeface="Times New Roman" pitchFamily="18" charset="0"/>
                <a:cs typeface="Times New Roman" pitchFamily="18" charset="0"/>
              </a:rPr>
              <a:t>формування національної свідомості, любові до рідної землі, свого народу, бажання працювати задля розквіту держави, готовності захисту її суверенітету;</a:t>
            </a:r>
          </a:p>
          <a:p>
            <a:pPr marL="88900" indent="354013">
              <a:lnSpc>
                <a:spcPct val="120000"/>
              </a:lnSpc>
              <a:buFont typeface="Wingdings" pitchFamily="2" charset="2"/>
              <a:buChar char="v"/>
            </a:pPr>
            <a:r>
              <a:rPr lang="uk-UA" sz="2200" b="1" smtClean="0">
                <a:latin typeface="Times New Roman" pitchFamily="18" charset="0"/>
                <a:cs typeface="Times New Roman" pitchFamily="18" charset="0"/>
              </a:rPr>
              <a:t>забезпечення духовної єдності поколінь, виховання поваги до батьків, жінки-матері, культури та історії свого народу;</a:t>
            </a:r>
          </a:p>
          <a:p>
            <a:pPr marL="88900" indent="354013">
              <a:lnSpc>
                <a:spcPct val="120000"/>
              </a:lnSpc>
              <a:buFont typeface="Wingdings" pitchFamily="2" charset="2"/>
              <a:buChar char="v"/>
            </a:pPr>
            <a:r>
              <a:rPr lang="uk-UA" sz="2200" b="1" smtClean="0">
                <a:latin typeface="Times New Roman" pitchFamily="18" charset="0"/>
                <a:cs typeface="Times New Roman" pitchFamily="18" charset="0"/>
              </a:rPr>
              <a:t>формування високої мовної культури, вільного володіння українською мовою;</a:t>
            </a:r>
          </a:p>
          <a:p>
            <a:pPr marL="88900" indent="354013">
              <a:lnSpc>
                <a:spcPct val="120000"/>
              </a:lnSpc>
              <a:buFont typeface="Wingdings" pitchFamily="2" charset="2"/>
              <a:buChar char="v"/>
            </a:pPr>
            <a:r>
              <a:rPr lang="uk-UA" sz="2200" b="1" smtClean="0">
                <a:latin typeface="Times New Roman" pitchFamily="18" charset="0"/>
                <a:cs typeface="Times New Roman" pitchFamily="18" charset="0"/>
              </a:rPr>
              <a:t>прищеплення шанобливого ставлення до культури, звичаїв, традицій українців та представників інших націй, які живуть на території України;</a:t>
            </a:r>
          </a:p>
          <a:p>
            <a:pPr marL="88900" indent="354013">
              <a:lnSpc>
                <a:spcPct val="120000"/>
              </a:lnSpc>
              <a:buFont typeface="Wingdings" pitchFamily="2" charset="2"/>
              <a:buChar char="v"/>
            </a:pPr>
            <a:r>
              <a:rPr lang="uk-UA" sz="2200" b="1" smtClean="0">
                <a:latin typeface="Times New Roman" pitchFamily="18" charset="0"/>
                <a:cs typeface="Times New Roman" pitchFamily="18" charset="0"/>
              </a:rPr>
              <a:t>виховання духовної культури особистості, створення умов для формування її світоглядної позиції.</a:t>
            </a:r>
          </a:p>
          <a:p>
            <a:pPr marL="88900" indent="354013">
              <a:lnSpc>
                <a:spcPct val="80000"/>
              </a:lnSpc>
            </a:pPr>
            <a:endParaRPr lang="uk-UA" sz="220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23\Pictures\viber image.jpg"/>
          <p:cNvPicPr>
            <a:picLocks noChangeAspect="1" noChangeArrowheads="1"/>
          </p:cNvPicPr>
          <p:nvPr/>
        </p:nvPicPr>
        <p:blipFill>
          <a:blip r:embed="rId2"/>
          <a:srcRect/>
          <a:stretch>
            <a:fillRect/>
          </a:stretch>
        </p:blipFill>
        <p:spPr bwMode="auto">
          <a:xfrm>
            <a:off x="1071538" y="285728"/>
            <a:ext cx="7786742" cy="6072230"/>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z="2800" b="1" u="sng" dirty="0" smtClean="0">
                <a:solidFill>
                  <a:srgbClr val="C00000"/>
                </a:solidFill>
                <a:latin typeface="Arial Black" pitchFamily="34" charset="0"/>
              </a:rPr>
              <a:t>Для себе жити – тліти,</a:t>
            </a:r>
            <a:br>
              <a:rPr lang="uk-UA" sz="2800" b="1" u="sng" dirty="0" smtClean="0">
                <a:solidFill>
                  <a:srgbClr val="C00000"/>
                </a:solidFill>
                <a:latin typeface="Arial Black" pitchFamily="34" charset="0"/>
              </a:rPr>
            </a:br>
            <a:r>
              <a:rPr lang="uk-UA" sz="2800" b="1" u="sng" dirty="0" smtClean="0">
                <a:solidFill>
                  <a:srgbClr val="C00000"/>
                </a:solidFill>
                <a:latin typeface="Arial Black" pitchFamily="34" charset="0"/>
              </a:rPr>
              <a:t>для </a:t>
            </a:r>
            <a:r>
              <a:rPr lang="uk-UA" sz="2800" b="1" u="sng" dirty="0" err="1" smtClean="0">
                <a:solidFill>
                  <a:srgbClr val="C00000"/>
                </a:solidFill>
                <a:latin typeface="Arial Black" pitchFamily="34" charset="0"/>
              </a:rPr>
              <a:t>сімї</a:t>
            </a:r>
            <a:r>
              <a:rPr lang="uk-UA" sz="2800" b="1" u="sng" dirty="0" smtClean="0">
                <a:solidFill>
                  <a:srgbClr val="C00000"/>
                </a:solidFill>
                <a:latin typeface="Arial Black" pitchFamily="34" charset="0"/>
              </a:rPr>
              <a:t> жити – горіти, для народу жити - світити</a:t>
            </a:r>
            <a:endParaRPr lang="uk-UA" sz="2800" dirty="0">
              <a:latin typeface="Arial Black" pitchFamily="34" charset="0"/>
            </a:endParaRPr>
          </a:p>
        </p:txBody>
      </p:sp>
      <p:sp>
        <p:nvSpPr>
          <p:cNvPr id="3" name="Місце для тексту 2"/>
          <p:cNvSpPr>
            <a:spLocks noGrp="1"/>
          </p:cNvSpPr>
          <p:nvPr>
            <p:ph type="body" idx="1"/>
          </p:nvPr>
        </p:nvSpPr>
        <p:spPr/>
        <p:txBody>
          <a:bodyPr/>
          <a:lstStyle/>
          <a:p>
            <a:endParaRPr lang="uk-UA"/>
          </a:p>
        </p:txBody>
      </p:sp>
      <p:sp>
        <p:nvSpPr>
          <p:cNvPr id="5" name="Місце для тексту 4"/>
          <p:cNvSpPr>
            <a:spLocks noGrp="1"/>
          </p:cNvSpPr>
          <p:nvPr>
            <p:ph type="body" sz="quarter" idx="3"/>
          </p:nvPr>
        </p:nvSpPr>
        <p:spPr/>
        <p:txBody>
          <a:bodyPr/>
          <a:lstStyle/>
          <a:p>
            <a:endParaRPr lang="uk-UA"/>
          </a:p>
        </p:txBody>
      </p:sp>
      <p:pic>
        <p:nvPicPr>
          <p:cNvPr id="2050" name="Picture 2" descr="C:\Users\23\Desktop\Новая папка\IMG_20180921_120623.jpg"/>
          <p:cNvPicPr>
            <a:picLocks noGrp="1" noChangeAspect="1" noChangeArrowheads="1"/>
          </p:cNvPicPr>
          <p:nvPr>
            <p:ph sz="half" idx="2"/>
          </p:nvPr>
        </p:nvPicPr>
        <p:blipFill>
          <a:blip r:embed="rId2" cstate="print"/>
          <a:srcRect/>
          <a:stretch>
            <a:fillRect/>
          </a:stretch>
        </p:blipFill>
        <p:spPr bwMode="auto">
          <a:xfrm>
            <a:off x="457200" y="2635448"/>
            <a:ext cx="4040188" cy="3030141"/>
          </a:xfrm>
          <a:prstGeom prst="rect">
            <a:avLst/>
          </a:prstGeom>
          <a:noFill/>
        </p:spPr>
      </p:pic>
      <p:pic>
        <p:nvPicPr>
          <p:cNvPr id="2051" name="Picture 3" descr="C:\Users\23\Desktop\Новая папка\IMG_20180920_101431.jpg"/>
          <p:cNvPicPr>
            <a:picLocks noGrp="1" noChangeAspect="1" noChangeArrowheads="1"/>
          </p:cNvPicPr>
          <p:nvPr>
            <p:ph sz="quarter" idx="4"/>
          </p:nvPr>
        </p:nvPicPr>
        <p:blipFill>
          <a:blip r:embed="rId3" cstate="print"/>
          <a:srcRect/>
          <a:stretch>
            <a:fillRect/>
          </a:stretch>
        </p:blipFill>
        <p:spPr bwMode="auto">
          <a:xfrm>
            <a:off x="5184179" y="2174875"/>
            <a:ext cx="2963466" cy="3951288"/>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C:\Users\23\Pictures\4jdYn9H6kbw.jpg"/>
          <p:cNvPicPr>
            <a:picLocks noChangeAspect="1" noChangeArrowheads="1"/>
          </p:cNvPicPr>
          <p:nvPr/>
        </p:nvPicPr>
        <p:blipFill>
          <a:blip r:embed="rId2"/>
          <a:srcRect/>
          <a:stretch>
            <a:fillRect/>
          </a:stretch>
        </p:blipFill>
        <p:spPr bwMode="auto">
          <a:xfrm>
            <a:off x="2071670" y="1214422"/>
            <a:ext cx="6000792" cy="3986216"/>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042988" y="188913"/>
            <a:ext cx="8229600" cy="6264275"/>
          </a:xfrm>
        </p:spPr>
        <p:txBody>
          <a:bodyPr>
            <a:normAutofit/>
          </a:bodyPr>
          <a:lstStyle/>
          <a:p>
            <a:pPr marL="0" indent="0">
              <a:lnSpc>
                <a:spcPct val="90000"/>
              </a:lnSpc>
              <a:buFont typeface="Arial" charset="0"/>
              <a:buNone/>
            </a:pPr>
            <a:r>
              <a:rPr lang="uk-UA" b="1" u="sng" smtClean="0">
                <a:solidFill>
                  <a:srgbClr val="C00000"/>
                </a:solidFill>
                <a:latin typeface="Times New Roman" pitchFamily="18" charset="0"/>
                <a:cs typeface="Times New Roman" pitchFamily="18" charset="0"/>
              </a:rPr>
              <a:t>Форми позакласної роботи в школі: </a:t>
            </a:r>
          </a:p>
          <a:p>
            <a:pPr marL="0" indent="0">
              <a:lnSpc>
                <a:spcPct val="90000"/>
              </a:lnSpc>
              <a:buFont typeface="Wingdings" pitchFamily="2" charset="2"/>
              <a:buChar char="v"/>
            </a:pPr>
            <a:r>
              <a:rPr lang="uk-UA" b="1" smtClean="0">
                <a:latin typeface="Times New Roman" pitchFamily="18" charset="0"/>
                <a:cs typeface="Times New Roman" pitchFamily="18" charset="0"/>
              </a:rPr>
              <a:t>декади математики,</a:t>
            </a:r>
          </a:p>
          <a:p>
            <a:pPr marL="0" indent="0">
              <a:lnSpc>
                <a:spcPct val="90000"/>
              </a:lnSpc>
              <a:buFont typeface="Wingdings" pitchFamily="2" charset="2"/>
              <a:buChar char="v"/>
            </a:pPr>
            <a:r>
              <a:rPr lang="uk-UA" b="1" smtClean="0">
                <a:latin typeface="Times New Roman" pitchFamily="18" charset="0"/>
                <a:cs typeface="Times New Roman" pitchFamily="18" charset="0"/>
              </a:rPr>
              <a:t>математичні вечори, вікторини,</a:t>
            </a:r>
          </a:p>
          <a:p>
            <a:pPr marL="0" indent="0">
              <a:lnSpc>
                <a:spcPct val="90000"/>
              </a:lnSpc>
              <a:buFont typeface="Wingdings" pitchFamily="2" charset="2"/>
              <a:buChar char="v"/>
            </a:pPr>
            <a:r>
              <a:rPr lang="uk-UA" b="1" smtClean="0">
                <a:latin typeface="Times New Roman" pitchFamily="18" charset="0"/>
                <a:cs typeface="Times New Roman" pitchFamily="18" charset="0"/>
              </a:rPr>
              <a:t>конференції патріотичної спрямованості, </a:t>
            </a:r>
          </a:p>
          <a:p>
            <a:pPr marL="0" indent="0">
              <a:lnSpc>
                <a:spcPct val="90000"/>
              </a:lnSpc>
              <a:buFont typeface="Wingdings" pitchFamily="2" charset="2"/>
              <a:buChar char="v"/>
            </a:pPr>
            <a:r>
              <a:rPr lang="uk-UA" b="1" smtClean="0">
                <a:latin typeface="Times New Roman" pitchFamily="18" charset="0"/>
                <a:cs typeface="Times New Roman" pitchFamily="18" charset="0"/>
              </a:rPr>
              <a:t>перегляд фільмів, </a:t>
            </a:r>
          </a:p>
          <a:p>
            <a:pPr marL="0" indent="0">
              <a:lnSpc>
                <a:spcPct val="90000"/>
              </a:lnSpc>
              <a:buFont typeface="Wingdings" pitchFamily="2" charset="2"/>
              <a:buChar char="v"/>
            </a:pPr>
            <a:r>
              <a:rPr lang="uk-UA" b="1" smtClean="0">
                <a:latin typeface="Times New Roman" pitchFamily="18" charset="0"/>
                <a:cs typeface="Times New Roman" pitchFamily="18" charset="0"/>
              </a:rPr>
              <a:t>екскурсії, </a:t>
            </a:r>
          </a:p>
          <a:p>
            <a:pPr marL="0" indent="0">
              <a:lnSpc>
                <a:spcPct val="90000"/>
              </a:lnSpc>
              <a:buFont typeface="Wingdings" pitchFamily="2" charset="2"/>
              <a:buChar char="v"/>
            </a:pPr>
            <a:r>
              <a:rPr lang="uk-UA" b="1" smtClean="0">
                <a:latin typeface="Times New Roman" pitchFamily="18" charset="0"/>
                <a:cs typeface="Times New Roman" pitchFamily="18" charset="0"/>
              </a:rPr>
              <a:t>шкільні олімпіади, змагання,</a:t>
            </a:r>
          </a:p>
          <a:p>
            <a:pPr marL="0" indent="0">
              <a:lnSpc>
                <a:spcPct val="90000"/>
              </a:lnSpc>
              <a:buFont typeface="Wingdings" pitchFamily="2" charset="2"/>
              <a:buChar char="v"/>
            </a:pPr>
            <a:r>
              <a:rPr lang="uk-UA" b="1" smtClean="0">
                <a:latin typeface="Times New Roman" pitchFamily="18" charset="0"/>
                <a:cs typeface="Times New Roman" pitchFamily="18" charset="0"/>
              </a:rPr>
              <a:t>виставки творчих робіт школярів, </a:t>
            </a:r>
          </a:p>
          <a:p>
            <a:pPr marL="0" indent="0">
              <a:lnSpc>
                <a:spcPct val="90000"/>
              </a:lnSpc>
              <a:buFont typeface="Wingdings" pitchFamily="2" charset="2"/>
              <a:buChar char="v"/>
            </a:pPr>
            <a:r>
              <a:rPr lang="uk-UA" b="1" smtClean="0">
                <a:latin typeface="Times New Roman" pitchFamily="18" charset="0"/>
                <a:cs typeface="Times New Roman" pitchFamily="18" charset="0"/>
              </a:rPr>
              <a:t>проектна  діяльність, </a:t>
            </a:r>
          </a:p>
          <a:p>
            <a:pPr marL="0" indent="0">
              <a:lnSpc>
                <a:spcPct val="90000"/>
              </a:lnSpc>
              <a:buFont typeface="Wingdings" pitchFamily="2" charset="2"/>
              <a:buChar char="v"/>
            </a:pPr>
            <a:r>
              <a:rPr lang="uk-UA" b="1" smtClean="0">
                <a:latin typeface="Times New Roman" pitchFamily="18" charset="0"/>
                <a:cs typeface="Times New Roman" pitchFamily="18" charset="0"/>
              </a:rPr>
              <a:t>інформаційні хвилинки тощо.</a:t>
            </a:r>
          </a:p>
          <a:p>
            <a:pPr marL="0" indent="0">
              <a:lnSpc>
                <a:spcPct val="90000"/>
              </a:lnSpc>
            </a:pPr>
            <a:endParaRPr lang="uk-UA" smtClean="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116013" y="476250"/>
            <a:ext cx="8229600" cy="4525963"/>
          </a:xfrm>
        </p:spPr>
        <p:txBody>
          <a:bodyPr>
            <a:normAutofit/>
          </a:bodyPr>
          <a:lstStyle/>
          <a:p>
            <a:pPr marL="0" indent="0">
              <a:lnSpc>
                <a:spcPct val="80000"/>
              </a:lnSpc>
              <a:buFont typeface="Arial" charset="0"/>
              <a:buNone/>
            </a:pPr>
            <a:r>
              <a:rPr lang="uk-UA" sz="3000" b="1" u="sng" smtClean="0">
                <a:solidFill>
                  <a:srgbClr val="C00000"/>
                </a:solidFill>
                <a:latin typeface="Times New Roman" pitchFamily="18" charset="0"/>
                <a:cs typeface="Times New Roman" pitchFamily="18" charset="0"/>
              </a:rPr>
              <a:t>Декади математики, </a:t>
            </a:r>
            <a:r>
              <a:rPr lang="uk-UA" sz="3000" b="1" smtClean="0">
                <a:latin typeface="Times New Roman" pitchFamily="18" charset="0"/>
                <a:cs typeface="Times New Roman" pitchFamily="18" charset="0"/>
              </a:rPr>
              <a:t>які традиційно щороку проходять у листопаді  </a:t>
            </a:r>
            <a:r>
              <a:rPr lang="uk-UA" sz="3000" b="1" smtClean="0">
                <a:latin typeface="Franklin Gothic Medium Cond" pitchFamily="34" charset="0"/>
                <a:cs typeface="Times New Roman" pitchFamily="18" charset="0"/>
              </a:rPr>
              <a:t>—</a:t>
            </a:r>
            <a:endParaRPr lang="uk-UA" sz="3000" b="1" smtClean="0">
              <a:latin typeface="Times New Roman" pitchFamily="18" charset="0"/>
              <a:cs typeface="Times New Roman" pitchFamily="18" charset="0"/>
            </a:endParaRPr>
          </a:p>
          <a:p>
            <a:pPr marL="0" indent="0">
              <a:lnSpc>
                <a:spcPct val="80000"/>
              </a:lnSpc>
              <a:buFont typeface="Wingdings" pitchFamily="2" charset="2"/>
              <a:buChar char="ü"/>
            </a:pPr>
            <a:r>
              <a:rPr lang="uk-UA" sz="3000" b="1" smtClean="0">
                <a:latin typeface="Times New Roman" pitchFamily="18" charset="0"/>
                <a:cs typeface="Times New Roman" pitchFamily="18" charset="0"/>
              </a:rPr>
              <a:t>розширюють і поглиблюють отримані на уроках знання, </a:t>
            </a:r>
          </a:p>
          <a:p>
            <a:pPr marL="0" indent="0">
              <a:lnSpc>
                <a:spcPct val="80000"/>
              </a:lnSpc>
              <a:buFont typeface="Wingdings" pitchFamily="2" charset="2"/>
              <a:buChar char="ü"/>
            </a:pPr>
            <a:r>
              <a:rPr lang="uk-UA" sz="3000" b="1" smtClean="0">
                <a:latin typeface="Times New Roman" pitchFamily="18" charset="0"/>
                <a:cs typeface="Times New Roman" pitchFamily="18" charset="0"/>
              </a:rPr>
              <a:t>показують шляхи їх використання на практиці, </a:t>
            </a:r>
          </a:p>
          <a:p>
            <a:pPr marL="0" indent="0">
              <a:lnSpc>
                <a:spcPct val="80000"/>
              </a:lnSpc>
              <a:buFont typeface="Wingdings" pitchFamily="2" charset="2"/>
              <a:buChar char="ü"/>
            </a:pPr>
            <a:r>
              <a:rPr lang="uk-UA" sz="3000" b="1" smtClean="0">
                <a:latin typeface="Times New Roman" pitchFamily="18" charset="0"/>
                <a:cs typeface="Times New Roman" pitchFamily="18" charset="0"/>
              </a:rPr>
              <a:t>виховують почуття колективізму, обов’язку, відповідальності за доручену справу, інтелектуальну чесність, </a:t>
            </a:r>
          </a:p>
          <a:p>
            <a:pPr marL="0" indent="0">
              <a:lnSpc>
                <a:spcPct val="80000"/>
              </a:lnSpc>
              <a:buFont typeface="Wingdings" pitchFamily="2" charset="2"/>
              <a:buChar char="ü"/>
            </a:pPr>
            <a:r>
              <a:rPr lang="uk-UA" sz="3000" b="1" smtClean="0">
                <a:latin typeface="Times New Roman" pitchFamily="18" charset="0"/>
                <a:cs typeface="Times New Roman" pitchFamily="18" charset="0"/>
              </a:rPr>
              <a:t>сприяють формуванню наукового світогляду та почуття патріотизму.</a:t>
            </a:r>
          </a:p>
          <a:p>
            <a:pPr marL="0" indent="0">
              <a:lnSpc>
                <a:spcPct val="80000"/>
              </a:lnSpc>
            </a:pPr>
            <a:endParaRPr lang="uk-UA" sz="3000" b="1"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114425" y="404813"/>
            <a:ext cx="7921625" cy="3600986"/>
          </a:xfrm>
          <a:prstGeom prst="rect">
            <a:avLst/>
          </a:prstGeom>
        </p:spPr>
        <p:txBody>
          <a:bodyPr>
            <a:spAutoFit/>
          </a:bodyPr>
          <a:lstStyle/>
          <a:p>
            <a:pPr indent="354013"/>
            <a:r>
              <a:rPr lang="uk-UA" sz="2400" b="1" u="sng" dirty="0">
                <a:solidFill>
                  <a:srgbClr val="C00000"/>
                </a:solidFill>
                <a:latin typeface="Times New Roman" pitchFamily="18" charset="0"/>
                <a:cs typeface="Times New Roman" pitchFamily="18" charset="0"/>
              </a:rPr>
              <a:t>Математичні вечори</a:t>
            </a:r>
            <a:r>
              <a:rPr lang="uk-UA" sz="2400" b="1" dirty="0">
                <a:solidFill>
                  <a:srgbClr val="C00000"/>
                </a:solidFill>
                <a:latin typeface="Times New Roman" pitchFamily="18" charset="0"/>
                <a:cs typeface="Times New Roman" pitchFamily="18" charset="0"/>
              </a:rPr>
              <a:t> </a:t>
            </a:r>
            <a:r>
              <a:rPr lang="uk-UA" sz="2000" b="1" dirty="0"/>
              <a:t>ознайомлюють учнів з життям і науковою діяльністю творців математики з України, формують в них </a:t>
            </a:r>
            <a:r>
              <a:rPr lang="uk-UA" sz="2000" b="1" dirty="0">
                <a:solidFill>
                  <a:srgbClr val="990000"/>
                </a:solidFill>
                <a:effectLst>
                  <a:outerShdw blurRad="38100" dist="38100" dir="2700000" algn="tl">
                    <a:srgbClr val="C0C0C0"/>
                  </a:outerShdw>
                </a:effectLst>
              </a:rPr>
              <a:t>почуття національної свідомості, гордості за своїх співвітчизників</a:t>
            </a:r>
            <a:r>
              <a:rPr lang="uk-UA" sz="2000" b="1" dirty="0" smtClean="0">
                <a:solidFill>
                  <a:srgbClr val="990000"/>
                </a:solidFill>
                <a:effectLst>
                  <a:outerShdw blurRad="38100" dist="38100" dir="2700000" algn="tl">
                    <a:srgbClr val="C0C0C0"/>
                  </a:outerShdw>
                </a:effectLst>
              </a:rPr>
              <a:t>.</a:t>
            </a:r>
            <a:endParaRPr lang="uk-UA" sz="2400" b="1" dirty="0">
              <a:latin typeface="Times New Roman" pitchFamily="18" charset="0"/>
              <a:cs typeface="Times New Roman" pitchFamily="18" charset="0"/>
            </a:endParaRPr>
          </a:p>
          <a:p>
            <a:pPr indent="354013"/>
            <a:r>
              <a:rPr lang="uk-UA" sz="2400" b="1" dirty="0">
                <a:latin typeface="Times New Roman" pitchFamily="18" charset="0"/>
                <a:cs typeface="Times New Roman" pitchFamily="18" charset="0"/>
              </a:rPr>
              <a:t>Математичні вечори, проведені на вшанування </a:t>
            </a:r>
            <a:r>
              <a:rPr lang="uk-UA" sz="2400" b="1" dirty="0" err="1">
                <a:latin typeface="Times New Roman" pitchFamily="18" charset="0"/>
                <a:cs typeface="Times New Roman" pitchFamily="18" charset="0"/>
              </a:rPr>
              <a:t>пам</a:t>
            </a:r>
            <a:r>
              <a:rPr lang="en-US" sz="2400" b="1" dirty="0">
                <a:latin typeface="Times New Roman" pitchFamily="18" charset="0"/>
                <a:cs typeface="Times New Roman" pitchFamily="18" charset="0"/>
              </a:rPr>
              <a:t>’</a:t>
            </a:r>
            <a:r>
              <a:rPr lang="uk-UA" sz="2400" b="1" dirty="0">
                <a:latin typeface="Times New Roman" pitchFamily="18" charset="0"/>
                <a:cs typeface="Times New Roman" pitchFamily="18" charset="0"/>
              </a:rPr>
              <a:t>яті відомих українських математиків:</a:t>
            </a:r>
          </a:p>
          <a:p>
            <a:pPr indent="354013">
              <a:buFont typeface="Wingdings" pitchFamily="2" charset="2"/>
              <a:buChar char="Ø"/>
            </a:pPr>
            <a:r>
              <a:rPr lang="uk-UA" sz="2400" b="1" dirty="0">
                <a:latin typeface="Times New Roman" pitchFamily="18" charset="0"/>
                <a:cs typeface="Times New Roman" pitchFamily="18" charset="0"/>
              </a:rPr>
              <a:t>М. Кравчука </a:t>
            </a:r>
            <a:r>
              <a:rPr lang="uk-UA" sz="2400" b="1" u="sng" dirty="0">
                <a:latin typeface="Times New Roman" pitchFamily="18" charset="0"/>
                <a:cs typeface="Times New Roman" pitchFamily="18" charset="0"/>
              </a:rPr>
              <a:t>«Лише світ не знав, що він українець»</a:t>
            </a:r>
            <a:r>
              <a:rPr lang="uk-UA" sz="2400" b="1" dirty="0">
                <a:latin typeface="Times New Roman" pitchFamily="18" charset="0"/>
                <a:cs typeface="Times New Roman" pitchFamily="18" charset="0"/>
              </a:rPr>
              <a:t>, </a:t>
            </a:r>
          </a:p>
          <a:p>
            <a:pPr indent="354013">
              <a:buFont typeface="Wingdings" pitchFamily="2" charset="2"/>
              <a:buChar char="Ø"/>
            </a:pPr>
            <a:r>
              <a:rPr lang="uk-UA" sz="2400" b="1" dirty="0">
                <a:latin typeface="Times New Roman" pitchFamily="18" charset="0"/>
                <a:cs typeface="Times New Roman" pitchFamily="18" charset="0"/>
              </a:rPr>
              <a:t>М. </a:t>
            </a:r>
            <a:r>
              <a:rPr lang="uk-UA" sz="2400" b="1" dirty="0" err="1">
                <a:latin typeface="Times New Roman" pitchFamily="18" charset="0"/>
                <a:cs typeface="Times New Roman" pitchFamily="18" charset="0"/>
              </a:rPr>
              <a:t>Зарицького</a:t>
            </a:r>
            <a:r>
              <a:rPr lang="uk-UA" sz="2400" b="1" dirty="0">
                <a:latin typeface="Times New Roman" pitchFamily="18" charset="0"/>
                <a:cs typeface="Times New Roman" pitchFamily="18" charset="0"/>
              </a:rPr>
              <a:t> </a:t>
            </a:r>
            <a:r>
              <a:rPr lang="uk-UA" sz="2400" b="1" u="sng" dirty="0">
                <a:latin typeface="Times New Roman" pitchFamily="18" charset="0"/>
                <a:cs typeface="Times New Roman" pitchFamily="18" charset="0"/>
              </a:rPr>
              <a:t>«Поет математичних формул», </a:t>
            </a:r>
          </a:p>
          <a:p>
            <a:pPr indent="354013">
              <a:buFont typeface="Wingdings" pitchFamily="2" charset="2"/>
              <a:buChar char="Ø"/>
            </a:pPr>
            <a:r>
              <a:rPr lang="uk-UA" sz="2400" b="1" dirty="0">
                <a:latin typeface="Times New Roman" pitchFamily="18" charset="0"/>
                <a:cs typeface="Times New Roman" pitchFamily="18" charset="0"/>
              </a:rPr>
              <a:t>Ф. Прокоповича </a:t>
            </a:r>
            <a:r>
              <a:rPr lang="uk-UA" sz="2400" b="1" u="sng" dirty="0">
                <a:latin typeface="Times New Roman" pitchFamily="18" charset="0"/>
                <a:cs typeface="Times New Roman" pitchFamily="18" charset="0"/>
              </a:rPr>
              <a:t>«Математична </a:t>
            </a:r>
            <a:r>
              <a:rPr lang="uk-UA" sz="2400" b="1" u="sng" dirty="0" smtClean="0">
                <a:latin typeface="Times New Roman" pitchFamily="18" charset="0"/>
                <a:cs typeface="Times New Roman" pitchFamily="18" charset="0"/>
              </a:rPr>
              <a:t>світлиця. </a:t>
            </a:r>
          </a:p>
          <a:p>
            <a:pPr indent="354013"/>
            <a:r>
              <a:rPr lang="uk-UA" sz="2400" b="1" u="sng" dirty="0" smtClean="0">
                <a:latin typeface="Times New Roman" pitchFamily="18" charset="0"/>
                <a:cs typeface="Times New Roman" pitchFamily="18" charset="0"/>
              </a:rPr>
              <a:t>У </a:t>
            </a:r>
            <a:r>
              <a:rPr lang="uk-UA" sz="2400" b="1" u="sng" dirty="0">
                <a:latin typeface="Times New Roman" pitchFamily="18" charset="0"/>
                <a:cs typeface="Times New Roman" pitchFamily="18" charset="0"/>
              </a:rPr>
              <a:t>пошуках істини» </a:t>
            </a:r>
          </a:p>
        </p:txBody>
      </p:sp>
      <p:pic>
        <p:nvPicPr>
          <p:cNvPr id="3" name="Picture 2" descr="D:\Дворак Г. Г\Семінар математика 2017\Зарицький\P3080652.JPG"/>
          <p:cNvPicPr>
            <a:picLocks noGrp="1" noChangeAspect="1" noChangeArrowheads="1"/>
          </p:cNvPicPr>
          <p:nvPr>
            <p:ph idx="1"/>
          </p:nvPr>
        </p:nvPicPr>
        <p:blipFill>
          <a:blip r:embed="rId2" cstate="print"/>
          <a:srcRect l="3279" t="13161" r="6007" b="16563"/>
          <a:stretch>
            <a:fillRect/>
          </a:stretch>
        </p:blipFill>
        <p:spPr bwMode="auto">
          <a:xfrm>
            <a:off x="5214942" y="4143380"/>
            <a:ext cx="3320797" cy="2000264"/>
          </a:xfrm>
          <a:prstGeom prst="rect">
            <a:avLst/>
          </a:prstGeom>
          <a:noFill/>
          <a:ln w="9525">
            <a:noFill/>
            <a:miter lim="800000"/>
            <a:headEnd/>
            <a:tailEnd/>
          </a:ln>
        </p:spPr>
      </p:pic>
      <p:pic>
        <p:nvPicPr>
          <p:cNvPr id="5" name="Picture 3" descr="D:\Дворак Г. Г\Семінар математика 2017\Зарицький\P3080653.JPG"/>
          <p:cNvPicPr>
            <a:picLocks noChangeAspect="1" noChangeArrowheads="1"/>
          </p:cNvPicPr>
          <p:nvPr/>
        </p:nvPicPr>
        <p:blipFill>
          <a:blip r:embed="rId3" cstate="print"/>
          <a:srcRect t="12566"/>
          <a:stretch>
            <a:fillRect/>
          </a:stretch>
        </p:blipFill>
        <p:spPr bwMode="auto">
          <a:xfrm>
            <a:off x="1643042" y="4143380"/>
            <a:ext cx="3092149" cy="20272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Місце для тексту 2"/>
          <p:cNvSpPr>
            <a:spLocks noGrp="1"/>
          </p:cNvSpPr>
          <p:nvPr>
            <p:ph type="body" idx="1"/>
          </p:nvPr>
        </p:nvSpPr>
        <p:spPr>
          <a:xfrm>
            <a:off x="1000100" y="857232"/>
            <a:ext cx="3214710" cy="1928826"/>
          </a:xfrm>
        </p:spPr>
        <p:txBody>
          <a:bodyPr/>
          <a:lstStyle/>
          <a:p>
            <a:r>
              <a:rPr lang="uk-UA" b="0" dirty="0" smtClean="0">
                <a:latin typeface="Arial Black" pitchFamily="34" charset="0"/>
                <a:cs typeface="Times New Roman" pitchFamily="18" charset="0"/>
              </a:rPr>
              <a:t>«Лише світ не знав, що він українець»</a:t>
            </a:r>
            <a:endParaRPr lang="uk-UA" b="0" dirty="0" smtClean="0">
              <a:latin typeface="Arial Black" pitchFamily="34" charset="0"/>
            </a:endParaRPr>
          </a:p>
          <a:p>
            <a:endParaRPr lang="uk-UA" dirty="0"/>
          </a:p>
        </p:txBody>
      </p:sp>
      <p:sp>
        <p:nvSpPr>
          <p:cNvPr id="5" name="Місце для тексту 4"/>
          <p:cNvSpPr>
            <a:spLocks noGrp="1"/>
          </p:cNvSpPr>
          <p:nvPr>
            <p:ph type="body" sz="quarter" idx="3"/>
          </p:nvPr>
        </p:nvSpPr>
        <p:spPr>
          <a:xfrm>
            <a:off x="4929190" y="500042"/>
            <a:ext cx="4000528" cy="1928826"/>
          </a:xfrm>
        </p:spPr>
        <p:txBody>
          <a:bodyPr/>
          <a:lstStyle/>
          <a:p>
            <a:pPr indent="354013"/>
            <a:r>
              <a:rPr lang="uk-UA" u="sng" dirty="0" smtClean="0">
                <a:latin typeface="Arial Black" pitchFamily="34" charset="0"/>
                <a:cs typeface="Times New Roman" pitchFamily="18" charset="0"/>
              </a:rPr>
              <a:t>«Математична </a:t>
            </a:r>
            <a:r>
              <a:rPr lang="en-US" u="sng" dirty="0" smtClean="0">
                <a:latin typeface="Arial Black" pitchFamily="34" charset="0"/>
                <a:cs typeface="Times New Roman" pitchFamily="18" charset="0"/>
              </a:rPr>
              <a:t>   </a:t>
            </a:r>
            <a:r>
              <a:rPr lang="uk-UA" u="sng" dirty="0" smtClean="0">
                <a:latin typeface="Arial Black" pitchFamily="34" charset="0"/>
                <a:cs typeface="Times New Roman" pitchFamily="18" charset="0"/>
              </a:rPr>
              <a:t>світлиця</a:t>
            </a:r>
            <a:r>
              <a:rPr lang="uk-UA" b="0" u="sng" dirty="0" smtClean="0">
                <a:latin typeface="Arial Black" pitchFamily="34" charset="0"/>
                <a:cs typeface="Times New Roman" pitchFamily="18" charset="0"/>
              </a:rPr>
              <a:t>. </a:t>
            </a:r>
          </a:p>
          <a:p>
            <a:pPr indent="354013"/>
            <a:r>
              <a:rPr lang="uk-UA" u="sng" dirty="0" smtClean="0">
                <a:latin typeface="Arial Black" pitchFamily="34" charset="0"/>
                <a:cs typeface="Times New Roman" pitchFamily="18" charset="0"/>
              </a:rPr>
              <a:t>У пошуках істини» </a:t>
            </a:r>
          </a:p>
          <a:p>
            <a:endParaRPr lang="uk-UA" dirty="0"/>
          </a:p>
        </p:txBody>
      </p:sp>
      <p:pic>
        <p:nvPicPr>
          <p:cNvPr id="7" name="Місце для вмісту 6" descr="G:\Семінар математика 2017\Скидай_сюда\PA190402.JPG"/>
          <p:cNvPicPr>
            <a:picLocks noGrp="1"/>
          </p:cNvPicPr>
          <p:nvPr>
            <p:ph sz="half" idx="2"/>
          </p:nvPr>
        </p:nvPicPr>
        <p:blipFill>
          <a:blip r:embed="rId2" cstate="print"/>
          <a:srcRect l="45215" b="42071"/>
          <a:stretch>
            <a:fillRect/>
          </a:stretch>
        </p:blipFill>
        <p:spPr bwMode="auto">
          <a:xfrm>
            <a:off x="928662" y="3000372"/>
            <a:ext cx="3306297" cy="2622029"/>
          </a:xfrm>
          <a:prstGeom prst="rect">
            <a:avLst/>
          </a:prstGeom>
          <a:noFill/>
          <a:ln w="9525">
            <a:noFill/>
            <a:miter lim="800000"/>
            <a:headEnd/>
            <a:tailEnd/>
          </a:ln>
        </p:spPr>
      </p:pic>
      <p:pic>
        <p:nvPicPr>
          <p:cNvPr id="8" name="Picture 3" descr="C:\Users\Admin\Desktop\семінар1\IMG_20170203_103410.jpg"/>
          <p:cNvPicPr>
            <a:picLocks noGrp="1" noChangeAspect="1" noChangeArrowheads="1"/>
          </p:cNvPicPr>
          <p:nvPr>
            <p:ph sz="quarter" idx="4"/>
          </p:nvPr>
        </p:nvPicPr>
        <p:blipFill>
          <a:blip r:embed="rId3" cstate="print"/>
          <a:srcRect/>
          <a:stretch>
            <a:fillRect/>
          </a:stretch>
        </p:blipFill>
        <p:spPr bwMode="auto">
          <a:xfrm>
            <a:off x="5079302" y="2714619"/>
            <a:ext cx="3173221" cy="341154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Объект 2"/>
          <p:cNvSpPr>
            <a:spLocks noGrp="1"/>
          </p:cNvSpPr>
          <p:nvPr>
            <p:ph idx="1"/>
          </p:nvPr>
        </p:nvSpPr>
        <p:spPr>
          <a:xfrm>
            <a:off x="611188" y="1773238"/>
            <a:ext cx="8301037" cy="4525962"/>
          </a:xfrm>
        </p:spPr>
        <p:txBody>
          <a:bodyPr/>
          <a:lstStyle/>
          <a:p>
            <a:pPr marL="0" indent="354013">
              <a:buFont typeface="Arial" charset="0"/>
              <a:buNone/>
            </a:pPr>
            <a:r>
              <a:rPr lang="uk-UA" sz="2400" b="1" dirty="0" smtClean="0">
                <a:latin typeface="Times New Roman" pitchFamily="18" charset="0"/>
                <a:cs typeface="Times New Roman" pitchFamily="18" charset="0"/>
              </a:rPr>
              <a:t>Спільно з вчителями фізики та учнями школи організовано </a:t>
            </a:r>
            <a:r>
              <a:rPr lang="uk-UA" sz="2400" b="1" dirty="0" smtClean="0">
                <a:solidFill>
                  <a:srgbClr val="C00000"/>
                </a:solidFill>
                <a:latin typeface="Times New Roman" pitchFamily="18" charset="0"/>
                <a:cs typeface="Times New Roman" pitchFamily="18" charset="0"/>
              </a:rPr>
              <a:t>виставку «Творці математики та фізики з України», </a:t>
            </a:r>
            <a:r>
              <a:rPr lang="uk-UA" sz="2400" b="1" dirty="0" smtClean="0">
                <a:latin typeface="Times New Roman" pitchFamily="18" charset="0"/>
                <a:cs typeface="Times New Roman" pitchFamily="18" charset="0"/>
              </a:rPr>
              <a:t>випуск газет і виготовлення </a:t>
            </a:r>
            <a:r>
              <a:rPr lang="uk-UA" sz="2400" b="1" dirty="0" smtClean="0">
                <a:solidFill>
                  <a:srgbClr val="C00000"/>
                </a:solidFill>
                <a:latin typeface="Times New Roman" pitchFamily="18" charset="0"/>
                <a:cs typeface="Times New Roman" pitchFamily="18" charset="0"/>
              </a:rPr>
              <a:t>буклетів «Видатні математики та фізики Тернопільщини».</a:t>
            </a:r>
          </a:p>
          <a:p>
            <a:pPr marL="0" indent="354013">
              <a:buFont typeface="Arial" charset="0"/>
              <a:buNone/>
            </a:pPr>
            <a:r>
              <a:rPr lang="uk-UA" sz="2400" b="1" dirty="0" smtClean="0">
                <a:latin typeface="Times New Roman" pitchFamily="18" charset="0"/>
                <a:cs typeface="Times New Roman" pitchFamily="18" charset="0"/>
              </a:rPr>
              <a:t>Проведені заходи сприяли віншуванню імен та біографій славетних математиків та фізиків Тернопільщини : </a:t>
            </a:r>
          </a:p>
          <a:p>
            <a:pPr marL="0" indent="354013">
              <a:buFont typeface="Arial" charset="0"/>
              <a:buNone/>
            </a:pPr>
            <a:r>
              <a:rPr lang="uk-UA" sz="2400" b="1" dirty="0" smtClean="0">
                <a:latin typeface="Times New Roman" pitchFamily="18" charset="0"/>
                <a:cs typeface="Times New Roman" pitchFamily="18" charset="0"/>
              </a:rPr>
              <a:t>М. Чайковський, </a:t>
            </a:r>
          </a:p>
          <a:p>
            <a:pPr marL="0" indent="354013">
              <a:buFont typeface="Arial" charset="0"/>
              <a:buNone/>
            </a:pPr>
            <a:r>
              <a:rPr lang="uk-UA" sz="2400" b="1" dirty="0" smtClean="0">
                <a:latin typeface="Times New Roman" pitchFamily="18" charset="0"/>
                <a:cs typeface="Times New Roman" pitchFamily="18" charset="0"/>
              </a:rPr>
              <a:t>М. Левицький, </a:t>
            </a:r>
          </a:p>
          <a:p>
            <a:pPr marL="0" indent="354013">
              <a:buFont typeface="Arial" charset="0"/>
              <a:buNone/>
            </a:pPr>
            <a:r>
              <a:rPr lang="uk-UA" sz="2400" b="1" dirty="0" smtClean="0">
                <a:latin typeface="Times New Roman" pitchFamily="18" charset="0"/>
                <a:cs typeface="Times New Roman" pitchFamily="18" charset="0"/>
              </a:rPr>
              <a:t>М. </a:t>
            </a:r>
            <a:r>
              <a:rPr lang="uk-UA" sz="2400" b="1" dirty="0" err="1" smtClean="0">
                <a:latin typeface="Times New Roman" pitchFamily="18" charset="0"/>
                <a:cs typeface="Times New Roman" pitchFamily="18" charset="0"/>
              </a:rPr>
              <a:t>Зарицький</a:t>
            </a:r>
            <a:r>
              <a:rPr lang="uk-UA" sz="2400" b="1" dirty="0" smtClean="0">
                <a:latin typeface="Times New Roman" pitchFamily="18" charset="0"/>
                <a:cs typeface="Times New Roman" pitchFamily="18" charset="0"/>
              </a:rPr>
              <a:t>, </a:t>
            </a:r>
          </a:p>
          <a:p>
            <a:pPr marL="0" indent="354013">
              <a:buFont typeface="Arial" charset="0"/>
              <a:buNone/>
            </a:pPr>
            <a:r>
              <a:rPr lang="uk-UA" sz="2400" b="1" dirty="0" smtClean="0">
                <a:latin typeface="Times New Roman" pitchFamily="18" charset="0"/>
                <a:cs typeface="Times New Roman" pitchFamily="18" charset="0"/>
              </a:rPr>
              <a:t>І. Пулюй, </a:t>
            </a:r>
          </a:p>
          <a:p>
            <a:pPr marL="0" indent="354013">
              <a:buFont typeface="Arial" charset="0"/>
              <a:buNone/>
            </a:pPr>
            <a:r>
              <a:rPr lang="uk-UA" sz="2400" b="1" dirty="0" smtClean="0">
                <a:latin typeface="Times New Roman" pitchFamily="18" charset="0"/>
                <a:cs typeface="Times New Roman" pitchFamily="18" charset="0"/>
              </a:rPr>
              <a:t>О. </a:t>
            </a:r>
            <a:r>
              <a:rPr lang="uk-UA" sz="2400" b="1" dirty="0" err="1" smtClean="0">
                <a:latin typeface="Times New Roman" pitchFamily="18" charset="0"/>
                <a:cs typeface="Times New Roman" pitchFamily="18" charset="0"/>
              </a:rPr>
              <a:t>Смакула</a:t>
            </a:r>
            <a:endParaRPr lang="uk-UA" sz="2400" b="1" dirty="0" smtClean="0">
              <a:latin typeface="Times New Roman" pitchFamily="18" charset="0"/>
              <a:cs typeface="Times New Roman" pitchFamily="18" charset="0"/>
            </a:endParaRPr>
          </a:p>
        </p:txBody>
      </p:sp>
      <p:sp>
        <p:nvSpPr>
          <p:cNvPr id="26628" name="Rectangle 4"/>
          <p:cNvSpPr>
            <a:spLocks noChangeArrowheads="1"/>
          </p:cNvSpPr>
          <p:nvPr/>
        </p:nvSpPr>
        <p:spPr bwMode="auto">
          <a:xfrm>
            <a:off x="827088" y="620713"/>
            <a:ext cx="10215562" cy="895350"/>
          </a:xfrm>
          <a:prstGeom prst="rect">
            <a:avLst/>
          </a:prstGeom>
          <a:noFill/>
          <a:ln w="9525">
            <a:noFill/>
            <a:miter lim="800000"/>
            <a:headEnd/>
            <a:tailEnd/>
          </a:ln>
          <a:effectLst/>
        </p:spPr>
        <p:txBody>
          <a:bodyPr>
            <a:spAutoFit/>
          </a:bodyPr>
          <a:lstStyle/>
          <a:p>
            <a:pPr>
              <a:spcBef>
                <a:spcPct val="20000"/>
              </a:spcBef>
              <a:buFont typeface="Arial" charset="0"/>
              <a:buNone/>
            </a:pPr>
            <a:r>
              <a:rPr lang="uk-UA" sz="2400" b="1"/>
              <a:t>Формування відчуття належності до рідного краю, </a:t>
            </a:r>
          </a:p>
          <a:p>
            <a:pPr>
              <a:spcBef>
                <a:spcPct val="20000"/>
              </a:spcBef>
              <a:buFont typeface="Arial" charset="0"/>
              <a:buNone/>
            </a:pPr>
            <a:r>
              <a:rPr lang="uk-UA" sz="2400" b="1"/>
              <a:t>гордості за здобутки своїх земляків</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descr="C:\Users\Admin\Desktop\Семінар математика 2017\Скидай_сюда\PB150628.JPG"/>
          <p:cNvPicPr/>
          <p:nvPr/>
        </p:nvPicPr>
        <p:blipFill>
          <a:blip r:embed="rId2"/>
          <a:srcRect l="9813" t="49081" r="52359" b="9518"/>
          <a:stretch>
            <a:fillRect/>
          </a:stretch>
        </p:blipFill>
        <p:spPr bwMode="auto">
          <a:xfrm>
            <a:off x="1643042" y="2285992"/>
            <a:ext cx="2214255" cy="3693226"/>
          </a:xfrm>
          <a:prstGeom prst="rect">
            <a:avLst/>
          </a:prstGeom>
          <a:noFill/>
          <a:ln w="9525">
            <a:noFill/>
            <a:miter lim="800000"/>
            <a:headEnd/>
            <a:tailEnd/>
          </a:ln>
        </p:spPr>
      </p:pic>
      <p:pic>
        <p:nvPicPr>
          <p:cNvPr id="15" name="Рисунок 14" descr="G:\Семінар математика 2017\Скидай_сюда\PB150633.JPG"/>
          <p:cNvPicPr/>
          <p:nvPr/>
        </p:nvPicPr>
        <p:blipFill>
          <a:blip r:embed="rId3" cstate="print"/>
          <a:srcRect l="5106" t="4414" b="4877"/>
          <a:stretch>
            <a:fillRect/>
          </a:stretch>
        </p:blipFill>
        <p:spPr bwMode="auto">
          <a:xfrm>
            <a:off x="4429124" y="4357694"/>
            <a:ext cx="4366565" cy="2143140"/>
          </a:xfrm>
          <a:prstGeom prst="rect">
            <a:avLst/>
          </a:prstGeom>
          <a:noFill/>
          <a:ln w="9525">
            <a:noFill/>
            <a:miter lim="800000"/>
            <a:headEnd/>
            <a:tailEnd/>
          </a:ln>
        </p:spPr>
      </p:pic>
      <p:pic>
        <p:nvPicPr>
          <p:cNvPr id="16" name="Рисунок 15" descr="G:\Семінар математика 2017\Скидай_сюда\PB150636.JPG"/>
          <p:cNvPicPr/>
          <p:nvPr/>
        </p:nvPicPr>
        <p:blipFill>
          <a:blip r:embed="rId4" cstate="print"/>
          <a:srcRect l="5939" t="11697" r="3845" b="5846"/>
          <a:stretch>
            <a:fillRect/>
          </a:stretch>
        </p:blipFill>
        <p:spPr bwMode="auto">
          <a:xfrm>
            <a:off x="4429124" y="2285992"/>
            <a:ext cx="4214842" cy="1857388"/>
          </a:xfrm>
          <a:prstGeom prst="rect">
            <a:avLst/>
          </a:prstGeom>
          <a:noFill/>
          <a:ln w="9525">
            <a:noFill/>
            <a:miter lim="800000"/>
            <a:headEnd/>
            <a:tailEnd/>
          </a:ln>
        </p:spPr>
      </p:pic>
      <p:pic>
        <p:nvPicPr>
          <p:cNvPr id="17" name="Рисунок 16" descr="G:\Семінар математика 2017\Скидай_сюда\PB150624.JPG"/>
          <p:cNvPicPr/>
          <p:nvPr/>
        </p:nvPicPr>
        <p:blipFill>
          <a:blip r:embed="rId5" cstate="print"/>
          <a:srcRect l="7968" t="20265" r="4681" b="32909"/>
          <a:stretch>
            <a:fillRect/>
          </a:stretch>
        </p:blipFill>
        <p:spPr bwMode="auto">
          <a:xfrm>
            <a:off x="2571736" y="214290"/>
            <a:ext cx="5072098" cy="192882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1260</TotalTime>
  <Words>909</Words>
  <Application>Microsoft Office PowerPoint</Application>
  <PresentationFormat>Екран (4:3)</PresentationFormat>
  <Paragraphs>74</Paragraphs>
  <Slides>32</Slides>
  <Notes>0</Notes>
  <HiddenSlides>0</HiddenSlides>
  <MMClips>0</MMClips>
  <ScaleCrop>false</ScaleCrop>
  <HeadingPairs>
    <vt:vector size="4" baseType="variant">
      <vt:variant>
        <vt:lpstr>Тема</vt:lpstr>
      </vt:variant>
      <vt:variant>
        <vt:i4>1</vt:i4>
      </vt:variant>
      <vt:variant>
        <vt:lpstr>Заголовки слайдів</vt:lpstr>
      </vt:variant>
      <vt:variant>
        <vt:i4>32</vt:i4>
      </vt:variant>
    </vt:vector>
  </HeadingPairs>
  <TitlesOfParts>
    <vt:vector size="33" baseType="lpstr">
      <vt:lpstr>Тема Office</vt:lpstr>
      <vt:lpstr>Національно-патріотичне виховання школярів у системі позакласної роботи вчителя математики</vt:lpstr>
      <vt:lpstr>Слайд 2</vt:lpstr>
      <vt:lpstr>Слайд 3</vt:lpstr>
      <vt:lpstr>Слайд 4</vt:lpstr>
      <vt:lpstr>Слайд 5</vt:lpstr>
      <vt:lpstr>Слайд 6</vt:lpstr>
      <vt:lpstr>Слайд 7</vt:lpstr>
      <vt:lpstr>Слайд 8</vt:lpstr>
      <vt:lpstr>Слайд 9</vt:lpstr>
      <vt:lpstr>Слайд 10</vt:lpstr>
      <vt:lpstr>   А також  досліджували життя та творчий доробок жінок-математиків (українських та зарубіжних), організували наукові читання про вчених, де ознайомили однокласників з їх діяльністю. </vt:lpstr>
      <vt:lpstr>Слайд 12</vt:lpstr>
      <vt:lpstr>Слайд 13</vt:lpstr>
      <vt:lpstr>Слайд 14</vt:lpstr>
      <vt:lpstr>Слайд 15</vt:lpstr>
      <vt:lpstr>Виховання любові до Батьківщини, рідної мови, історії та культури, почуття національної самосвідомості, шанобливе ставлення до культур різних регіонів рідного краю, спонукало учнів 11 класу до творчості під час вишивання гербів районів Тернопільської області і створенню їх галереї у своїй школі.  </vt:lpstr>
      <vt:lpstr>Герби Тернопільської області</vt:lpstr>
      <vt:lpstr>Слайд 18</vt:lpstr>
      <vt:lpstr>Слайд 19</vt:lpstr>
      <vt:lpstr>Слайд 20</vt:lpstr>
      <vt:lpstr>       Фотовиставка «Мій рідний край»  (фото будинків та флюгерів м. Тернополя з геометричним орнаментом).</vt:lpstr>
      <vt:lpstr>Цікаво пройшов вечір «Математика і українська вишивка». Учні досліджували історичне походження вишивки на рушниках, особливості вишивки в різних регіонах України та зв'язок між вишивкою і математикою. Гостею свята була зв’язкова УПА Лідія Яківна Романчук. </vt:lpstr>
      <vt:lpstr>Слайд 23</vt:lpstr>
      <vt:lpstr>Театралізоване дійство «Математичні вечорниці» — відтворило обряд проведення вечорниць, виховувало бажання відроджувати і оберігати народні звичаї, розвивати логічне мислення, усне мовлення, виховувати в учнів любов до України та її цінностей.  </vt:lpstr>
      <vt:lpstr> «Математичні вечорниці»</vt:lpstr>
      <vt:lpstr>Варті уваги учнівські міні-конференції. Одну таку конференцію ми присвятили математикам на банкнотах та на монетах України та математикам Київської Русі.</vt:lpstr>
      <vt:lpstr>Слайд 27</vt:lpstr>
      <vt:lpstr>Слайд 28</vt:lpstr>
      <vt:lpstr>Слайд 29</vt:lpstr>
      <vt:lpstr>Слайд 30</vt:lpstr>
      <vt:lpstr>Для себе жити – тліти, для сімї жити – горіти, для народу жити - світити</vt:lpstr>
      <vt:lpstr>Слайд 32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Національно-патріотичне виховання школярів у системі позакласної роботи учителя математики</dc:title>
  <dc:creator>Admin</dc:creator>
  <cp:lastModifiedBy>23</cp:lastModifiedBy>
  <cp:revision>107</cp:revision>
  <dcterms:created xsi:type="dcterms:W3CDTF">2017-03-27T15:33:06Z</dcterms:created>
  <dcterms:modified xsi:type="dcterms:W3CDTF">2020-10-14T14:16:34Z</dcterms:modified>
</cp:coreProperties>
</file>