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7" r:id="rId6"/>
    <p:sldId id="259" r:id="rId7"/>
    <p:sldId id="260" r:id="rId8"/>
    <p:sldId id="276" r:id="rId9"/>
    <p:sldId id="261" r:id="rId10"/>
    <p:sldId id="262" r:id="rId11"/>
    <p:sldId id="275" r:id="rId12"/>
    <p:sldId id="268" r:id="rId13"/>
    <p:sldId id="264" r:id="rId14"/>
    <p:sldId id="263" r:id="rId15"/>
    <p:sldId id="265" r:id="rId16"/>
    <p:sldId id="266" r:id="rId17"/>
    <p:sldId id="270" r:id="rId18"/>
    <p:sldId id="271" r:id="rId19"/>
    <p:sldId id="273" r:id="rId20"/>
  </p:sldIdLst>
  <p:sldSz cx="9144000" cy="6858000" type="screen4x3"/>
  <p:notesSz cx="7559675" cy="106918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99"/>
    <a:srgbClr val="2108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21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0" y="3681413"/>
            <a:ext cx="23764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3681413"/>
            <a:ext cx="23780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0" y="3681413"/>
            <a:ext cx="23764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3681413"/>
            <a:ext cx="23780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105520"/>
            <a:ext cx="9137160" cy="174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7" name="CustomShape 2"/>
          <p:cNvSpPr/>
          <p:nvPr/>
        </p:nvSpPr>
        <p:spPr>
          <a:xfrm>
            <a:off x="0" y="0"/>
            <a:ext cx="9137160" cy="50986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1032" name="CustomShape 3"/>
          <p:cNvSpPr>
            <a:spLocks noChangeArrowheads="1"/>
          </p:cNvSpPr>
          <p:nvPr/>
        </p:nvSpPr>
        <p:spPr bwMode="auto">
          <a:xfrm>
            <a:off x="0" y="3768725"/>
            <a:ext cx="9137650" cy="2279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4DCFA"/>
              </a:gs>
              <a:gs pos="100000">
                <a:srgbClr val="FFFFFF"/>
              </a:gs>
            </a:gsLst>
            <a:lin ang="5400000"/>
          </a:gradFill>
          <a:ln w="1584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uk-UA">
              <a:ea typeface="+mn-ea"/>
              <a:cs typeface="Arial" charset="0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0" y="1600200"/>
            <a:ext cx="9137160" cy="50986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 w="15840">
            <a:noFill/>
          </a:ln>
        </p:spPr>
      </p:sp>
      <p:sp>
        <p:nvSpPr>
          <p:cNvPr id="1036" name="PlaceHolder 5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Для правки текста заголовка щелкните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Для правки структуры щелкните мышью</a:t>
            </a:r>
            <a:endParaRPr/>
          </a:p>
          <a:p>
            <a:pPr lvl="1"/>
            <a:r>
              <a:rPr lang="uk-UA"/>
              <a:t>Второй уровень структуры</a:t>
            </a:r>
            <a:endParaRPr/>
          </a:p>
          <a:p>
            <a:pPr lvl="2"/>
            <a:r>
              <a:rPr lang="uk-UA"/>
              <a:t>Третий уровень структуры</a:t>
            </a:r>
            <a:endParaRPr/>
          </a:p>
          <a:p>
            <a:pPr lvl="3"/>
            <a:r>
              <a:rPr lang="uk-UA"/>
              <a:t>Четвёртый уровень структуры</a:t>
            </a:r>
            <a:endParaRPr/>
          </a:p>
          <a:p>
            <a:pPr lvl="4"/>
            <a:r>
              <a:rPr lang="uk-UA"/>
              <a:t>Пятый уровень структуры</a:t>
            </a:r>
            <a:endParaRPr/>
          </a:p>
          <a:p>
            <a:pPr lvl="5"/>
            <a:r>
              <a:rPr lang="uk-UA"/>
              <a:t>Шестой уровень структуры</a:t>
            </a:r>
            <a:endParaRPr/>
          </a:p>
          <a:p>
            <a:pPr lvl="6"/>
            <a:r>
              <a:rPr lang="uk-UA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5105520"/>
            <a:ext cx="9137160" cy="174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41" name="CustomShape 2"/>
          <p:cNvSpPr/>
          <p:nvPr/>
        </p:nvSpPr>
        <p:spPr>
          <a:xfrm>
            <a:off x="0" y="0"/>
            <a:ext cx="9137160" cy="50986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14344" name="CustomShape 3"/>
          <p:cNvSpPr>
            <a:spLocks noChangeArrowheads="1"/>
          </p:cNvSpPr>
          <p:nvPr/>
        </p:nvSpPr>
        <p:spPr bwMode="auto">
          <a:xfrm>
            <a:off x="0" y="3768725"/>
            <a:ext cx="9137650" cy="2279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4DCFA"/>
              </a:gs>
              <a:gs pos="100000">
                <a:srgbClr val="FFFFFF"/>
              </a:gs>
            </a:gsLst>
            <a:lin ang="5400000"/>
          </a:gradFill>
          <a:ln w="1584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uk-UA">
              <a:ea typeface="+mn-ea"/>
              <a:cs typeface="Arial" charset="0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0" y="1600200"/>
            <a:ext cx="9137160" cy="50986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 w="15840">
            <a:noFill/>
          </a:ln>
        </p:spPr>
      </p:sp>
      <p:sp>
        <p:nvSpPr>
          <p:cNvPr id="44" name="CustomShape 5"/>
          <p:cNvSpPr/>
          <p:nvPr/>
        </p:nvSpPr>
        <p:spPr>
          <a:xfrm>
            <a:off x="0" y="3866760"/>
            <a:ext cx="9137160" cy="2984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45" name="CustomShape 6"/>
          <p:cNvSpPr/>
          <p:nvPr/>
        </p:nvSpPr>
        <p:spPr>
          <a:xfrm>
            <a:off x="0" y="0"/>
            <a:ext cx="9137160" cy="38599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14354" name="CustomShape 7"/>
          <p:cNvSpPr>
            <a:spLocks noChangeArrowheads="1"/>
          </p:cNvSpPr>
          <p:nvPr/>
        </p:nvSpPr>
        <p:spPr bwMode="auto">
          <a:xfrm>
            <a:off x="0" y="2652713"/>
            <a:ext cx="9137650" cy="2279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B4DCFA"/>
              </a:gs>
              <a:gs pos="100000">
                <a:srgbClr val="FFFFFF"/>
              </a:gs>
            </a:gsLst>
            <a:lin ang="5400000"/>
          </a:gradFill>
          <a:ln w="1584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uk-UA">
              <a:ea typeface="+mn-ea"/>
              <a:cs typeface="Arial" charset="0"/>
            </a:endParaRPr>
          </a:p>
        </p:txBody>
      </p:sp>
      <p:sp>
        <p:nvSpPr>
          <p:cNvPr id="47" name="CustomShape 8"/>
          <p:cNvSpPr/>
          <p:nvPr/>
        </p:nvSpPr>
        <p:spPr>
          <a:xfrm>
            <a:off x="0" y="1600200"/>
            <a:ext cx="9137160" cy="50986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 w="15840">
            <a:noFill/>
          </a:ln>
        </p:spPr>
      </p:sp>
      <p:sp>
        <p:nvSpPr>
          <p:cNvPr id="14358" name="PlaceHolder 9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Для правки текста заголовка щелкните мышью</a:t>
            </a:r>
          </a:p>
        </p:txBody>
      </p:sp>
      <p:sp>
        <p:nvSpPr>
          <p:cNvPr id="49" name="PlaceHolder 10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uk-UA"/>
              <a:t>Для правки структуры щелкните мышью</a:t>
            </a:r>
            <a:endParaRPr/>
          </a:p>
          <a:p>
            <a:pPr lvl="1"/>
            <a:r>
              <a:rPr lang="uk-UA"/>
              <a:t>Второй уровень структуры</a:t>
            </a:r>
            <a:endParaRPr/>
          </a:p>
          <a:p>
            <a:pPr lvl="2"/>
            <a:r>
              <a:rPr lang="uk-UA"/>
              <a:t>Третий уровень структуры</a:t>
            </a:r>
            <a:endParaRPr/>
          </a:p>
          <a:p>
            <a:pPr lvl="3"/>
            <a:r>
              <a:rPr lang="uk-UA"/>
              <a:t>Четвёртый уровень структуры</a:t>
            </a:r>
            <a:endParaRPr/>
          </a:p>
          <a:p>
            <a:pPr lvl="4"/>
            <a:r>
              <a:rPr lang="uk-UA"/>
              <a:t>Пятый уровень структуры</a:t>
            </a:r>
            <a:endParaRPr/>
          </a:p>
          <a:p>
            <a:pPr lvl="5"/>
            <a:r>
              <a:rPr lang="uk-UA"/>
              <a:t>Шестой уровень структуры</a:t>
            </a:r>
            <a:endParaRPr/>
          </a:p>
          <a:p>
            <a:pPr lvl="6"/>
            <a:r>
              <a:rPr lang="uk-UA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72;&#1090;&#1077;&#1089;&#1090;&#1072;&#1094;_&#1084;&#1072;&#1090;&#1077;&#1088;\saundtrek-iz-fil_ma-Sumerki-Edvard-Kalen-igraet-na-pianino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ustomShape 1"/>
          <p:cNvSpPr>
            <a:spLocks noChangeArrowheads="1"/>
          </p:cNvSpPr>
          <p:nvPr/>
        </p:nvSpPr>
        <p:spPr bwMode="auto">
          <a:xfrm>
            <a:off x="611188" y="5329238"/>
            <a:ext cx="82026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uk-UA" sz="2400" b="1">
                <a:solidFill>
                  <a:srgbClr val="2108B4"/>
                </a:solidFill>
              </a:rPr>
              <a:t>Педагогічне кредо вчителя: «</a:t>
            </a:r>
            <a:r>
              <a:rPr lang="uk-UA" sz="2400" b="1" i="1">
                <a:solidFill>
                  <a:srgbClr val="2108B4"/>
                </a:solidFill>
                <a:cs typeface="Times New Roman" pitchFamily="18" charset="0"/>
              </a:rPr>
              <a:t>Шлях до розвитку, а врешті-решт і до щастя людини пролягає через її працю»</a:t>
            </a:r>
            <a:endParaRPr lang="uk-UA" sz="1800">
              <a:solidFill>
                <a:srgbClr val="2108B4"/>
              </a:solidFill>
              <a:latin typeface="Arial" charset="0"/>
            </a:endParaRPr>
          </a:p>
          <a:p>
            <a:pPr algn="r"/>
            <a:r>
              <a:rPr lang="uk-UA" sz="2400" b="1" i="1">
                <a:solidFill>
                  <a:srgbClr val="2108B4"/>
                </a:solidFill>
                <a:cs typeface="Times New Roman" pitchFamily="18" charset="0"/>
              </a:rPr>
              <a:t>Д.І.Менделєєв</a:t>
            </a:r>
            <a:endParaRPr lang="uk-UA" sz="1800">
              <a:solidFill>
                <a:srgbClr val="2108B4"/>
              </a:solidFill>
              <a:latin typeface="Arial" charset="0"/>
            </a:endParaRPr>
          </a:p>
        </p:txBody>
      </p:sp>
      <p:sp>
        <p:nvSpPr>
          <p:cNvPr id="27650" name="CustomShape 2"/>
          <p:cNvSpPr>
            <a:spLocks noChangeArrowheads="1"/>
          </p:cNvSpPr>
          <p:nvPr/>
        </p:nvSpPr>
        <p:spPr bwMode="auto">
          <a:xfrm>
            <a:off x="4067175" y="1773238"/>
            <a:ext cx="50768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uk-UA" sz="2800" b="1" i="1">
                <a:solidFill>
                  <a:srgbClr val="000099"/>
                </a:solidFill>
                <a:cs typeface="Times New Roman" pitchFamily="18" charset="0"/>
              </a:rPr>
              <a:t>Презентація досвіду роботи</a:t>
            </a:r>
          </a:p>
          <a:p>
            <a:pPr algn="ctr"/>
            <a:r>
              <a:rPr lang="uk-UA" sz="2800" b="1" i="1">
                <a:solidFill>
                  <a:srgbClr val="000099"/>
                </a:solidFill>
                <a:cs typeface="Times New Roman" pitchFamily="18" charset="0"/>
              </a:rPr>
              <a:t>учителя хімії та біології</a:t>
            </a:r>
          </a:p>
          <a:p>
            <a:pPr algn="ctr"/>
            <a:r>
              <a:rPr lang="uk-UA" sz="2800" b="1" i="1">
                <a:solidFill>
                  <a:srgbClr val="000099"/>
                </a:solidFill>
                <a:cs typeface="Times New Roman" pitchFamily="18" charset="0"/>
              </a:rPr>
              <a:t>ЗОШ І-ІІІ ступенів №2 м.Хоростків</a:t>
            </a:r>
          </a:p>
          <a:p>
            <a:pPr algn="ctr"/>
            <a:r>
              <a:rPr lang="uk-UA" sz="2800" b="1" i="1">
                <a:solidFill>
                  <a:srgbClr val="000099"/>
                </a:solidFill>
                <a:cs typeface="Times New Roman" pitchFamily="18" charset="0"/>
              </a:rPr>
              <a:t> Гусятинського району</a:t>
            </a:r>
          </a:p>
          <a:p>
            <a:pPr algn="ctr"/>
            <a:r>
              <a:rPr lang="uk-UA" sz="2800" b="1" i="1">
                <a:solidFill>
                  <a:srgbClr val="000099"/>
                </a:solidFill>
                <a:cs typeface="Times New Roman" pitchFamily="18" charset="0"/>
              </a:rPr>
              <a:t> Шатровської Ольги Зіновіївни</a:t>
            </a:r>
          </a:p>
        </p:txBody>
      </p:sp>
      <p:sp>
        <p:nvSpPr>
          <p:cNvPr id="27651" name="CustomShape 3"/>
          <p:cNvSpPr>
            <a:spLocks noChangeArrowheads="1"/>
          </p:cNvSpPr>
          <p:nvPr/>
        </p:nvSpPr>
        <p:spPr bwMode="auto">
          <a:xfrm>
            <a:off x="4254500" y="2636838"/>
            <a:ext cx="4889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27652" name="CustomShape 4"/>
          <p:cNvSpPr>
            <a:spLocks noChangeArrowheads="1"/>
          </p:cNvSpPr>
          <p:nvPr/>
        </p:nvSpPr>
        <p:spPr bwMode="auto">
          <a:xfrm>
            <a:off x="4284663" y="188913"/>
            <a:ext cx="45212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uk-UA" sz="2000" b="1" i="1">
                <a:solidFill>
                  <a:schemeClr val="tx2"/>
                </a:solidFill>
              </a:rPr>
              <a:t>«Організація пізнавальної діяльності учнів на уроках хімії з урахуванням можливостей сучасних інформаційних технологій»</a:t>
            </a:r>
          </a:p>
          <a:p>
            <a:endParaRPr lang="uk-UA" sz="2000" b="1" i="1">
              <a:solidFill>
                <a:schemeClr val="tx2"/>
              </a:solidFill>
            </a:endParaRPr>
          </a:p>
        </p:txBody>
      </p:sp>
      <p:pic>
        <p:nvPicPr>
          <p:cNvPr id="27653" name="Рисунок 87"/>
          <p:cNvPicPr>
            <a:picLocks noChangeAspect="1" noChangeArrowheads="1"/>
          </p:cNvPicPr>
          <p:nvPr/>
        </p:nvPicPr>
        <p:blipFill>
          <a:blip r:embed="rId3">
            <a:lum bright="18000" contrast="6000"/>
          </a:blip>
          <a:srcRect t="1425" r="-1303" b="12354"/>
          <a:stretch>
            <a:fillRect/>
          </a:stretch>
        </p:blipFill>
        <p:spPr bwMode="auto">
          <a:xfrm>
            <a:off x="611188" y="549275"/>
            <a:ext cx="34559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saundtrek-iz-fil_ma-Sumerki-Edvard-Kalen-igraet-na-pianino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</p:childTnLst>
        </p:cTn>
      </p:par>
    </p:tnLst>
    <p:bldLst>
      <p:bldP spid="276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684213" y="0"/>
            <a:ext cx="814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 i="1">
                <a:solidFill>
                  <a:schemeClr val="tx2"/>
                </a:solidFill>
                <a:cs typeface="Times New Roman" pitchFamily="18" charset="0"/>
              </a:rPr>
              <a:t>ІКТ в структурі уроку</a:t>
            </a:r>
          </a:p>
        </p:txBody>
      </p:sp>
      <p:pic>
        <p:nvPicPr>
          <p:cNvPr id="34819" name="Picture 2" descr="G:\Шатровська\DSCN1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508500"/>
            <a:ext cx="272891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 l="33492" t="21484" r="19289" b="16016"/>
          <a:stretch>
            <a:fillRect/>
          </a:stretch>
        </p:blipFill>
        <p:spPr bwMode="auto">
          <a:xfrm>
            <a:off x="179388" y="4149725"/>
            <a:ext cx="27368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G:\Шатровська\DSCN1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292600"/>
            <a:ext cx="27717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539750" y="836613"/>
            <a:ext cx="8353425" cy="3592512"/>
            <a:chOff x="340" y="527"/>
            <a:chExt cx="5262" cy="2263"/>
          </a:xfrm>
        </p:grpSpPr>
        <p:sp>
          <p:nvSpPr>
            <p:cNvPr id="36870" name="CustomShape 12"/>
            <p:cNvSpPr>
              <a:spLocks noChangeArrowheads="1"/>
            </p:cNvSpPr>
            <p:nvPr/>
          </p:nvSpPr>
          <p:spPr bwMode="auto">
            <a:xfrm>
              <a:off x="4286" y="527"/>
              <a:ext cx="1316" cy="994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200" b="1"/>
                <a:t>Відпрацювання </a:t>
              </a:r>
            </a:p>
            <a:p>
              <a:pPr algn="ctr"/>
              <a:r>
                <a:rPr lang="uk-UA" sz="1200" b="1"/>
                <a:t>умінь і навичок</a:t>
              </a:r>
            </a:p>
            <a:p>
              <a:pPr algn="ctr"/>
              <a:r>
                <a:rPr lang="uk-UA" sz="1200" b="1"/>
                <a:t> ( як тренажер)</a:t>
              </a:r>
            </a:p>
            <a:p>
              <a:pPr algn="ctr"/>
              <a:endParaRPr lang="uk-UA" sz="1000" b="1">
                <a:cs typeface="Times New Roman" pitchFamily="18" charset="0"/>
              </a:endParaRPr>
            </a:p>
          </p:txBody>
        </p:sp>
        <p:sp>
          <p:nvSpPr>
            <p:cNvPr id="36871" name="CustomShape 12"/>
            <p:cNvSpPr>
              <a:spLocks noChangeArrowheads="1"/>
            </p:cNvSpPr>
            <p:nvPr/>
          </p:nvSpPr>
          <p:spPr bwMode="auto">
            <a:xfrm>
              <a:off x="612" y="1616"/>
              <a:ext cx="1452" cy="948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200" b="1"/>
                <a:t>Узагальнення або </a:t>
              </a:r>
            </a:p>
            <a:p>
              <a:pPr algn="ctr"/>
              <a:r>
                <a:rPr lang="uk-UA" sz="1200" b="1"/>
                <a:t>повторення знань </a:t>
              </a:r>
            </a:p>
            <a:p>
              <a:pPr algn="ctr"/>
              <a:r>
                <a:rPr lang="uk-UA" sz="1200" b="1"/>
                <a:t>( у вигляді схем, таблиць)</a:t>
              </a:r>
            </a:p>
            <a:p>
              <a:pPr algn="ctr"/>
              <a:endParaRPr lang="uk-UA" sz="1400" b="1">
                <a:cs typeface="Times New Roman" pitchFamily="18" charset="0"/>
              </a:endParaRPr>
            </a:p>
          </p:txBody>
        </p:sp>
        <p:sp>
          <p:nvSpPr>
            <p:cNvPr id="36872" name="CustomShape 12"/>
            <p:cNvSpPr>
              <a:spLocks noChangeArrowheads="1"/>
            </p:cNvSpPr>
            <p:nvPr/>
          </p:nvSpPr>
          <p:spPr bwMode="auto">
            <a:xfrm>
              <a:off x="2381" y="935"/>
              <a:ext cx="1004" cy="631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800" b="1" i="1">
                  <a:solidFill>
                    <a:srgbClr val="000000"/>
                  </a:solidFill>
                  <a:cs typeface="Times New Roman" pitchFamily="18" charset="0"/>
                </a:rPr>
                <a:t>ІКТ</a:t>
              </a:r>
              <a:endParaRPr lang="uk-UA" sz="1800" i="1">
                <a:cs typeface="Times New Roman" pitchFamily="18" charset="0"/>
              </a:endParaRPr>
            </a:p>
          </p:txBody>
        </p:sp>
        <p:sp>
          <p:nvSpPr>
            <p:cNvPr id="36873" name="CustomShape 12"/>
            <p:cNvSpPr>
              <a:spLocks noChangeArrowheads="1"/>
            </p:cNvSpPr>
            <p:nvPr/>
          </p:nvSpPr>
          <p:spPr bwMode="auto">
            <a:xfrm>
              <a:off x="340" y="527"/>
              <a:ext cx="1497" cy="949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200" b="1"/>
                <a:t>Вивчення </a:t>
              </a:r>
            </a:p>
            <a:p>
              <a:pPr algn="ctr"/>
              <a:r>
                <a:rPr lang="uk-UA" sz="1200" b="1"/>
                <a:t>нового матеріалу </a:t>
              </a:r>
            </a:p>
            <a:p>
              <a:pPr algn="ctr"/>
              <a:r>
                <a:rPr lang="uk-UA" sz="1200" b="1"/>
                <a:t>( як джерело інформації, </a:t>
              </a:r>
            </a:p>
            <a:p>
              <a:pPr algn="ctr"/>
              <a:r>
                <a:rPr lang="uk-UA" sz="1200" b="1"/>
                <a:t>наочний посібник)</a:t>
              </a:r>
            </a:p>
            <a:p>
              <a:pPr algn="ctr"/>
              <a:endParaRPr lang="uk-UA" sz="800" b="1"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>
              <a:cxnSpLocks noChangeShapeType="1"/>
              <a:endCxn id="36873" idx="6"/>
            </p:cNvCxnSpPr>
            <p:nvPr/>
          </p:nvCxnSpPr>
          <p:spPr bwMode="auto">
            <a:xfrm flipH="1" flipV="1">
              <a:off x="1837" y="1002"/>
              <a:ext cx="544" cy="251"/>
            </a:xfrm>
            <a:prstGeom prst="straightConnector1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4" name="Прямая со стрелкой 13"/>
            <p:cNvCxnSpPr>
              <a:stCxn id="36872" idx="6"/>
              <a:endCxn id="36870" idx="2"/>
            </p:cNvCxnSpPr>
            <p:nvPr/>
          </p:nvCxnSpPr>
          <p:spPr>
            <a:xfrm flipV="1">
              <a:off x="3385" y="1024"/>
              <a:ext cx="901" cy="2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cxnSpLocks noChangeShapeType="1"/>
              <a:stCxn id="36872" idx="3"/>
            </p:cNvCxnSpPr>
            <p:nvPr/>
          </p:nvCxnSpPr>
          <p:spPr bwMode="auto">
            <a:xfrm flipH="1">
              <a:off x="1837" y="1474"/>
              <a:ext cx="691" cy="281"/>
            </a:xfrm>
            <a:prstGeom prst="straightConnector1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6877" name="CustomShape 12"/>
            <p:cNvSpPr>
              <a:spLocks noChangeArrowheads="1"/>
            </p:cNvSpPr>
            <p:nvPr/>
          </p:nvSpPr>
          <p:spPr bwMode="auto">
            <a:xfrm>
              <a:off x="3606" y="1661"/>
              <a:ext cx="1452" cy="948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400" b="1"/>
                <a:t>Рефлексія </a:t>
              </a:r>
            </a:p>
            <a:p>
              <a:pPr algn="ctr"/>
              <a:r>
                <a:rPr lang="uk-UA" sz="1400" b="1"/>
                <a:t> ( схеми, таблиці)</a:t>
              </a:r>
            </a:p>
          </p:txBody>
        </p:sp>
        <p:cxnSp>
          <p:nvCxnSpPr>
            <p:cNvPr id="2" name="Прямая со стрелкой 16"/>
            <p:cNvCxnSpPr>
              <a:cxnSpLocks noChangeShapeType="1"/>
              <a:stCxn id="36872" idx="4"/>
              <a:endCxn id="36879" idx="0"/>
            </p:cNvCxnSpPr>
            <p:nvPr/>
          </p:nvCxnSpPr>
          <p:spPr bwMode="auto">
            <a:xfrm>
              <a:off x="3238" y="1474"/>
              <a:ext cx="581" cy="326"/>
            </a:xfrm>
            <a:prstGeom prst="straightConnector1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6879" name="CustomShape 12"/>
            <p:cNvSpPr>
              <a:spLocks noChangeArrowheads="1"/>
            </p:cNvSpPr>
            <p:nvPr/>
          </p:nvSpPr>
          <p:spPr bwMode="auto">
            <a:xfrm>
              <a:off x="2109" y="1842"/>
              <a:ext cx="1452" cy="948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200" b="1"/>
                <a:t>Контроль знань </a:t>
              </a:r>
            </a:p>
            <a:p>
              <a:pPr algn="ctr"/>
              <a:r>
                <a:rPr lang="uk-UA" sz="1200" b="1"/>
                <a:t>( тестові, творчі завдання)</a:t>
              </a:r>
            </a:p>
          </p:txBody>
        </p:sp>
        <p:cxnSp>
          <p:nvCxnSpPr>
            <p:cNvPr id="3" name="Прямая со стрелкой 16"/>
            <p:cNvCxnSpPr>
              <a:cxnSpLocks noChangeShapeType="1"/>
              <a:stCxn id="36872" idx="4"/>
              <a:endCxn id="36879" idx="0"/>
            </p:cNvCxnSpPr>
            <p:nvPr/>
          </p:nvCxnSpPr>
          <p:spPr bwMode="auto">
            <a:xfrm flipH="1">
              <a:off x="2835" y="1566"/>
              <a:ext cx="48" cy="276"/>
            </a:xfrm>
            <a:prstGeom prst="straightConnector1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ustomShape 1"/>
          <p:cNvSpPr>
            <a:spLocks noChangeArrowheads="1"/>
          </p:cNvSpPr>
          <p:nvPr/>
        </p:nvSpPr>
        <p:spPr bwMode="auto">
          <a:xfrm>
            <a:off x="1476375" y="2492375"/>
            <a:ext cx="64754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uk-UA" sz="3600" b="1" i="1">
                <a:cs typeface="Times New Roman" pitchFamily="18" charset="0"/>
              </a:rPr>
              <a:t>ІКТ компетентність </a:t>
            </a:r>
          </a:p>
          <a:p>
            <a:pPr algn="ctr"/>
            <a:r>
              <a:rPr lang="uk-UA" sz="3600" b="1" i="1">
                <a:cs typeface="Times New Roman" pitchFamily="18" charset="0"/>
              </a:rPr>
              <a:t>вчителя</a:t>
            </a:r>
          </a:p>
        </p:txBody>
      </p:sp>
      <p:sp>
        <p:nvSpPr>
          <p:cNvPr id="37890" name="CustomShape 12"/>
          <p:cNvSpPr>
            <a:spLocks noChangeArrowheads="1"/>
          </p:cNvSpPr>
          <p:nvPr/>
        </p:nvSpPr>
        <p:spPr bwMode="auto">
          <a:xfrm>
            <a:off x="457200" y="617220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1187450" y="404813"/>
            <a:ext cx="3095625" cy="19431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chemeClr val="tx2"/>
                </a:solidFill>
                <a:cs typeface="Times New Roman" pitchFamily="18" charset="0"/>
              </a:rPr>
              <a:t>Технологічна</a:t>
            </a:r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5003800" y="404813"/>
            <a:ext cx="3095625" cy="19431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chemeClr val="tx2"/>
                </a:solidFill>
                <a:cs typeface="Times New Roman" pitchFamily="18" charset="0"/>
              </a:rPr>
              <a:t>Алгоритмічна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5867400" y="3213100"/>
            <a:ext cx="3095625" cy="19431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chemeClr val="tx2"/>
                </a:solidFill>
                <a:cs typeface="Times New Roman" pitchFamily="18" charset="0"/>
              </a:rPr>
              <a:t>Модельна</a:t>
            </a: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2987675" y="4652963"/>
            <a:ext cx="3095625" cy="19431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chemeClr val="tx2"/>
                </a:solidFill>
                <a:cs typeface="Times New Roman" pitchFamily="18" charset="0"/>
              </a:rPr>
              <a:t>Методологічна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179388" y="3284538"/>
            <a:ext cx="3095625" cy="19431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chemeClr val="tx2"/>
                </a:solidFill>
                <a:cs typeface="Times New Roman" pitchFamily="18" charset="0"/>
              </a:rPr>
              <a:t>Дослідницька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71" grpId="0" animBg="1"/>
      <p:bldP spid="40976" grpId="0" animBg="1"/>
      <p:bldP spid="40977" grpId="0" animBg="1"/>
      <p:bldP spid="40978" grpId="0" animBg="1"/>
      <p:bldP spid="409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ustomShape 1"/>
          <p:cNvSpPr>
            <a:spLocks noChangeArrowheads="1"/>
          </p:cNvSpPr>
          <p:nvPr/>
        </p:nvSpPr>
        <p:spPr bwMode="auto">
          <a:xfrm>
            <a:off x="395288" y="188913"/>
            <a:ext cx="8347075" cy="509587"/>
          </a:xfrm>
          <a:prstGeom prst="rect">
            <a:avLst/>
          </a:prstGeom>
          <a:solidFill>
            <a:srgbClr val="5968B0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uk-UA" sz="2800" b="1">
                <a:solidFill>
                  <a:srgbClr val="FFFF00"/>
                </a:solidFill>
              </a:rPr>
              <a:t>Мої досягнення </a:t>
            </a:r>
            <a:endParaRPr lang="uk-UA" sz="1800">
              <a:latin typeface="Arial" charset="0"/>
            </a:endParaRPr>
          </a:p>
        </p:txBody>
      </p:sp>
      <p:sp>
        <p:nvSpPr>
          <p:cNvPr id="38914" name="CustomShape 2"/>
          <p:cNvSpPr>
            <a:spLocks noChangeArrowheads="1"/>
          </p:cNvSpPr>
          <p:nvPr/>
        </p:nvSpPr>
        <p:spPr bwMode="auto">
          <a:xfrm>
            <a:off x="457200" y="617220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000000"/>
                </a:solidFill>
                <a:latin typeface="Trebuchet MS" pitchFamily="34" charset="0"/>
              </a:rPr>
              <a:t>Шатровська О.З</a:t>
            </a:r>
            <a:r>
              <a:rPr lang="uk-UA" sz="1100" b="1">
                <a:solidFill>
                  <a:srgbClr val="808080"/>
                </a:solidFill>
                <a:latin typeface="Trebuchet MS" pitchFamily="34" charset="0"/>
              </a:rPr>
              <a:t>.</a:t>
            </a:r>
            <a:endParaRPr lang="uk-UA" sz="1800">
              <a:latin typeface="Arial" charset="0"/>
            </a:endParaRPr>
          </a:p>
        </p:txBody>
      </p:sp>
      <p:pic>
        <p:nvPicPr>
          <p:cNvPr id="35843" name="Picture 2" descr="G:\вчитель року 2014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16113"/>
            <a:ext cx="2579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286250" y="2714625"/>
            <a:ext cx="4357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cs typeface="Times New Roman" pitchFamily="18" charset="0"/>
              </a:rPr>
              <a:t>2012р. Грамота відділу освіти Гусятинської районної адміністрації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ustomShape 1"/>
          <p:cNvSpPr>
            <a:spLocks noChangeArrowheads="1"/>
          </p:cNvSpPr>
          <p:nvPr/>
        </p:nvSpPr>
        <p:spPr bwMode="auto">
          <a:xfrm>
            <a:off x="1090613" y="112713"/>
            <a:ext cx="7264400" cy="358775"/>
          </a:xfrm>
          <a:prstGeom prst="rect">
            <a:avLst/>
          </a:prstGeom>
          <a:solidFill>
            <a:srgbClr val="B8C2E9"/>
          </a:solidFill>
          <a:ln w="9525">
            <a:solidFill>
              <a:srgbClr val="212745"/>
            </a:solidFill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uk-UA" sz="2000" b="1" i="1">
                <a:solidFill>
                  <a:srgbClr val="000099"/>
                </a:solidFill>
                <a:cs typeface="Times New Roman" pitchFamily="18" charset="0"/>
              </a:rPr>
              <a:t>Організація навчання у ЗОШ І-ІІІ ступенів №2 м.Хоростків</a:t>
            </a:r>
          </a:p>
        </p:txBody>
      </p: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38100" y="595313"/>
            <a:ext cx="9105900" cy="6262687"/>
            <a:chOff x="24" y="375"/>
            <a:chExt cx="5736" cy="3945"/>
          </a:xfrm>
        </p:grpSpPr>
        <p:sp>
          <p:nvSpPr>
            <p:cNvPr id="39939" name="CustomShape 2"/>
            <p:cNvSpPr>
              <a:spLocks noChangeArrowheads="1"/>
            </p:cNvSpPr>
            <p:nvPr/>
          </p:nvSpPr>
          <p:spPr bwMode="auto">
            <a:xfrm>
              <a:off x="748" y="391"/>
              <a:ext cx="1182" cy="186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073C65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400" b="1">
                  <a:solidFill>
                    <a:srgbClr val="000000"/>
                  </a:solidFill>
                  <a:latin typeface="Arial" charset="0"/>
                </a:rPr>
                <a:t>Навчальна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40" name="CustomShape 3"/>
            <p:cNvSpPr>
              <a:spLocks noChangeArrowheads="1"/>
            </p:cNvSpPr>
            <p:nvPr/>
          </p:nvSpPr>
          <p:spPr bwMode="auto">
            <a:xfrm>
              <a:off x="3946" y="375"/>
              <a:ext cx="1248" cy="200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073C65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400" b="1">
                  <a:solidFill>
                    <a:srgbClr val="000000"/>
                  </a:solidFill>
                  <a:latin typeface="Arial" charset="0"/>
                </a:rPr>
                <a:t>Позакласна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41" name="CustomShape 4"/>
            <p:cNvSpPr>
              <a:spLocks noChangeArrowheads="1"/>
            </p:cNvSpPr>
            <p:nvPr/>
          </p:nvSpPr>
          <p:spPr bwMode="auto">
            <a:xfrm>
              <a:off x="185" y="695"/>
              <a:ext cx="972" cy="284"/>
            </a:xfrm>
            <a:prstGeom prst="plaque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60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b="1" u="sng">
                  <a:solidFill>
                    <a:srgbClr val="000000"/>
                  </a:solidFill>
                  <a:latin typeface="Arial" charset="0"/>
                </a:rPr>
                <a:t>методи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42" name="CustomShape 5"/>
            <p:cNvSpPr>
              <a:spLocks noChangeArrowheads="1"/>
            </p:cNvSpPr>
            <p:nvPr/>
          </p:nvSpPr>
          <p:spPr bwMode="auto">
            <a:xfrm>
              <a:off x="4572" y="677"/>
              <a:ext cx="972" cy="285"/>
            </a:xfrm>
            <a:prstGeom prst="plaque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60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b="1" u="sng">
                  <a:solidFill>
                    <a:srgbClr val="000000"/>
                  </a:solidFill>
                  <a:latin typeface="Arial" charset="0"/>
                </a:rPr>
                <a:t>методи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43" name="CustomShape 6"/>
            <p:cNvSpPr>
              <a:spLocks noChangeArrowheads="1"/>
            </p:cNvSpPr>
            <p:nvPr/>
          </p:nvSpPr>
          <p:spPr bwMode="auto">
            <a:xfrm>
              <a:off x="1791" y="675"/>
              <a:ext cx="972" cy="284"/>
            </a:xfrm>
            <a:prstGeom prst="plaque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60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b="1" u="sng">
                  <a:solidFill>
                    <a:srgbClr val="000000"/>
                  </a:solidFill>
                  <a:latin typeface="Arial" charset="0"/>
                </a:rPr>
                <a:t>форми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44" name="CustomShape 7"/>
            <p:cNvSpPr>
              <a:spLocks noChangeArrowheads="1"/>
            </p:cNvSpPr>
            <p:nvPr/>
          </p:nvSpPr>
          <p:spPr bwMode="auto">
            <a:xfrm>
              <a:off x="3194" y="666"/>
              <a:ext cx="972" cy="285"/>
            </a:xfrm>
            <a:prstGeom prst="plaque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60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b="1" u="sng">
                  <a:solidFill>
                    <a:srgbClr val="000000"/>
                  </a:solidFill>
                  <a:latin typeface="Arial" charset="0"/>
                </a:rPr>
                <a:t>форми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45" name="CustomShape 8"/>
            <p:cNvSpPr>
              <a:spLocks noChangeArrowheads="1"/>
            </p:cNvSpPr>
            <p:nvPr/>
          </p:nvSpPr>
          <p:spPr bwMode="auto">
            <a:xfrm>
              <a:off x="204" y="1298"/>
              <a:ext cx="1148" cy="338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9EE2CF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Arial" charset="0"/>
                </a:rPr>
                <a:t>Пояснювально- ілюстративний</a:t>
              </a:r>
              <a:endParaRPr lang="uk-UA" sz="1200" b="1">
                <a:latin typeface="Arial" charset="0"/>
              </a:endParaRPr>
            </a:p>
          </p:txBody>
        </p:sp>
        <p:sp>
          <p:nvSpPr>
            <p:cNvPr id="39946" name="CustomShape 9"/>
            <p:cNvSpPr>
              <a:spLocks noChangeArrowheads="1"/>
            </p:cNvSpPr>
            <p:nvPr/>
          </p:nvSpPr>
          <p:spPr bwMode="auto">
            <a:xfrm>
              <a:off x="225" y="2025"/>
              <a:ext cx="1121" cy="344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9EE2CF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100" b="1">
                  <a:solidFill>
                    <a:srgbClr val="000000"/>
                  </a:solidFill>
                  <a:latin typeface="Arial" charset="0"/>
                </a:rPr>
                <a:t>Репродуктивний</a:t>
              </a:r>
              <a:endParaRPr lang="uk-UA" sz="1100" b="1">
                <a:latin typeface="Arial" charset="0"/>
              </a:endParaRPr>
            </a:p>
          </p:txBody>
        </p:sp>
        <p:sp>
          <p:nvSpPr>
            <p:cNvPr id="39947" name="CustomShape 10"/>
            <p:cNvSpPr>
              <a:spLocks noChangeArrowheads="1"/>
            </p:cNvSpPr>
            <p:nvPr/>
          </p:nvSpPr>
          <p:spPr bwMode="auto">
            <a:xfrm>
              <a:off x="183" y="2779"/>
              <a:ext cx="1121" cy="366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9EE2CF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Arial" charset="0"/>
                </a:rPr>
                <a:t>Проблемного викладу</a:t>
              </a:r>
              <a:endParaRPr lang="uk-UA" b="1">
                <a:latin typeface="Arial" charset="0"/>
              </a:endParaRPr>
            </a:p>
            <a:p>
              <a:pPr algn="ctr">
                <a:lnSpc>
                  <a:spcPct val="0"/>
                </a:lnSpc>
              </a:pPr>
              <a:r>
                <a:rPr lang="uk-UA" sz="12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uk-UA" b="1">
                <a:latin typeface="Arial" charset="0"/>
              </a:endParaRPr>
            </a:p>
          </p:txBody>
        </p:sp>
        <p:sp>
          <p:nvSpPr>
            <p:cNvPr id="39948" name="CustomShape 11"/>
            <p:cNvSpPr>
              <a:spLocks noChangeArrowheads="1"/>
            </p:cNvSpPr>
            <p:nvPr/>
          </p:nvSpPr>
          <p:spPr bwMode="auto">
            <a:xfrm>
              <a:off x="204" y="3521"/>
              <a:ext cx="1121" cy="365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9EE2CF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Arial" charset="0"/>
                </a:rPr>
                <a:t>Дослідницький</a:t>
              </a:r>
              <a:endParaRPr lang="uk-UA" b="1">
                <a:latin typeface="Arial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uk-UA" b="1">
                <a:latin typeface="Arial" charset="0"/>
              </a:endParaRPr>
            </a:p>
          </p:txBody>
        </p:sp>
        <p:sp>
          <p:nvSpPr>
            <p:cNvPr id="39949" name="CustomShape 12"/>
            <p:cNvSpPr>
              <a:spLocks noChangeArrowheads="1"/>
            </p:cNvSpPr>
            <p:nvPr/>
          </p:nvSpPr>
          <p:spPr bwMode="auto">
            <a:xfrm>
              <a:off x="1791" y="1191"/>
              <a:ext cx="1004" cy="631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800" b="1">
                  <a:solidFill>
                    <a:srgbClr val="000000"/>
                  </a:solidFill>
                  <a:latin typeface="Trebuchet MS" pitchFamily="34" charset="0"/>
                </a:rPr>
                <a:t>Урок 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50" name="CustomShape 13"/>
            <p:cNvSpPr>
              <a:spLocks noChangeArrowheads="1"/>
            </p:cNvSpPr>
            <p:nvPr/>
          </p:nvSpPr>
          <p:spPr bwMode="auto">
            <a:xfrm>
              <a:off x="3288" y="1162"/>
              <a:ext cx="1008" cy="630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400" b="1">
                  <a:solidFill>
                    <a:srgbClr val="000000"/>
                  </a:solidFill>
                  <a:latin typeface="Trebuchet MS" pitchFamily="34" charset="0"/>
                </a:rPr>
                <a:t>Індивідуальні</a:t>
              </a:r>
              <a:endParaRPr lang="uk-UA" sz="1400" b="1">
                <a:latin typeface="Arial" charset="0"/>
              </a:endParaRPr>
            </a:p>
          </p:txBody>
        </p:sp>
        <p:sp>
          <p:nvSpPr>
            <p:cNvPr id="39951" name="CustomShape 14"/>
            <p:cNvSpPr>
              <a:spLocks noChangeArrowheads="1"/>
            </p:cNvSpPr>
            <p:nvPr/>
          </p:nvSpPr>
          <p:spPr bwMode="auto">
            <a:xfrm>
              <a:off x="3372" y="1905"/>
              <a:ext cx="910" cy="630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800" b="1">
                  <a:solidFill>
                    <a:srgbClr val="000000"/>
                  </a:solidFill>
                  <a:latin typeface="Trebuchet MS" pitchFamily="34" charset="0"/>
                </a:rPr>
                <a:t>групові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52" name="CustomShape 15"/>
            <p:cNvSpPr>
              <a:spLocks noChangeArrowheads="1"/>
            </p:cNvSpPr>
            <p:nvPr/>
          </p:nvSpPr>
          <p:spPr bwMode="auto">
            <a:xfrm>
              <a:off x="3274" y="2719"/>
              <a:ext cx="1099" cy="714"/>
            </a:xfrm>
            <a:prstGeom prst="ellipse">
              <a:avLst/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Trebuchet MS" pitchFamily="34" charset="0"/>
                </a:rPr>
                <a:t>Масові форми </a:t>
              </a:r>
              <a:endParaRPr lang="uk-UA" sz="1800">
                <a:latin typeface="Arial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Trebuchet MS" pitchFamily="34" charset="0"/>
                </a:rPr>
                <a:t>(вечори,</a:t>
              </a:r>
              <a:endParaRPr lang="uk-UA" sz="1800">
                <a:latin typeface="Arial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Trebuchet MS" pitchFamily="34" charset="0"/>
                </a:rPr>
                <a:t>олімпіади, </a:t>
              </a:r>
              <a:endParaRPr lang="uk-UA" sz="1800">
                <a:latin typeface="Arial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Trebuchet MS" pitchFamily="34" charset="0"/>
                </a:rPr>
                <a:t>конкурси...)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9953" name="Line 16"/>
            <p:cNvSpPr>
              <a:spLocks noChangeShapeType="1"/>
            </p:cNvSpPr>
            <p:nvPr/>
          </p:nvSpPr>
          <p:spPr bwMode="auto">
            <a:xfrm>
              <a:off x="24" y="1442"/>
              <a:ext cx="5" cy="2268"/>
            </a:xfrm>
            <a:prstGeom prst="line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cxnSp>
          <p:nvCxnSpPr>
            <p:cNvPr id="39954" name="CustomShape 17"/>
            <p:cNvCxnSpPr>
              <a:cxnSpLocks noChangeShapeType="1"/>
            </p:cNvCxnSpPr>
            <p:nvPr/>
          </p:nvCxnSpPr>
          <p:spPr bwMode="auto">
            <a:xfrm>
              <a:off x="32" y="1450"/>
              <a:ext cx="131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55" name="CustomShape 18"/>
            <p:cNvCxnSpPr>
              <a:cxnSpLocks noChangeShapeType="1"/>
            </p:cNvCxnSpPr>
            <p:nvPr/>
          </p:nvCxnSpPr>
          <p:spPr bwMode="auto">
            <a:xfrm flipH="1">
              <a:off x="693" y="983"/>
              <a:ext cx="77" cy="273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56" name="CustomShape 19"/>
            <p:cNvCxnSpPr>
              <a:cxnSpLocks noChangeShapeType="1"/>
            </p:cNvCxnSpPr>
            <p:nvPr/>
          </p:nvCxnSpPr>
          <p:spPr bwMode="auto">
            <a:xfrm>
              <a:off x="27" y="3710"/>
              <a:ext cx="131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57" name="CustomShape 20"/>
            <p:cNvCxnSpPr>
              <a:cxnSpLocks noChangeShapeType="1"/>
            </p:cNvCxnSpPr>
            <p:nvPr/>
          </p:nvCxnSpPr>
          <p:spPr bwMode="auto">
            <a:xfrm>
              <a:off x="32" y="2971"/>
              <a:ext cx="131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58" name="CustomShape 21"/>
            <p:cNvCxnSpPr>
              <a:cxnSpLocks noChangeShapeType="1"/>
            </p:cNvCxnSpPr>
            <p:nvPr/>
          </p:nvCxnSpPr>
          <p:spPr bwMode="auto">
            <a:xfrm>
              <a:off x="32" y="2205"/>
              <a:ext cx="131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sp>
          <p:nvSpPr>
            <p:cNvPr id="39959" name="Line 22"/>
            <p:cNvSpPr>
              <a:spLocks noChangeShapeType="1"/>
            </p:cNvSpPr>
            <p:nvPr/>
          </p:nvSpPr>
          <p:spPr bwMode="auto">
            <a:xfrm>
              <a:off x="3142" y="1488"/>
              <a:ext cx="0" cy="1681"/>
            </a:xfrm>
            <a:prstGeom prst="line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cxnSp>
          <p:nvCxnSpPr>
            <p:cNvPr id="39960" name="CustomShape 23"/>
            <p:cNvCxnSpPr>
              <a:cxnSpLocks noChangeShapeType="1"/>
            </p:cNvCxnSpPr>
            <p:nvPr/>
          </p:nvCxnSpPr>
          <p:spPr bwMode="auto">
            <a:xfrm>
              <a:off x="3142" y="1488"/>
              <a:ext cx="130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61" name="CustomShape 24"/>
            <p:cNvCxnSpPr>
              <a:cxnSpLocks noChangeShapeType="1"/>
            </p:cNvCxnSpPr>
            <p:nvPr/>
          </p:nvCxnSpPr>
          <p:spPr bwMode="auto">
            <a:xfrm>
              <a:off x="3144" y="3150"/>
              <a:ext cx="131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62" name="CustomShape 25"/>
            <p:cNvCxnSpPr>
              <a:cxnSpLocks noChangeShapeType="1"/>
            </p:cNvCxnSpPr>
            <p:nvPr/>
          </p:nvCxnSpPr>
          <p:spPr bwMode="auto">
            <a:xfrm>
              <a:off x="3150" y="2251"/>
              <a:ext cx="130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sp>
          <p:nvSpPr>
            <p:cNvPr id="39963" name="Line 26"/>
            <p:cNvSpPr>
              <a:spLocks noChangeShapeType="1"/>
            </p:cNvSpPr>
            <p:nvPr/>
          </p:nvSpPr>
          <p:spPr bwMode="auto">
            <a:xfrm>
              <a:off x="5647" y="1298"/>
              <a:ext cx="0" cy="1089"/>
            </a:xfrm>
            <a:prstGeom prst="line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cxnSp>
          <p:nvCxnSpPr>
            <p:cNvPr id="39964" name="CustomShape 27"/>
            <p:cNvCxnSpPr>
              <a:cxnSpLocks noChangeShapeType="1"/>
              <a:stCxn id="39963" idx="1"/>
            </p:cNvCxnSpPr>
            <p:nvPr/>
          </p:nvCxnSpPr>
          <p:spPr bwMode="auto">
            <a:xfrm rot="5400000">
              <a:off x="5630" y="2416"/>
              <a:ext cx="34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/>
            </a:ln>
          </p:spPr>
        </p:cxnSp>
        <p:cxnSp>
          <p:nvCxnSpPr>
            <p:cNvPr id="39965" name="CustomShape 28"/>
            <p:cNvCxnSpPr>
              <a:cxnSpLocks noChangeShapeType="1"/>
            </p:cNvCxnSpPr>
            <p:nvPr/>
          </p:nvCxnSpPr>
          <p:spPr bwMode="auto">
            <a:xfrm flipH="1">
              <a:off x="5399" y="1842"/>
              <a:ext cx="235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66" name="CustomShape 29"/>
            <p:cNvCxnSpPr>
              <a:cxnSpLocks noChangeShapeType="1"/>
            </p:cNvCxnSpPr>
            <p:nvPr/>
          </p:nvCxnSpPr>
          <p:spPr bwMode="auto">
            <a:xfrm flipH="1">
              <a:off x="5407" y="1298"/>
              <a:ext cx="235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67" name="CustomShape 30"/>
            <p:cNvCxnSpPr>
              <a:cxnSpLocks noChangeShapeType="1"/>
            </p:cNvCxnSpPr>
            <p:nvPr/>
          </p:nvCxnSpPr>
          <p:spPr bwMode="auto">
            <a:xfrm>
              <a:off x="2275" y="966"/>
              <a:ext cx="16" cy="221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68" name="CustomShape 31"/>
            <p:cNvCxnSpPr>
              <a:cxnSpLocks noChangeShapeType="1"/>
            </p:cNvCxnSpPr>
            <p:nvPr/>
          </p:nvCxnSpPr>
          <p:spPr bwMode="auto">
            <a:xfrm flipH="1">
              <a:off x="3787" y="959"/>
              <a:ext cx="21" cy="199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69" name="CustomShape 32"/>
            <p:cNvCxnSpPr>
              <a:cxnSpLocks noChangeShapeType="1"/>
            </p:cNvCxnSpPr>
            <p:nvPr/>
          </p:nvCxnSpPr>
          <p:spPr bwMode="auto">
            <a:xfrm>
              <a:off x="5038" y="959"/>
              <a:ext cx="17" cy="221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70" name="CustomShape 33"/>
            <p:cNvCxnSpPr>
              <a:cxnSpLocks noChangeShapeType="1"/>
            </p:cNvCxnSpPr>
            <p:nvPr/>
          </p:nvCxnSpPr>
          <p:spPr bwMode="auto">
            <a:xfrm flipH="1">
              <a:off x="562" y="565"/>
              <a:ext cx="177" cy="125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71" name="CustomShape 34"/>
            <p:cNvCxnSpPr>
              <a:cxnSpLocks noChangeShapeType="1"/>
            </p:cNvCxnSpPr>
            <p:nvPr/>
          </p:nvCxnSpPr>
          <p:spPr bwMode="auto">
            <a:xfrm>
              <a:off x="1934" y="565"/>
              <a:ext cx="216" cy="79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72" name="CustomShape 35"/>
            <p:cNvCxnSpPr>
              <a:cxnSpLocks noChangeShapeType="1"/>
            </p:cNvCxnSpPr>
            <p:nvPr/>
          </p:nvCxnSpPr>
          <p:spPr bwMode="auto">
            <a:xfrm flipH="1">
              <a:off x="3677" y="464"/>
              <a:ext cx="254" cy="198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cxnSp>
          <p:nvCxnSpPr>
            <p:cNvPr id="39973" name="CustomShape 36"/>
            <p:cNvCxnSpPr>
              <a:cxnSpLocks noChangeShapeType="1"/>
            </p:cNvCxnSpPr>
            <p:nvPr/>
          </p:nvCxnSpPr>
          <p:spPr bwMode="auto">
            <a:xfrm>
              <a:off x="5198" y="477"/>
              <a:ext cx="192" cy="183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  <p:sp>
          <p:nvSpPr>
            <p:cNvPr id="39974" name="CustomShape 37"/>
            <p:cNvSpPr>
              <a:spLocks noChangeArrowheads="1"/>
            </p:cNvSpPr>
            <p:nvPr/>
          </p:nvSpPr>
          <p:spPr bwMode="auto">
            <a:xfrm>
              <a:off x="4377" y="1207"/>
              <a:ext cx="1013" cy="271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9EE2CF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100" b="1">
                  <a:solidFill>
                    <a:srgbClr val="000000"/>
                  </a:solidFill>
                  <a:latin typeface="Arial" charset="0"/>
                </a:rPr>
                <a:t>Дослідницький</a:t>
              </a:r>
              <a:endParaRPr lang="uk-UA" sz="1100" b="1">
                <a:latin typeface="Arial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uk-UA" b="1">
                <a:latin typeface="Arial" charset="0"/>
              </a:endParaRPr>
            </a:p>
          </p:txBody>
        </p:sp>
        <p:sp>
          <p:nvSpPr>
            <p:cNvPr id="39975" name="CustomShape 38"/>
            <p:cNvSpPr>
              <a:spLocks noChangeArrowheads="1"/>
            </p:cNvSpPr>
            <p:nvPr/>
          </p:nvSpPr>
          <p:spPr bwMode="auto">
            <a:xfrm>
              <a:off x="4377" y="1661"/>
              <a:ext cx="1014" cy="365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9EE2CF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200" b="1">
                  <a:solidFill>
                    <a:srgbClr val="000000"/>
                  </a:solidFill>
                  <a:latin typeface="Arial" charset="0"/>
                </a:rPr>
                <a:t>Проблемного навчання</a:t>
              </a:r>
              <a:endParaRPr lang="uk-UA" b="1">
                <a:latin typeface="Arial" charset="0"/>
              </a:endParaRPr>
            </a:p>
            <a:p>
              <a:pPr algn="ctr"/>
              <a:r>
                <a:rPr lang="uk-UA" sz="12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uk-UA" b="1">
                <a:latin typeface="Arial" charset="0"/>
              </a:endParaRPr>
            </a:p>
          </p:txBody>
        </p:sp>
        <p:sp>
          <p:nvSpPr>
            <p:cNvPr id="39976" name="CustomShape 39"/>
            <p:cNvSpPr>
              <a:spLocks noChangeArrowheads="1"/>
            </p:cNvSpPr>
            <p:nvPr/>
          </p:nvSpPr>
          <p:spPr bwMode="auto">
            <a:xfrm>
              <a:off x="4393" y="2243"/>
              <a:ext cx="985" cy="365"/>
            </a:xfrm>
            <a:prstGeom prst="plaque">
              <a:avLst>
                <a:gd name="adj" fmla="val 16667"/>
              </a:avLst>
            </a:prstGeom>
            <a:gradFill rotWithShape="0">
              <a:gsLst>
                <a:gs pos="0">
                  <a:srgbClr val="96AB94"/>
                </a:gs>
                <a:gs pos="50000">
                  <a:srgbClr val="8488C4"/>
                </a:gs>
                <a:gs pos="100000">
                  <a:srgbClr val="96AB94"/>
                </a:gs>
              </a:gsLst>
              <a:lin ang="5400000"/>
            </a:gradFill>
            <a:ln w="38160">
              <a:solidFill>
                <a:srgbClr val="9EE2CF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400" b="1">
                  <a:solidFill>
                    <a:srgbClr val="000000"/>
                  </a:solidFill>
                  <a:latin typeface="Arial" charset="0"/>
                </a:rPr>
                <a:t> Пошуковий</a:t>
              </a:r>
              <a:endParaRPr lang="uk-UA" sz="1800" b="1">
                <a:latin typeface="Arial" charset="0"/>
              </a:endParaRPr>
            </a:p>
            <a:p>
              <a:pPr algn="ctr"/>
              <a:r>
                <a:rPr lang="uk-UA" sz="14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uk-UA" sz="1800" b="1">
                <a:latin typeface="Arial" charset="0"/>
              </a:endParaRPr>
            </a:p>
          </p:txBody>
        </p:sp>
        <p:sp>
          <p:nvSpPr>
            <p:cNvPr id="39977" name="CustomShape 40"/>
            <p:cNvSpPr>
              <a:spLocks noChangeArrowheads="1"/>
            </p:cNvSpPr>
            <p:nvPr/>
          </p:nvSpPr>
          <p:spPr bwMode="auto">
            <a:xfrm>
              <a:off x="175" y="3980"/>
              <a:ext cx="210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r>
                <a:rPr lang="uk-UA" sz="1100" b="1">
                  <a:solidFill>
                    <a:srgbClr val="000000"/>
                  </a:solidFill>
                  <a:latin typeface="Trebuchet MS" pitchFamily="34" charset="0"/>
                </a:rPr>
                <a:t>Шатровська О.З.</a:t>
              </a:r>
              <a:endParaRPr lang="uk-UA" sz="1800">
                <a:latin typeface="Arial" charset="0"/>
              </a:endParaRPr>
            </a:p>
          </p:txBody>
        </p:sp>
        <p:pic>
          <p:nvPicPr>
            <p:cNvPr id="39978" name="Рисунок 1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32" y="2951"/>
              <a:ext cx="1428" cy="1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9" name="Рисунок 17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3" y="1894"/>
              <a:ext cx="1661" cy="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0" name="Рисунок 17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06" y="3164"/>
              <a:ext cx="1678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981" name="CustomShape 29"/>
            <p:cNvCxnSpPr>
              <a:cxnSpLocks noChangeShapeType="1"/>
            </p:cNvCxnSpPr>
            <p:nvPr/>
          </p:nvCxnSpPr>
          <p:spPr bwMode="auto">
            <a:xfrm flipH="1">
              <a:off x="5391" y="2411"/>
              <a:ext cx="235" cy="0"/>
            </a:xfrm>
            <a:prstGeom prst="straightConnector1">
              <a:avLst/>
            </a:prstGeom>
            <a:noFill/>
            <a:ln w="38160">
              <a:solidFill>
                <a:srgbClr val="4E67C8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ustomShape 1"/>
          <p:cNvSpPr>
            <a:spLocks noChangeArrowheads="1"/>
          </p:cNvSpPr>
          <p:nvPr/>
        </p:nvSpPr>
        <p:spPr bwMode="auto">
          <a:xfrm>
            <a:off x="827088" y="46038"/>
            <a:ext cx="7558087" cy="646112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3600" b="1" i="1">
                <a:cs typeface="Times New Roman" pitchFamily="18" charset="0"/>
              </a:rPr>
              <a:t>Мультимедійні технології</a:t>
            </a:r>
          </a:p>
        </p:txBody>
      </p:sp>
      <p:pic>
        <p:nvPicPr>
          <p:cNvPr id="37890" name="Рисунок 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419600"/>
            <a:ext cx="2711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1" name="Группа 17"/>
          <p:cNvGrpSpPr>
            <a:grpSpLocks/>
          </p:cNvGrpSpPr>
          <p:nvPr/>
        </p:nvGrpSpPr>
        <p:grpSpPr bwMode="auto">
          <a:xfrm>
            <a:off x="539750" y="908050"/>
            <a:ext cx="7858125" cy="3286125"/>
            <a:chOff x="785786" y="928670"/>
            <a:chExt cx="7143800" cy="292895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500430" y="2500686"/>
              <a:ext cx="2072424" cy="8574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Об'єднують в одному продукті</a:t>
              </a:r>
            </a:p>
          </p:txBody>
        </p:sp>
        <p:cxnSp>
          <p:nvCxnSpPr>
            <p:cNvPr id="9" name="Прямая со стрелкой 8"/>
            <p:cNvCxnSpPr>
              <a:stCxn id="7" idx="1"/>
            </p:cNvCxnSpPr>
            <p:nvPr/>
          </p:nvCxnSpPr>
          <p:spPr>
            <a:xfrm rot="10800000" flipV="1">
              <a:off x="2429582" y="2929417"/>
              <a:ext cx="1070848" cy="356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5643570" y="3285986"/>
              <a:ext cx="714380" cy="285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16200000" flipV="1">
              <a:off x="3946977" y="1983181"/>
              <a:ext cx="1000374" cy="34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0800000">
              <a:off x="2643174" y="1999792"/>
              <a:ext cx="857256" cy="57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5572854" y="1929044"/>
              <a:ext cx="785096" cy="714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Блок-схема: знак завершения 18"/>
            <p:cNvSpPr/>
            <p:nvPr/>
          </p:nvSpPr>
          <p:spPr>
            <a:xfrm>
              <a:off x="1000822" y="1357402"/>
              <a:ext cx="1785228" cy="71455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Відео - інформацію</a:t>
              </a:r>
            </a:p>
          </p:txBody>
        </p:sp>
        <p:sp>
          <p:nvSpPr>
            <p:cNvPr id="20" name="Блок-схема: знак завершения 19"/>
            <p:cNvSpPr/>
            <p:nvPr/>
          </p:nvSpPr>
          <p:spPr>
            <a:xfrm>
              <a:off x="6287234" y="1357402"/>
              <a:ext cx="1642352" cy="64239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8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Аудіо - інформацію</a:t>
              </a:r>
            </a:p>
          </p:txBody>
        </p:sp>
        <p:sp>
          <p:nvSpPr>
            <p:cNvPr id="21" name="Блок-схема: знак завершения 20"/>
            <p:cNvSpPr/>
            <p:nvPr/>
          </p:nvSpPr>
          <p:spPr>
            <a:xfrm>
              <a:off x="6287234" y="3285986"/>
              <a:ext cx="1499477" cy="57164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Анімацію</a:t>
              </a:r>
            </a:p>
          </p:txBody>
        </p:sp>
        <p:sp>
          <p:nvSpPr>
            <p:cNvPr id="22" name="Блок-схема: знак завершения 21"/>
            <p:cNvSpPr/>
            <p:nvPr/>
          </p:nvSpPr>
          <p:spPr>
            <a:xfrm>
              <a:off x="3643306" y="928670"/>
              <a:ext cx="1500920" cy="571642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4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Графіку</a:t>
              </a:r>
            </a:p>
          </p:txBody>
        </p:sp>
        <p:sp>
          <p:nvSpPr>
            <p:cNvPr id="23" name="Блок-схема: знак завершения 22"/>
            <p:cNvSpPr/>
            <p:nvPr/>
          </p:nvSpPr>
          <p:spPr>
            <a:xfrm>
              <a:off x="785786" y="3215238"/>
              <a:ext cx="1714512" cy="49948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4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Текст</a:t>
              </a:r>
            </a:p>
          </p:txBody>
        </p:sp>
      </p:grpSp>
      <p:pic>
        <p:nvPicPr>
          <p:cNvPr id="37892" name="Рисунок 23" descr="DSCN16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43706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169863" y="549275"/>
            <a:ext cx="8601075" cy="2933700"/>
            <a:chOff x="107" y="225"/>
            <a:chExt cx="5418" cy="1848"/>
          </a:xfrm>
        </p:grpSpPr>
        <p:sp>
          <p:nvSpPr>
            <p:cNvPr id="41990" name="CustomShape 1"/>
            <p:cNvSpPr>
              <a:spLocks noChangeArrowheads="1"/>
            </p:cNvSpPr>
            <p:nvPr/>
          </p:nvSpPr>
          <p:spPr bwMode="auto">
            <a:xfrm>
              <a:off x="288" y="225"/>
              <a:ext cx="5237" cy="322"/>
            </a:xfrm>
            <a:prstGeom prst="rect">
              <a:avLst/>
            </a:prstGeom>
            <a:solidFill>
              <a:srgbClr val="95A4DE"/>
            </a:solidFill>
            <a:ln w="9525">
              <a:solidFill>
                <a:srgbClr val="4E67C8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2800" b="1" i="1">
                  <a:cs typeface="Times New Roman" pitchFamily="18" charset="0"/>
                </a:rPr>
                <a:t>ІКТ в системі інтерактивних технологій</a:t>
              </a:r>
            </a:p>
          </p:txBody>
        </p:sp>
        <p:sp>
          <p:nvSpPr>
            <p:cNvPr id="41991" name="CustomShape 2"/>
            <p:cNvSpPr>
              <a:spLocks noChangeArrowheads="1"/>
            </p:cNvSpPr>
            <p:nvPr/>
          </p:nvSpPr>
          <p:spPr bwMode="auto">
            <a:xfrm>
              <a:off x="107" y="715"/>
              <a:ext cx="1158" cy="437"/>
            </a:xfrm>
            <a:prstGeom prst="rect">
              <a:avLst/>
            </a:prstGeom>
            <a:solidFill>
              <a:srgbClr val="B4DCFA"/>
            </a:solidFill>
            <a:ln w="9525">
              <a:solidFill>
                <a:srgbClr val="4E67C8"/>
              </a:solidFill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uk-UA" sz="1700" b="1" i="1">
                  <a:cs typeface="Times New Roman" pitchFamily="18" charset="0"/>
                </a:rPr>
                <a:t>кооперативне </a:t>
              </a:r>
            </a:p>
            <a:p>
              <a:pPr algn="ctr"/>
              <a:r>
                <a:rPr lang="uk-UA" sz="1700" b="1" i="1">
                  <a:cs typeface="Times New Roman" pitchFamily="18" charset="0"/>
                </a:rPr>
                <a:t>навчання</a:t>
              </a:r>
            </a:p>
          </p:txBody>
        </p:sp>
        <p:sp>
          <p:nvSpPr>
            <p:cNvPr id="41992" name="CustomShape 3"/>
            <p:cNvSpPr>
              <a:spLocks noChangeArrowheads="1"/>
            </p:cNvSpPr>
            <p:nvPr/>
          </p:nvSpPr>
          <p:spPr bwMode="auto">
            <a:xfrm>
              <a:off x="1682" y="868"/>
              <a:ext cx="1015" cy="629"/>
            </a:xfrm>
            <a:prstGeom prst="rect">
              <a:avLst/>
            </a:prstGeom>
            <a:solidFill>
              <a:srgbClr val="8CC9F7"/>
            </a:solidFill>
            <a:ln w="9525">
              <a:solidFill>
                <a:srgbClr val="4E67C8"/>
              </a:solidFill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pPr algn="ctr"/>
              <a:r>
                <a:rPr lang="uk-UA" sz="1800" b="1" i="1">
                  <a:cs typeface="Times New Roman" pitchFamily="18" charset="0"/>
                </a:rPr>
                <a:t>колективно -</a:t>
              </a:r>
            </a:p>
            <a:p>
              <a:pPr algn="ctr"/>
              <a:r>
                <a:rPr lang="uk-UA" sz="1800" b="1" i="1">
                  <a:cs typeface="Times New Roman" pitchFamily="18" charset="0"/>
                </a:rPr>
                <a:t>групове </a:t>
              </a:r>
            </a:p>
            <a:p>
              <a:pPr algn="ctr"/>
              <a:r>
                <a:rPr lang="uk-UA" sz="1800" b="1" i="1">
                  <a:cs typeface="Times New Roman" pitchFamily="18" charset="0"/>
                </a:rPr>
                <a:t>навчання</a:t>
              </a:r>
              <a:r>
                <a:rPr lang="uk-UA" sz="1800" b="1">
                  <a:solidFill>
                    <a:srgbClr val="000000"/>
                  </a:solidFill>
                </a:rPr>
                <a:t> </a:t>
              </a:r>
              <a:endParaRPr lang="uk-UA">
                <a:latin typeface="Arial" charset="0"/>
              </a:endParaRPr>
            </a:p>
          </p:txBody>
        </p:sp>
        <p:sp>
          <p:nvSpPr>
            <p:cNvPr id="41993" name="CustomShape 4"/>
            <p:cNvSpPr>
              <a:spLocks noChangeArrowheads="1"/>
            </p:cNvSpPr>
            <p:nvPr/>
          </p:nvSpPr>
          <p:spPr bwMode="auto">
            <a:xfrm>
              <a:off x="3251" y="844"/>
              <a:ext cx="1136" cy="437"/>
            </a:xfrm>
            <a:prstGeom prst="rect">
              <a:avLst/>
            </a:prstGeom>
            <a:solidFill>
              <a:srgbClr val="B4DCFA"/>
            </a:solidFill>
            <a:ln w="15840" algn="ctr">
              <a:solidFill>
                <a:srgbClr val="1E2E68"/>
              </a:solidFill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uk-UA" sz="1800" b="1" i="1">
                  <a:cs typeface="Times New Roman" pitchFamily="18" charset="0"/>
                </a:rPr>
                <a:t>ситуативне </a:t>
              </a:r>
            </a:p>
            <a:p>
              <a:pPr algn="ctr"/>
              <a:r>
                <a:rPr lang="uk-UA" sz="1800" b="1" i="1">
                  <a:cs typeface="Times New Roman" pitchFamily="18" charset="0"/>
                </a:rPr>
                <a:t>моделювання </a:t>
              </a:r>
            </a:p>
          </p:txBody>
        </p:sp>
        <p:sp>
          <p:nvSpPr>
            <p:cNvPr id="41994" name="CustomShape 5"/>
            <p:cNvSpPr>
              <a:spLocks noChangeArrowheads="1"/>
            </p:cNvSpPr>
            <p:nvPr/>
          </p:nvSpPr>
          <p:spPr bwMode="auto">
            <a:xfrm>
              <a:off x="4758" y="844"/>
              <a:ext cx="682" cy="245"/>
            </a:xfrm>
            <a:prstGeom prst="rect">
              <a:avLst/>
            </a:prstGeom>
            <a:solidFill>
              <a:srgbClr val="B4DCFA"/>
            </a:solidFill>
            <a:ln w="15840" algn="ctr">
              <a:solidFill>
                <a:srgbClr val="1E2E68"/>
              </a:solidFill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uk-UA" b="1" i="1">
                  <a:cs typeface="Times New Roman" pitchFamily="18" charset="0"/>
                </a:rPr>
                <a:t>дискусії</a:t>
              </a:r>
            </a:p>
          </p:txBody>
        </p:sp>
        <p:sp>
          <p:nvSpPr>
            <p:cNvPr id="41995" name="CustomShape 6"/>
            <p:cNvSpPr>
              <a:spLocks noChangeArrowheads="1"/>
            </p:cNvSpPr>
            <p:nvPr/>
          </p:nvSpPr>
          <p:spPr bwMode="auto">
            <a:xfrm>
              <a:off x="249" y="1162"/>
              <a:ext cx="1022" cy="712"/>
            </a:xfrm>
            <a:prstGeom prst="ellipse">
              <a:avLst/>
            </a:prstGeom>
            <a:solidFill>
              <a:srgbClr val="B4DCFA"/>
            </a:solidFill>
            <a:ln w="15840">
              <a:solidFill>
                <a:srgbClr val="1E2E68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uk-UA" sz="1800" b="1" i="1">
                  <a:cs typeface="Times New Roman" pitchFamily="18" charset="0"/>
                </a:rPr>
                <a:t>робота в парах,  групах,</a:t>
              </a:r>
              <a:r>
                <a:rPr lang="uk-UA">
                  <a:solidFill>
                    <a:srgbClr val="000000"/>
                  </a:solidFill>
                </a:rPr>
                <a:t> 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41996" name="CustomShape 7"/>
            <p:cNvSpPr>
              <a:spLocks noChangeArrowheads="1"/>
            </p:cNvSpPr>
            <p:nvPr/>
          </p:nvSpPr>
          <p:spPr bwMode="auto">
            <a:xfrm>
              <a:off x="1701" y="1525"/>
              <a:ext cx="1042" cy="548"/>
            </a:xfrm>
            <a:prstGeom prst="ellipse">
              <a:avLst/>
            </a:prstGeom>
            <a:solidFill>
              <a:srgbClr val="8CC9F7"/>
            </a:solidFill>
            <a:ln w="15840">
              <a:solidFill>
                <a:srgbClr val="1E2E68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uk-UA" b="1" i="1">
                  <a:cs typeface="Times New Roman" pitchFamily="18" charset="0"/>
                </a:rPr>
                <a:t>мікрофон</a:t>
              </a:r>
            </a:p>
          </p:txBody>
        </p:sp>
        <p:sp>
          <p:nvSpPr>
            <p:cNvPr id="41997" name="CustomShape 8"/>
            <p:cNvSpPr>
              <a:spLocks noChangeArrowheads="1"/>
            </p:cNvSpPr>
            <p:nvPr/>
          </p:nvSpPr>
          <p:spPr bwMode="auto">
            <a:xfrm>
              <a:off x="3334" y="1344"/>
              <a:ext cx="902" cy="548"/>
            </a:xfrm>
            <a:prstGeom prst="ellipse">
              <a:avLst/>
            </a:prstGeom>
            <a:solidFill>
              <a:srgbClr val="B4DCFA"/>
            </a:solidFill>
            <a:ln w="15840" algn="ctr">
              <a:solidFill>
                <a:srgbClr val="1E2E68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uk-UA" b="1" i="1">
                  <a:cs typeface="Times New Roman" pitchFamily="18" charset="0"/>
                </a:rPr>
                <a:t>Рольова гра</a:t>
              </a:r>
            </a:p>
          </p:txBody>
        </p:sp>
        <p:sp>
          <p:nvSpPr>
            <p:cNvPr id="41998" name="Line 9"/>
            <p:cNvSpPr>
              <a:spLocks noChangeShapeType="1"/>
            </p:cNvSpPr>
            <p:nvPr/>
          </p:nvSpPr>
          <p:spPr bwMode="auto">
            <a:xfrm>
              <a:off x="3887" y="571"/>
              <a:ext cx="741" cy="24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999" name="Line 10"/>
            <p:cNvSpPr>
              <a:spLocks noChangeShapeType="1"/>
            </p:cNvSpPr>
            <p:nvPr/>
          </p:nvSpPr>
          <p:spPr bwMode="auto">
            <a:xfrm flipH="1">
              <a:off x="1111" y="571"/>
              <a:ext cx="453" cy="1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 flipH="1">
              <a:off x="2180" y="619"/>
              <a:ext cx="113" cy="2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2001" name="Line 12"/>
            <p:cNvSpPr>
              <a:spLocks noChangeShapeType="1"/>
            </p:cNvSpPr>
            <p:nvPr/>
          </p:nvSpPr>
          <p:spPr bwMode="auto">
            <a:xfrm>
              <a:off x="3246" y="619"/>
              <a:ext cx="362" cy="2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1986" name="CustomShape 13"/>
          <p:cNvSpPr>
            <a:spLocks noChangeArrowheads="1"/>
          </p:cNvSpPr>
          <p:nvPr/>
        </p:nvSpPr>
        <p:spPr bwMode="auto">
          <a:xfrm>
            <a:off x="468313" y="6299200"/>
            <a:ext cx="33448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pic>
        <p:nvPicPr>
          <p:cNvPr id="38926" name="Рисунок 194"/>
          <p:cNvPicPr>
            <a:picLocks noChangeAspect="1" noChangeArrowheads="1"/>
          </p:cNvPicPr>
          <p:nvPr/>
        </p:nvPicPr>
        <p:blipFill>
          <a:blip r:embed="rId2">
            <a:lum bright="-2000" contrast="6000"/>
          </a:blip>
          <a:srcRect/>
          <a:stretch>
            <a:fillRect/>
          </a:stretch>
        </p:blipFill>
        <p:spPr bwMode="auto">
          <a:xfrm>
            <a:off x="3476625" y="3867150"/>
            <a:ext cx="277971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Рисунок 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3552825"/>
            <a:ext cx="321151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Рисунок 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13100"/>
            <a:ext cx="26352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ustomShape 1"/>
          <p:cNvSpPr>
            <a:spLocks noChangeArrowheads="1"/>
          </p:cNvSpPr>
          <p:nvPr/>
        </p:nvSpPr>
        <p:spPr bwMode="auto">
          <a:xfrm>
            <a:off x="468313" y="260350"/>
            <a:ext cx="8201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r>
              <a:rPr lang="uk-UA" sz="3200" b="1" i="1">
                <a:solidFill>
                  <a:srgbClr val="000000"/>
                </a:solidFill>
                <a:latin typeface="Monotype Corsiva" pitchFamily="66" charset="0"/>
              </a:rPr>
              <a:t>       </a:t>
            </a:r>
            <a:r>
              <a:rPr lang="uk-UA" sz="3200" b="1" i="1">
                <a:solidFill>
                  <a:srgbClr val="000000"/>
                </a:solidFill>
                <a:latin typeface="Andalus" pitchFamily="18" charset="-78"/>
              </a:rPr>
              <a:t>Результати моєї діяльності</a:t>
            </a:r>
            <a:endParaRPr lang="uk-UA" sz="1800">
              <a:latin typeface="Arial" charset="0"/>
            </a:endParaRPr>
          </a:p>
          <a:p>
            <a:endParaRPr lang="uk-UA" sz="1800">
              <a:latin typeface="Arial" charset="0"/>
            </a:endParaRPr>
          </a:p>
        </p:txBody>
      </p:sp>
      <p:sp>
        <p:nvSpPr>
          <p:cNvPr id="45058" name="CustomShape 2"/>
          <p:cNvSpPr>
            <a:spLocks noChangeArrowheads="1"/>
          </p:cNvSpPr>
          <p:nvPr/>
        </p:nvSpPr>
        <p:spPr bwMode="auto">
          <a:xfrm>
            <a:off x="457200" y="617220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sp>
        <p:nvSpPr>
          <p:cNvPr id="45059" name="CustomShape 3"/>
          <p:cNvSpPr>
            <a:spLocks noChangeArrowheads="1"/>
          </p:cNvSpPr>
          <p:nvPr/>
        </p:nvSpPr>
        <p:spPr bwMode="auto">
          <a:xfrm>
            <a:off x="2376488" y="2303463"/>
            <a:ext cx="238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800">
                <a:solidFill>
                  <a:srgbClr val="000000"/>
                </a:solidFill>
                <a:latin typeface="Arial" charset="0"/>
              </a:rPr>
              <a:t> </a:t>
            </a:r>
            <a:endParaRPr lang="uk-UA" sz="1800">
              <a:latin typeface="Arial" charset="0"/>
            </a:endParaRPr>
          </a:p>
        </p:txBody>
      </p:sp>
      <p:sp>
        <p:nvSpPr>
          <p:cNvPr id="45060" name="CustomShape 4"/>
          <p:cNvSpPr>
            <a:spLocks noChangeArrowheads="1"/>
          </p:cNvSpPr>
          <p:nvPr/>
        </p:nvSpPr>
        <p:spPr bwMode="auto">
          <a:xfrm>
            <a:off x="4435475" y="3014663"/>
            <a:ext cx="26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uk-UA" sz="1800">
              <a:latin typeface="Arial" charset="0"/>
            </a:endParaRPr>
          </a:p>
          <a:p>
            <a:r>
              <a:rPr lang="uk-UA" sz="1800">
                <a:solidFill>
                  <a:srgbClr val="000000"/>
                </a:solidFill>
                <a:latin typeface="Arial" charset="0"/>
              </a:rPr>
              <a:t> </a:t>
            </a:r>
            <a:endParaRPr lang="uk-UA" sz="1800">
              <a:latin typeface="Arial" charset="0"/>
            </a:endParaRPr>
          </a:p>
        </p:txBody>
      </p:sp>
      <p:sp>
        <p:nvSpPr>
          <p:cNvPr id="45061" name="CustomShape 5"/>
          <p:cNvSpPr>
            <a:spLocks noChangeArrowheads="1"/>
          </p:cNvSpPr>
          <p:nvPr/>
        </p:nvSpPr>
        <p:spPr bwMode="auto">
          <a:xfrm>
            <a:off x="500063" y="1571625"/>
            <a:ext cx="80581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2600" b="1" i="1">
                <a:solidFill>
                  <a:srgbClr val="000000"/>
                </a:solidFill>
                <a:cs typeface="Times New Roman" pitchFamily="18" charset="0"/>
              </a:rPr>
              <a:t>• 2009-2010 н.р. - Лівіцька Ольга — ІІ місце ІІ етапу </a:t>
            </a:r>
            <a:endParaRPr lang="uk-UA" sz="2800" b="1" i="1">
              <a:latin typeface="Arial" charset="0"/>
            </a:endParaRPr>
          </a:p>
          <a:p>
            <a:r>
              <a:rPr lang="uk-UA" sz="2600" b="1" i="1">
                <a:solidFill>
                  <a:srgbClr val="000000"/>
                </a:solidFill>
                <a:cs typeface="Times New Roman" pitchFamily="18" charset="0"/>
              </a:rPr>
              <a:t>Всеукраїнської олімпіади з хімії - 9 клас.</a:t>
            </a:r>
          </a:p>
          <a:p>
            <a:endParaRPr lang="uk-UA" sz="2400" b="1" i="1">
              <a:latin typeface="Arial" charset="0"/>
            </a:endParaRPr>
          </a:p>
          <a:p>
            <a:r>
              <a:rPr lang="uk-UA" sz="2600" b="1" i="1">
                <a:solidFill>
                  <a:srgbClr val="000000"/>
                </a:solidFill>
                <a:cs typeface="Times New Roman" pitchFamily="18" charset="0"/>
              </a:rPr>
              <a:t>• 2010-2011 н.р. - Лівіцька Ольга — ІІ місце ІІ етапу </a:t>
            </a:r>
            <a:endParaRPr lang="uk-UA" sz="1800" b="1" i="1">
              <a:latin typeface="Arial" charset="0"/>
            </a:endParaRPr>
          </a:p>
          <a:p>
            <a:r>
              <a:rPr lang="uk-UA" sz="2600" b="1" i="1">
                <a:solidFill>
                  <a:srgbClr val="000000"/>
                </a:solidFill>
                <a:cs typeface="Times New Roman" pitchFamily="18" charset="0"/>
              </a:rPr>
              <a:t>Всеукраїнської олімпіади з хімії - 10 клас.</a:t>
            </a:r>
            <a:endParaRPr lang="uk-UA" sz="1800" b="1" i="1">
              <a:latin typeface="Arial" charset="0"/>
            </a:endParaRPr>
          </a:p>
          <a:p>
            <a:endParaRPr lang="uk-UA" sz="1800">
              <a:latin typeface="Arial" charset="0"/>
            </a:endParaRPr>
          </a:p>
          <a:p>
            <a:r>
              <a:rPr lang="uk-UA" sz="2600" b="1" i="1">
                <a:solidFill>
                  <a:srgbClr val="000000"/>
                </a:solidFill>
                <a:cs typeface="Times New Roman" pitchFamily="18" charset="0"/>
              </a:rPr>
              <a:t>• 2011-2012 н.р. - Лівіцька Ольга — ІІІ місце ІІІ етапу </a:t>
            </a:r>
            <a:endParaRPr lang="uk-UA" sz="1800" b="1" i="1">
              <a:cs typeface="Times New Roman" pitchFamily="18" charset="0"/>
            </a:endParaRPr>
          </a:p>
          <a:p>
            <a:r>
              <a:rPr lang="uk-UA" sz="2600" b="1" i="1">
                <a:solidFill>
                  <a:srgbClr val="000000"/>
                </a:solidFill>
                <a:cs typeface="Times New Roman" pitchFamily="18" charset="0"/>
              </a:rPr>
              <a:t>Всеукраїнської олімпіади з хімії — 11 клас.</a:t>
            </a:r>
            <a:endParaRPr lang="uk-UA" sz="1800" b="1" i="1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ustomShape 1"/>
          <p:cNvSpPr>
            <a:spLocks noChangeArrowheads="1"/>
          </p:cNvSpPr>
          <p:nvPr/>
        </p:nvSpPr>
        <p:spPr bwMode="auto">
          <a:xfrm>
            <a:off x="611188" y="109538"/>
            <a:ext cx="82026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uk-UA" sz="2400" b="1" i="1">
                <a:solidFill>
                  <a:srgbClr val="000000"/>
                </a:solidFill>
              </a:rPr>
              <a:t>Результативність навчальних досягнень учнів</a:t>
            </a:r>
            <a:endParaRPr lang="uk-UA">
              <a:latin typeface="Arial" charset="0"/>
            </a:endParaRPr>
          </a:p>
        </p:txBody>
      </p:sp>
      <p:sp>
        <p:nvSpPr>
          <p:cNvPr id="43017" name="CustomShape 2"/>
          <p:cNvSpPr>
            <a:spLocks noChangeArrowheads="1"/>
          </p:cNvSpPr>
          <p:nvPr/>
        </p:nvSpPr>
        <p:spPr bwMode="auto">
          <a:xfrm>
            <a:off x="457200" y="617220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80808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graphicFrame>
        <p:nvGraphicFramePr>
          <p:cNvPr id="43011" name="Диаграмма 8"/>
          <p:cNvGraphicFramePr>
            <a:graphicFrameLocks/>
          </p:cNvGraphicFramePr>
          <p:nvPr/>
        </p:nvGraphicFramePr>
        <p:xfrm>
          <a:off x="323850" y="836613"/>
          <a:ext cx="4122738" cy="1966912"/>
        </p:xfrm>
        <a:graphic>
          <a:graphicData uri="http://schemas.openxmlformats.org/presentationml/2006/ole">
            <p:oleObj spid="_x0000_s43011" name="Диаграмма" r:id="rId3" imgW="4010123" imgH="1914570" progId="Excel.Chart.8">
              <p:embed/>
            </p:oleObj>
          </a:graphicData>
        </a:graphic>
      </p:graphicFrame>
      <p:graphicFrame>
        <p:nvGraphicFramePr>
          <p:cNvPr id="43012" name="Диаграмма 9"/>
          <p:cNvGraphicFramePr>
            <a:graphicFrameLocks/>
          </p:cNvGraphicFramePr>
          <p:nvPr/>
        </p:nvGraphicFramePr>
        <p:xfrm>
          <a:off x="4643438" y="836613"/>
          <a:ext cx="4075112" cy="1966912"/>
        </p:xfrm>
        <a:graphic>
          <a:graphicData uri="http://schemas.openxmlformats.org/presentationml/2006/ole">
            <p:oleObj spid="_x0000_s43012" name="Диаграмма" r:id="rId4" imgW="3990944" imgH="1933470" progId="Excel.Chart.8">
              <p:embed/>
            </p:oleObj>
          </a:graphicData>
        </a:graphic>
      </p:graphicFrame>
      <p:graphicFrame>
        <p:nvGraphicFramePr>
          <p:cNvPr id="43013" name="Диаграмма 10"/>
          <p:cNvGraphicFramePr>
            <a:graphicFrameLocks/>
          </p:cNvGraphicFramePr>
          <p:nvPr/>
        </p:nvGraphicFramePr>
        <p:xfrm>
          <a:off x="4643438" y="2852738"/>
          <a:ext cx="4075112" cy="1966912"/>
        </p:xfrm>
        <a:graphic>
          <a:graphicData uri="http://schemas.openxmlformats.org/presentationml/2006/ole">
            <p:oleObj spid="_x0000_s43013" name="Диаграмма" r:id="rId5" imgW="3990944" imgH="1933470" progId="Excel.Chart.8">
              <p:embed/>
            </p:oleObj>
          </a:graphicData>
        </a:graphic>
      </p:graphicFrame>
      <p:graphicFrame>
        <p:nvGraphicFramePr>
          <p:cNvPr id="43014" name="Диаграмма 11"/>
          <p:cNvGraphicFramePr>
            <a:graphicFrameLocks/>
          </p:cNvGraphicFramePr>
          <p:nvPr/>
        </p:nvGraphicFramePr>
        <p:xfrm>
          <a:off x="323850" y="2852738"/>
          <a:ext cx="4073525" cy="1966912"/>
        </p:xfrm>
        <a:graphic>
          <a:graphicData uri="http://schemas.openxmlformats.org/presentationml/2006/ole">
            <p:oleObj spid="_x0000_s43014" name="Диаграмма" r:id="rId6" imgW="3990944" imgH="1933470" progId="Excel.Chart.8">
              <p:embed/>
            </p:oleObj>
          </a:graphicData>
        </a:graphic>
      </p:graphicFrame>
      <p:graphicFrame>
        <p:nvGraphicFramePr>
          <p:cNvPr id="43015" name="Диаграмма 12"/>
          <p:cNvGraphicFramePr>
            <a:graphicFrameLocks/>
          </p:cNvGraphicFramePr>
          <p:nvPr/>
        </p:nvGraphicFramePr>
        <p:xfrm>
          <a:off x="2408238" y="4938713"/>
          <a:ext cx="4016375" cy="1698625"/>
        </p:xfrm>
        <a:graphic>
          <a:graphicData uri="http://schemas.openxmlformats.org/presentationml/2006/ole">
            <p:oleObj spid="_x0000_s43015" name="Диаграмма" r:id="rId7" imgW="4010123" imgH="1695330" progId="Excel.Chart.8">
              <p:embed/>
            </p:oleObj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1" grpId="0"/>
      <p:bldOleChart spid="43012" grpId="0"/>
      <p:bldOleChart spid="43013" grpId="0"/>
      <p:bldOleChart spid="43014" grpId="0"/>
      <p:bldOleChart spid="430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0238" y="844550"/>
            <a:ext cx="28733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CustomShape 1"/>
          <p:cNvSpPr>
            <a:spLocks noChangeArrowheads="1"/>
          </p:cNvSpPr>
          <p:nvPr/>
        </p:nvSpPr>
        <p:spPr bwMode="auto">
          <a:xfrm>
            <a:off x="684213" y="4076700"/>
            <a:ext cx="78454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uk-UA" sz="3600" b="1">
                <a:solidFill>
                  <a:srgbClr val="111C03"/>
                </a:solidFill>
                <a:latin typeface="Century Gothic" pitchFamily="34" charset="0"/>
              </a:rPr>
              <a:t>«Блаженна людина, що насичується від плодів своєї праці і шукає в ній утіху» </a:t>
            </a:r>
            <a:endParaRPr lang="uk-UA" sz="1800">
              <a:latin typeface="Arial" charset="0"/>
            </a:endParaRPr>
          </a:p>
          <a:p>
            <a:pPr algn="ctr"/>
            <a:r>
              <a:rPr lang="uk-UA" sz="2800">
                <a:solidFill>
                  <a:srgbClr val="111C03"/>
                </a:solidFill>
                <a:latin typeface="Century Gothic" pitchFamily="34" charset="0"/>
              </a:rPr>
              <a:t> (Святе Письмо)</a:t>
            </a:r>
            <a:endParaRPr lang="uk-UA" sz="1800">
              <a:latin typeface="Arial" charset="0"/>
            </a:endParaRPr>
          </a:p>
        </p:txBody>
      </p:sp>
      <p:sp>
        <p:nvSpPr>
          <p:cNvPr id="46083" name="CustomShape 2"/>
          <p:cNvSpPr>
            <a:spLocks noChangeArrowheads="1"/>
          </p:cNvSpPr>
          <p:nvPr/>
        </p:nvSpPr>
        <p:spPr bwMode="auto">
          <a:xfrm>
            <a:off x="457200" y="617220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80808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ustomShape 1"/>
          <p:cNvSpPr>
            <a:spLocks noChangeArrowheads="1"/>
          </p:cNvSpPr>
          <p:nvPr/>
        </p:nvSpPr>
        <p:spPr bwMode="auto">
          <a:xfrm>
            <a:off x="3402013" y="765175"/>
            <a:ext cx="5741987" cy="2605088"/>
          </a:xfrm>
          <a:prstGeom prst="roundRect">
            <a:avLst>
              <a:gd name="adj" fmla="val 10000"/>
            </a:avLst>
          </a:prstGeom>
          <a:solidFill>
            <a:srgbClr val="4FADF3"/>
          </a:solidFill>
          <a:ln w="15840">
            <a:solidFill>
              <a:srgbClr val="31489F"/>
            </a:solidFill>
            <a:round/>
            <a:headEnd/>
            <a:tailEnd/>
          </a:ln>
        </p:spPr>
        <p:txBody>
          <a:bodyPr lIns="90000" tIns="91440" rIns="90000" bIns="91440" anchor="ctr"/>
          <a:lstStyle/>
          <a:p>
            <a:pPr algn="ctr">
              <a:lnSpc>
                <a:spcPct val="90000"/>
              </a:lnSpc>
            </a:pPr>
            <a:r>
              <a:rPr lang="uk-UA" sz="2400" b="1" i="1">
                <a:solidFill>
                  <a:srgbClr val="000099"/>
                </a:solidFill>
                <a:cs typeface="Times New Roman" pitchFamily="18" charset="0"/>
              </a:rPr>
              <a:t>Одним із пріоритетних завдань, визначених Національною доктриною розвитку освіти в Україні, є формування вмінь і навичок самостійного пошуку, аналізу і оцінки інформації.</a:t>
            </a:r>
          </a:p>
        </p:txBody>
      </p:sp>
      <p:sp>
        <p:nvSpPr>
          <p:cNvPr id="28674" name="CustomShape 2"/>
          <p:cNvSpPr>
            <a:spLocks noChangeArrowheads="1"/>
          </p:cNvSpPr>
          <p:nvPr/>
        </p:nvSpPr>
        <p:spPr bwMode="auto">
          <a:xfrm>
            <a:off x="468313" y="4149725"/>
            <a:ext cx="2338387" cy="1531938"/>
          </a:xfrm>
          <a:prstGeom prst="roundRect">
            <a:avLst>
              <a:gd name="adj" fmla="val 10000"/>
            </a:avLst>
          </a:prstGeom>
          <a:solidFill>
            <a:srgbClr val="8CC9F7"/>
          </a:solidFill>
          <a:ln w="15840">
            <a:solidFill>
              <a:srgbClr val="FFFFFF"/>
            </a:solidFill>
            <a:round/>
            <a:headEnd/>
            <a:tailEnd/>
          </a:ln>
        </p:spPr>
        <p:txBody>
          <a:bodyPr lIns="60840" tIns="60840" rIns="60840" bIns="60840" anchor="ctr"/>
          <a:lstStyle/>
          <a:p>
            <a:pPr algn="ctr">
              <a:lnSpc>
                <a:spcPct val="90000"/>
              </a:lnSpc>
            </a:pPr>
            <a:r>
              <a:rPr lang="uk-UA" b="1" i="1">
                <a:solidFill>
                  <a:srgbClr val="000099"/>
                </a:solidFill>
                <a:cs typeface="Times New Roman" pitchFamily="18" charset="0"/>
              </a:rPr>
              <a:t>Розвиток творчого потенціалу учня, його здібностей до комунікативних дій</a:t>
            </a:r>
          </a:p>
        </p:txBody>
      </p:sp>
      <p:sp>
        <p:nvSpPr>
          <p:cNvPr id="28675" name="CustomShape 3"/>
          <p:cNvSpPr>
            <a:spLocks noChangeArrowheads="1"/>
          </p:cNvSpPr>
          <p:nvPr/>
        </p:nvSpPr>
        <p:spPr bwMode="auto">
          <a:xfrm>
            <a:off x="3059113" y="4149725"/>
            <a:ext cx="1687512" cy="1535113"/>
          </a:xfrm>
          <a:prstGeom prst="roundRect">
            <a:avLst>
              <a:gd name="adj" fmla="val 10000"/>
            </a:avLst>
          </a:prstGeom>
          <a:solidFill>
            <a:srgbClr val="8CC9F7"/>
          </a:solidFill>
          <a:ln w="15840">
            <a:solidFill>
              <a:srgbClr val="FFFFFF"/>
            </a:solidFill>
            <a:round/>
            <a:headEnd/>
            <a:tailEnd/>
          </a:ln>
        </p:spPr>
        <p:txBody>
          <a:bodyPr lIns="60840" tIns="60840" rIns="60840" bIns="60840" anchor="ctr"/>
          <a:lstStyle/>
          <a:p>
            <a:pPr algn="ctr">
              <a:lnSpc>
                <a:spcPct val="90000"/>
              </a:lnSpc>
            </a:pPr>
            <a:r>
              <a:rPr lang="uk-UA" b="1" i="1">
                <a:solidFill>
                  <a:srgbClr val="000099"/>
                </a:solidFill>
                <a:cs typeface="Times New Roman" pitchFamily="18" charset="0"/>
              </a:rPr>
              <a:t>Формування інформаційної культури учня</a:t>
            </a:r>
          </a:p>
        </p:txBody>
      </p:sp>
      <p:sp>
        <p:nvSpPr>
          <p:cNvPr id="28676" name="CustomShape 4"/>
          <p:cNvSpPr>
            <a:spLocks noChangeArrowheads="1"/>
          </p:cNvSpPr>
          <p:nvPr/>
        </p:nvSpPr>
        <p:spPr bwMode="auto">
          <a:xfrm>
            <a:off x="4716463" y="4724400"/>
            <a:ext cx="292100" cy="3429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B2B8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28677" name="CustomShape 5"/>
          <p:cNvSpPr>
            <a:spLocks noChangeArrowheads="1"/>
          </p:cNvSpPr>
          <p:nvPr/>
        </p:nvSpPr>
        <p:spPr bwMode="auto">
          <a:xfrm>
            <a:off x="6710363" y="4737100"/>
            <a:ext cx="292100" cy="3429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B2B8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28678" name="CustomShape 6"/>
          <p:cNvSpPr>
            <a:spLocks noChangeArrowheads="1"/>
          </p:cNvSpPr>
          <p:nvPr/>
        </p:nvSpPr>
        <p:spPr bwMode="auto">
          <a:xfrm>
            <a:off x="7024688" y="4149725"/>
            <a:ext cx="1973262" cy="1531938"/>
          </a:xfrm>
          <a:prstGeom prst="roundRect">
            <a:avLst>
              <a:gd name="adj" fmla="val 10000"/>
            </a:avLst>
          </a:prstGeom>
          <a:solidFill>
            <a:srgbClr val="8CC9F7"/>
          </a:solidFill>
          <a:ln w="15840">
            <a:solidFill>
              <a:srgbClr val="FFFFFF"/>
            </a:solidFill>
            <a:round/>
            <a:headEnd/>
            <a:tailEnd/>
          </a:ln>
        </p:spPr>
        <p:txBody>
          <a:bodyPr lIns="60840" tIns="60840" rIns="60840" bIns="60840" anchor="ctr"/>
          <a:lstStyle/>
          <a:p>
            <a:pPr algn="ctr">
              <a:lnSpc>
                <a:spcPct val="90000"/>
              </a:lnSpc>
            </a:pPr>
            <a:r>
              <a:rPr lang="uk-UA" b="1" i="1">
                <a:solidFill>
                  <a:srgbClr val="000099"/>
                </a:solidFill>
                <a:cs typeface="Times New Roman" pitchFamily="18" charset="0"/>
              </a:rPr>
              <a:t>Розвиток умінь експериментально-дослідницької та пізнавальної діяльності</a:t>
            </a:r>
          </a:p>
        </p:txBody>
      </p:sp>
      <p:sp>
        <p:nvSpPr>
          <p:cNvPr id="28679" name="CustomShape 7"/>
          <p:cNvSpPr>
            <a:spLocks noChangeArrowheads="1"/>
          </p:cNvSpPr>
          <p:nvPr/>
        </p:nvSpPr>
        <p:spPr bwMode="auto">
          <a:xfrm>
            <a:off x="179388" y="1341438"/>
            <a:ext cx="2994025" cy="993775"/>
          </a:xfrm>
          <a:prstGeom prst="ellipse">
            <a:avLst/>
          </a:prstGeom>
          <a:solidFill>
            <a:srgbClr val="8CC9F7"/>
          </a:solidFill>
          <a:ln w="9360">
            <a:solidFill>
              <a:srgbClr val="0095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80000"/>
              </a:lnSpc>
            </a:pPr>
            <a:endParaRPr lang="uk-UA" sz="180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uk-UA" sz="2400" b="1">
                <a:solidFill>
                  <a:srgbClr val="FFFF00"/>
                </a:solidFill>
              </a:rPr>
              <a:t>Актуальність </a:t>
            </a:r>
            <a:endParaRPr lang="uk-UA" sz="180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uk-UA" sz="2400" b="1">
                <a:solidFill>
                  <a:srgbClr val="FFFF00"/>
                </a:solidFill>
              </a:rPr>
              <a:t>досвіду</a:t>
            </a:r>
            <a:endParaRPr lang="uk-UA" sz="180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uk-UA" sz="1800">
              <a:latin typeface="Arial" charset="0"/>
            </a:endParaRPr>
          </a:p>
        </p:txBody>
      </p:sp>
      <p:sp>
        <p:nvSpPr>
          <p:cNvPr id="28680" name="CustomShape 8"/>
          <p:cNvSpPr>
            <a:spLocks noChangeArrowheads="1"/>
          </p:cNvSpPr>
          <p:nvPr/>
        </p:nvSpPr>
        <p:spPr bwMode="auto">
          <a:xfrm>
            <a:off x="260350" y="3141663"/>
            <a:ext cx="2992438" cy="631825"/>
          </a:xfrm>
          <a:prstGeom prst="ellipse">
            <a:avLst/>
          </a:prstGeom>
          <a:solidFill>
            <a:srgbClr val="8CC9F7"/>
          </a:solidFill>
          <a:ln w="9360">
            <a:solidFill>
              <a:srgbClr val="0095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80000"/>
              </a:lnSpc>
            </a:pPr>
            <a:endParaRPr lang="uk-UA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uk-UA" sz="2000" b="1">
                <a:solidFill>
                  <a:srgbClr val="FFFF00"/>
                </a:solidFill>
              </a:rPr>
              <a:t>Основні завдання:</a:t>
            </a:r>
            <a:endParaRPr lang="uk-UA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uk-UA">
              <a:latin typeface="Arial" charset="0"/>
            </a:endParaRPr>
          </a:p>
        </p:txBody>
      </p:sp>
      <p:sp>
        <p:nvSpPr>
          <p:cNvPr id="28681" name="CustomShape 9"/>
          <p:cNvSpPr>
            <a:spLocks noChangeArrowheads="1"/>
          </p:cNvSpPr>
          <p:nvPr/>
        </p:nvSpPr>
        <p:spPr bwMode="auto">
          <a:xfrm>
            <a:off x="468313" y="616585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sp>
        <p:nvSpPr>
          <p:cNvPr id="28682" name="CustomShape 10"/>
          <p:cNvSpPr>
            <a:spLocks noChangeArrowheads="1"/>
          </p:cNvSpPr>
          <p:nvPr/>
        </p:nvSpPr>
        <p:spPr bwMode="auto">
          <a:xfrm>
            <a:off x="5003800" y="4149725"/>
            <a:ext cx="1714500" cy="1531938"/>
          </a:xfrm>
          <a:prstGeom prst="roundRect">
            <a:avLst>
              <a:gd name="adj" fmla="val 10000"/>
            </a:avLst>
          </a:prstGeom>
          <a:solidFill>
            <a:srgbClr val="8CC9F7"/>
          </a:solidFill>
          <a:ln w="15840">
            <a:solidFill>
              <a:srgbClr val="FFFFFF"/>
            </a:solidFill>
            <a:round/>
            <a:headEnd/>
            <a:tailEnd/>
          </a:ln>
        </p:spPr>
        <p:txBody>
          <a:bodyPr lIns="60840" tIns="60840" rIns="60840" bIns="60840" anchor="ctr"/>
          <a:lstStyle/>
          <a:p>
            <a:pPr algn="ctr">
              <a:lnSpc>
                <a:spcPct val="90000"/>
              </a:lnSpc>
            </a:pPr>
            <a:r>
              <a:rPr lang="uk-UA" b="1" i="1">
                <a:solidFill>
                  <a:srgbClr val="000099"/>
                </a:solidFill>
                <a:cs typeface="Times New Roman" pitchFamily="18" charset="0"/>
              </a:rPr>
              <a:t>Забезпечення  кожній дитині власного шляху самоосвіти</a:t>
            </a:r>
          </a:p>
        </p:txBody>
      </p:sp>
      <p:sp>
        <p:nvSpPr>
          <p:cNvPr id="28683" name="CustomShape 11"/>
          <p:cNvSpPr>
            <a:spLocks noChangeArrowheads="1"/>
          </p:cNvSpPr>
          <p:nvPr/>
        </p:nvSpPr>
        <p:spPr bwMode="auto">
          <a:xfrm>
            <a:off x="2771775" y="4724400"/>
            <a:ext cx="292100" cy="3429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B2B8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 animBg="1"/>
      <p:bldP spid="28675" grpId="0" animBg="1"/>
      <p:bldP spid="28676" grpId="0" animBg="1"/>
      <p:bldP spid="28677" grpId="0" animBg="1"/>
      <p:bldP spid="28678" grpId="0" animBg="1"/>
      <p:bldP spid="28679" grpId="0" animBg="1"/>
      <p:bldP spid="28680" grpId="0" animBg="1"/>
      <p:bldP spid="28682" grpId="0" animBg="1"/>
      <p:bldP spid="286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ustomShape 1"/>
          <p:cNvSpPr>
            <a:spLocks noChangeArrowheads="1"/>
          </p:cNvSpPr>
          <p:nvPr/>
        </p:nvSpPr>
        <p:spPr bwMode="auto">
          <a:xfrm>
            <a:off x="614363" y="280988"/>
            <a:ext cx="7986712" cy="63103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endParaRPr lang="uk-UA" sz="1800">
              <a:latin typeface="Arial" charset="0"/>
            </a:endParaRPr>
          </a:p>
          <a:p>
            <a:pPr algn="ctr"/>
            <a:r>
              <a:rPr lang="uk-UA" sz="2000">
                <a:solidFill>
                  <a:srgbClr val="000000"/>
                </a:solidFill>
              </a:rPr>
              <a:t>формування інтересу учнів до предмету, підвищення якості навчання, шляхом найефективнішого використання сучасних ІТ</a:t>
            </a:r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r>
              <a:rPr lang="uk-UA" sz="2000">
                <a:solidFill>
                  <a:srgbClr val="000000"/>
                </a:solidFill>
              </a:rPr>
              <a:t>організовувати навчання так, щоб кожен учень мав можливості для особистого розвитку і реалізації здібностей</a:t>
            </a:r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endParaRPr lang="uk-UA" sz="1800">
              <a:latin typeface="Arial" charset="0"/>
            </a:endParaRPr>
          </a:p>
          <a:p>
            <a:pPr algn="ctr"/>
            <a:r>
              <a:rPr lang="uk-UA" sz="2000">
                <a:solidFill>
                  <a:srgbClr val="000000"/>
                </a:solidFill>
              </a:rPr>
              <a:t>зміна традиційних підходів до проведення уроків хімії, оригінальне використання інформаційних технологій</a:t>
            </a:r>
            <a:endParaRPr lang="uk-UA" sz="1800">
              <a:latin typeface="Arial" charset="0"/>
            </a:endParaRPr>
          </a:p>
        </p:txBody>
      </p:sp>
      <p:sp>
        <p:nvSpPr>
          <p:cNvPr id="29698" name="CustomShape 2"/>
          <p:cNvSpPr>
            <a:spLocks noChangeArrowheads="1"/>
          </p:cNvSpPr>
          <p:nvPr/>
        </p:nvSpPr>
        <p:spPr bwMode="auto">
          <a:xfrm>
            <a:off x="2051050" y="260350"/>
            <a:ext cx="4889500" cy="930275"/>
          </a:xfrm>
          <a:prstGeom prst="downArrowCallout">
            <a:avLst>
              <a:gd name="adj1" fmla="val 130621"/>
              <a:gd name="adj2" fmla="val 130621"/>
              <a:gd name="adj3" fmla="val 16667"/>
              <a:gd name="adj4" fmla="val 66667"/>
            </a:avLst>
          </a:prstGeom>
          <a:solidFill>
            <a:srgbClr val="66CCFF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2800" b="1">
                <a:solidFill>
                  <a:srgbClr val="000000"/>
                </a:solidFill>
              </a:rPr>
              <a:t>Провідна ідея</a:t>
            </a:r>
            <a:endParaRPr lang="uk-UA" sz="1800">
              <a:latin typeface="Arial" charset="0"/>
            </a:endParaRPr>
          </a:p>
        </p:txBody>
      </p:sp>
      <p:sp>
        <p:nvSpPr>
          <p:cNvPr id="29699" name="CustomShape 3"/>
          <p:cNvSpPr>
            <a:spLocks noChangeArrowheads="1"/>
          </p:cNvSpPr>
          <p:nvPr/>
        </p:nvSpPr>
        <p:spPr bwMode="auto">
          <a:xfrm>
            <a:off x="1979613" y="2205038"/>
            <a:ext cx="4887912" cy="930275"/>
          </a:xfrm>
          <a:prstGeom prst="downArrowCallout">
            <a:avLst>
              <a:gd name="adj1" fmla="val 130578"/>
              <a:gd name="adj2" fmla="val 130578"/>
              <a:gd name="adj3" fmla="val 16667"/>
              <a:gd name="adj4" fmla="val 66667"/>
            </a:avLst>
          </a:prstGeom>
          <a:solidFill>
            <a:srgbClr val="66CCFF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2800" b="1">
                <a:solidFill>
                  <a:srgbClr val="000000"/>
                </a:solidFill>
              </a:rPr>
              <a:t>Мета досвіду</a:t>
            </a:r>
            <a:endParaRPr lang="uk-UA" sz="1800">
              <a:latin typeface="Arial" charset="0"/>
            </a:endParaRPr>
          </a:p>
        </p:txBody>
      </p:sp>
      <p:sp>
        <p:nvSpPr>
          <p:cNvPr id="29700" name="CustomShape 4"/>
          <p:cNvSpPr>
            <a:spLocks noChangeArrowheads="1"/>
          </p:cNvSpPr>
          <p:nvPr/>
        </p:nvSpPr>
        <p:spPr bwMode="auto">
          <a:xfrm>
            <a:off x="1979613" y="4292600"/>
            <a:ext cx="4889500" cy="930275"/>
          </a:xfrm>
          <a:prstGeom prst="downArrowCallout">
            <a:avLst>
              <a:gd name="adj1" fmla="val 130621"/>
              <a:gd name="adj2" fmla="val 130621"/>
              <a:gd name="adj3" fmla="val 16667"/>
              <a:gd name="adj4" fmla="val 66667"/>
            </a:avLst>
          </a:prstGeom>
          <a:solidFill>
            <a:srgbClr val="66CCFF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2800" b="1">
                <a:solidFill>
                  <a:srgbClr val="000000"/>
                </a:solidFill>
              </a:rPr>
              <a:t>Інноваційність досвіду</a:t>
            </a:r>
            <a:endParaRPr lang="uk-UA" sz="1800">
              <a:latin typeface="Arial" charset="0"/>
            </a:endParaRPr>
          </a:p>
        </p:txBody>
      </p:sp>
      <p:sp>
        <p:nvSpPr>
          <p:cNvPr id="29701" name="CustomShape 5"/>
          <p:cNvSpPr>
            <a:spLocks noChangeArrowheads="1"/>
          </p:cNvSpPr>
          <p:nvPr/>
        </p:nvSpPr>
        <p:spPr bwMode="auto">
          <a:xfrm>
            <a:off x="457200" y="617220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Shape 36"/>
          <p:cNvSpPr txBox="1">
            <a:spLocks noChangeArrowheads="1"/>
          </p:cNvSpPr>
          <p:nvPr/>
        </p:nvSpPr>
        <p:spPr bwMode="auto">
          <a:xfrm>
            <a:off x="7715250" y="1379538"/>
            <a:ext cx="2303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200">
                <a:latin typeface="Arial" charset="0"/>
              </a:rPr>
              <a:t>Виховання</a:t>
            </a:r>
            <a:endParaRPr lang="uk-UA" sz="1800">
              <a:latin typeface="Arial" charset="0"/>
            </a:endParaRPr>
          </a:p>
        </p:txBody>
      </p:sp>
      <p:sp>
        <p:nvSpPr>
          <p:cNvPr id="30722" name="TextShape 37"/>
          <p:cNvSpPr txBox="1">
            <a:spLocks noChangeArrowheads="1"/>
          </p:cNvSpPr>
          <p:nvPr/>
        </p:nvSpPr>
        <p:spPr bwMode="auto">
          <a:xfrm>
            <a:off x="7104063" y="1778000"/>
            <a:ext cx="3095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200">
                <a:latin typeface="Arial" charset="0"/>
              </a:rPr>
              <a:t>Розвиток особистості</a:t>
            </a:r>
            <a:endParaRPr lang="uk-UA" sz="1800">
              <a:latin typeface="Arial" charset="0"/>
            </a:endParaRPr>
          </a:p>
        </p:txBody>
      </p:sp>
      <p:sp>
        <p:nvSpPr>
          <p:cNvPr id="30723" name="TextShape 41"/>
          <p:cNvSpPr txBox="1">
            <a:spLocks noChangeArrowheads="1"/>
          </p:cNvSpPr>
          <p:nvPr/>
        </p:nvSpPr>
        <p:spPr bwMode="auto">
          <a:xfrm>
            <a:off x="7920038" y="1179513"/>
            <a:ext cx="403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200">
                <a:latin typeface="Arial" charset="0"/>
              </a:rPr>
              <a:t>Здоров'я</a:t>
            </a:r>
            <a:endParaRPr lang="uk-UA" sz="1800">
              <a:latin typeface="Arial" charset="0"/>
            </a:endParaRPr>
          </a:p>
        </p:txBody>
      </p:sp>
      <p:sp>
        <p:nvSpPr>
          <p:cNvPr id="30724" name="TextShape 58"/>
          <p:cNvSpPr txBox="1">
            <a:spLocks noChangeArrowheads="1"/>
          </p:cNvSpPr>
          <p:nvPr/>
        </p:nvSpPr>
        <p:spPr bwMode="auto">
          <a:xfrm>
            <a:off x="5580063" y="4005263"/>
            <a:ext cx="43910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200">
                <a:latin typeface="Arial" charset="0"/>
              </a:rPr>
              <a:t>Індивідуальний підхід</a:t>
            </a:r>
            <a:endParaRPr lang="uk-UA" sz="1800">
              <a:latin typeface="Arial" charset="0"/>
            </a:endParaRPr>
          </a:p>
        </p:txBody>
      </p:sp>
      <p:sp>
        <p:nvSpPr>
          <p:cNvPr id="30725" name="TextShape 59"/>
          <p:cNvSpPr txBox="1">
            <a:spLocks noChangeArrowheads="1"/>
          </p:cNvSpPr>
          <p:nvPr/>
        </p:nvSpPr>
        <p:spPr bwMode="auto">
          <a:xfrm>
            <a:off x="5832475" y="4271963"/>
            <a:ext cx="43195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200">
                <a:latin typeface="Arial" charset="0"/>
              </a:rPr>
              <a:t>Швидкість</a:t>
            </a:r>
            <a:endParaRPr lang="uk-UA" sz="1800">
              <a:latin typeface="Arial" charset="0"/>
            </a:endParaRPr>
          </a:p>
        </p:txBody>
      </p:sp>
      <p:sp>
        <p:nvSpPr>
          <p:cNvPr id="30726" name="TextShape 61"/>
          <p:cNvSpPr txBox="1">
            <a:spLocks noChangeArrowheads="1"/>
          </p:cNvSpPr>
          <p:nvPr/>
        </p:nvSpPr>
        <p:spPr bwMode="auto">
          <a:xfrm>
            <a:off x="6407150" y="4695825"/>
            <a:ext cx="3744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200">
                <a:latin typeface="Arial" charset="0"/>
              </a:rPr>
              <a:t>Об'єктивність</a:t>
            </a:r>
            <a:endParaRPr lang="uk-UA" sz="1800">
              <a:latin typeface="Arial" charset="0"/>
            </a:endParaRPr>
          </a:p>
        </p:txBody>
      </p:sp>
      <p:sp>
        <p:nvSpPr>
          <p:cNvPr id="30727" name="TextShape 62"/>
          <p:cNvSpPr txBox="1">
            <a:spLocks noChangeArrowheads="1"/>
          </p:cNvSpPr>
          <p:nvPr/>
        </p:nvSpPr>
        <p:spPr bwMode="auto">
          <a:xfrm>
            <a:off x="6696075" y="4895850"/>
            <a:ext cx="3671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200">
                <a:latin typeface="Arial" charset="0"/>
              </a:rPr>
              <a:t>Глобальність</a:t>
            </a:r>
            <a:endParaRPr lang="uk-UA" sz="1800">
              <a:latin typeface="Arial" charset="0"/>
            </a:endParaRPr>
          </a:p>
        </p:txBody>
      </p:sp>
      <p:grpSp>
        <p:nvGrpSpPr>
          <p:cNvPr id="40078" name="Group 142"/>
          <p:cNvGrpSpPr>
            <a:grpSpLocks/>
          </p:cNvGrpSpPr>
          <p:nvPr/>
        </p:nvGrpSpPr>
        <p:grpSpPr bwMode="auto">
          <a:xfrm>
            <a:off x="0" y="206375"/>
            <a:ext cx="9685338" cy="6651625"/>
            <a:chOff x="-56" y="119"/>
            <a:chExt cx="6171" cy="4190"/>
          </a:xfrm>
        </p:grpSpPr>
        <p:sp>
          <p:nvSpPr>
            <p:cNvPr id="30730" name="CustomShape 1"/>
            <p:cNvSpPr>
              <a:spLocks noChangeArrowheads="1"/>
            </p:cNvSpPr>
            <p:nvPr/>
          </p:nvSpPr>
          <p:spPr bwMode="auto">
            <a:xfrm>
              <a:off x="2200" y="119"/>
              <a:ext cx="1476" cy="27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400" b="1"/>
                <a:t>Дидактична модель</a:t>
              </a:r>
              <a:endParaRPr lang="uk-UA" sz="1400" b="1">
                <a:latin typeface="Arial" charset="0"/>
              </a:endParaRPr>
            </a:p>
            <a:p>
              <a:pPr algn="ctr"/>
              <a:r>
                <a:rPr lang="uk-UA" sz="1400" b="1"/>
                <a:t>(розгорнення в часі)</a:t>
              </a:r>
              <a:endParaRPr lang="uk-UA" sz="1400" b="1">
                <a:latin typeface="Arial" charset="0"/>
              </a:endParaRPr>
            </a:p>
          </p:txBody>
        </p:sp>
        <p:sp>
          <p:nvSpPr>
            <p:cNvPr id="30731" name="CustomShape 2"/>
            <p:cNvSpPr>
              <a:spLocks noChangeArrowheads="1"/>
            </p:cNvSpPr>
            <p:nvPr/>
          </p:nvSpPr>
          <p:spPr bwMode="auto">
            <a:xfrm>
              <a:off x="0" y="3567"/>
              <a:ext cx="1406" cy="18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400" b="1"/>
                <a:t>Методи</a:t>
              </a:r>
              <a:endParaRPr lang="uk-UA" sz="1400" b="1">
                <a:latin typeface="Arial" charset="0"/>
              </a:endParaRPr>
            </a:p>
          </p:txBody>
        </p:sp>
        <p:sp>
          <p:nvSpPr>
            <p:cNvPr id="30732" name="CustomShape 3"/>
            <p:cNvSpPr>
              <a:spLocks noChangeArrowheads="1"/>
            </p:cNvSpPr>
            <p:nvPr/>
          </p:nvSpPr>
          <p:spPr bwMode="auto">
            <a:xfrm>
              <a:off x="158" y="436"/>
              <a:ext cx="1588" cy="31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200" b="1"/>
                <a:t>Концептуальні положення</a:t>
              </a:r>
              <a:endParaRPr lang="uk-UA" sz="1200" b="1">
                <a:latin typeface="Arial" charset="0"/>
              </a:endParaRPr>
            </a:p>
          </p:txBody>
        </p:sp>
        <p:sp>
          <p:nvSpPr>
            <p:cNvPr id="30733" name="CustomShape 4"/>
            <p:cNvSpPr>
              <a:spLocks noChangeArrowheads="1"/>
            </p:cNvSpPr>
            <p:nvPr/>
          </p:nvSpPr>
          <p:spPr bwMode="auto">
            <a:xfrm>
              <a:off x="4354" y="482"/>
              <a:ext cx="1406" cy="2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400" b="1"/>
                <a:t>Цілі та задачі</a:t>
              </a:r>
              <a:endParaRPr lang="uk-UA" sz="1400" b="1">
                <a:latin typeface="Arial" charset="0"/>
              </a:endParaRPr>
            </a:p>
          </p:txBody>
        </p:sp>
        <p:sp>
          <p:nvSpPr>
            <p:cNvPr id="30734" name="CustomShape 5"/>
            <p:cNvSpPr>
              <a:spLocks noChangeArrowheads="1"/>
            </p:cNvSpPr>
            <p:nvPr/>
          </p:nvSpPr>
          <p:spPr bwMode="auto">
            <a:xfrm>
              <a:off x="2138" y="4082"/>
              <a:ext cx="1406" cy="22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400" b="1"/>
                <a:t>Засоби ІКТ</a:t>
              </a:r>
              <a:endParaRPr lang="uk-UA" sz="1400" b="1">
                <a:latin typeface="Arial" charset="0"/>
              </a:endParaRPr>
            </a:p>
          </p:txBody>
        </p:sp>
        <p:sp>
          <p:nvSpPr>
            <p:cNvPr id="30735" name="CustomShape 6"/>
            <p:cNvSpPr>
              <a:spLocks noChangeArrowheads="1"/>
            </p:cNvSpPr>
            <p:nvPr/>
          </p:nvSpPr>
          <p:spPr bwMode="auto">
            <a:xfrm>
              <a:off x="4014" y="3521"/>
              <a:ext cx="1633" cy="22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miter lim="800000"/>
              <a:headEnd/>
              <a:tailEnd/>
            </a:ln>
          </p:spPr>
          <p:txBody>
            <a:bodyPr wrap="none" lIns="90000" tIns="45000" rIns="90000" bIns="45000" anchor="ctr"/>
            <a:lstStyle/>
            <a:p>
              <a:pPr algn="ctr"/>
              <a:r>
                <a:rPr lang="uk-UA" sz="1400" b="1"/>
                <a:t>Контроль, оцінювання</a:t>
              </a:r>
              <a:endParaRPr lang="uk-UA" sz="1400" b="1">
                <a:latin typeface="Arial" charset="0"/>
              </a:endParaRPr>
            </a:p>
          </p:txBody>
        </p:sp>
        <p:sp>
          <p:nvSpPr>
            <p:cNvPr id="207" name="CustomShape 7"/>
            <p:cNvSpPr/>
            <p:nvPr/>
          </p:nvSpPr>
          <p:spPr>
            <a:xfrm>
              <a:off x="2404" y="1769"/>
              <a:ext cx="816" cy="7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3465AF"/>
              </a:solidFill>
            </a:ln>
          </p:spPr>
          <p:txBody>
            <a:bodyPr wrap="none" lIns="90000" tIns="45000" rIns="90000" bIns="45000" anchor="ctr"/>
            <a:lstStyle/>
            <a:p>
              <a:pPr algn="ctr">
                <a:defRPr/>
              </a:pPr>
              <a:r>
                <a:rPr lang="uk-UA" sz="1000" b="1">
                  <a:latin typeface="Arial" charset="0"/>
                  <a:ea typeface="+mn-ea"/>
                  <a:cs typeface="DejaVu Sans" pitchFamily="34" charset="0"/>
                </a:rPr>
                <a:t>  </a:t>
              </a:r>
              <a:r>
                <a:rPr lang="uk-UA" sz="1000" b="1">
                  <a:ea typeface="+mn-ea"/>
                  <a:cs typeface="DejaVu Sans" pitchFamily="34" charset="0"/>
                </a:rPr>
                <a:t>Комп'ютерний </a:t>
              </a:r>
            </a:p>
            <a:p>
              <a:pPr algn="ctr">
                <a:defRPr/>
              </a:pPr>
              <a:r>
                <a:rPr lang="uk-UA" sz="1000" b="1">
                  <a:ea typeface="+mn-ea"/>
                  <a:cs typeface="DejaVu Sans" pitchFamily="34" charset="0"/>
                </a:rPr>
                <a:t>урок</a:t>
              </a:r>
            </a:p>
          </p:txBody>
        </p:sp>
        <p:sp>
          <p:nvSpPr>
            <p:cNvPr id="30737" name="Line 8"/>
            <p:cNvSpPr>
              <a:spLocks noChangeShapeType="1"/>
            </p:cNvSpPr>
            <p:nvPr/>
          </p:nvSpPr>
          <p:spPr bwMode="auto">
            <a:xfrm>
              <a:off x="2812" y="408"/>
              <a:ext cx="0" cy="1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738" name="CustomShape 9"/>
            <p:cNvSpPr>
              <a:spLocks noChangeArrowheads="1"/>
            </p:cNvSpPr>
            <p:nvPr/>
          </p:nvSpPr>
          <p:spPr bwMode="auto">
            <a:xfrm>
              <a:off x="2767" y="544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39" name="CustomShape 10"/>
            <p:cNvSpPr>
              <a:spLocks noChangeArrowheads="1"/>
            </p:cNvSpPr>
            <p:nvPr/>
          </p:nvSpPr>
          <p:spPr bwMode="auto">
            <a:xfrm>
              <a:off x="2767" y="1361"/>
              <a:ext cx="90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0" name="CustomShape 11"/>
            <p:cNvSpPr>
              <a:spLocks noChangeArrowheads="1"/>
            </p:cNvSpPr>
            <p:nvPr/>
          </p:nvSpPr>
          <p:spPr bwMode="auto">
            <a:xfrm>
              <a:off x="2767" y="1225"/>
              <a:ext cx="90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1" name="CustomShape 12"/>
            <p:cNvSpPr>
              <a:spLocks noChangeArrowheads="1"/>
            </p:cNvSpPr>
            <p:nvPr/>
          </p:nvSpPr>
          <p:spPr bwMode="auto">
            <a:xfrm>
              <a:off x="2767" y="1089"/>
              <a:ext cx="90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2" name="CustomShape 13"/>
            <p:cNvSpPr>
              <a:spLocks noChangeArrowheads="1"/>
            </p:cNvSpPr>
            <p:nvPr/>
          </p:nvSpPr>
          <p:spPr bwMode="auto">
            <a:xfrm>
              <a:off x="2767" y="952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3" name="CustomShape 14"/>
            <p:cNvSpPr>
              <a:spLocks noChangeArrowheads="1"/>
            </p:cNvSpPr>
            <p:nvPr/>
          </p:nvSpPr>
          <p:spPr bwMode="auto">
            <a:xfrm>
              <a:off x="2767" y="816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4" name="CustomShape 15"/>
            <p:cNvSpPr>
              <a:spLocks noChangeArrowheads="1"/>
            </p:cNvSpPr>
            <p:nvPr/>
          </p:nvSpPr>
          <p:spPr bwMode="auto">
            <a:xfrm>
              <a:off x="2767" y="680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5" name="CustomShape 16"/>
            <p:cNvSpPr>
              <a:spLocks noChangeArrowheads="1"/>
            </p:cNvSpPr>
            <p:nvPr/>
          </p:nvSpPr>
          <p:spPr bwMode="auto">
            <a:xfrm>
              <a:off x="2760" y="1623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6" name="CustomShape 17"/>
            <p:cNvSpPr>
              <a:spLocks noChangeArrowheads="1"/>
            </p:cNvSpPr>
            <p:nvPr/>
          </p:nvSpPr>
          <p:spPr bwMode="auto">
            <a:xfrm>
              <a:off x="2767" y="1497"/>
              <a:ext cx="90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47" name="TextShape 18"/>
            <p:cNvSpPr txBox="1">
              <a:spLocks noChangeArrowheads="1"/>
            </p:cNvSpPr>
            <p:nvPr/>
          </p:nvSpPr>
          <p:spPr bwMode="auto">
            <a:xfrm>
              <a:off x="2851" y="499"/>
              <a:ext cx="158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Формула уроку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48" name="TextShape 19"/>
            <p:cNvSpPr txBox="1">
              <a:spLocks noChangeArrowheads="1"/>
            </p:cNvSpPr>
            <p:nvPr/>
          </p:nvSpPr>
          <p:spPr bwMode="auto">
            <a:xfrm>
              <a:off x="2851" y="635"/>
              <a:ext cx="131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Сценарій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49" name="TextShape 20"/>
            <p:cNvSpPr txBox="1">
              <a:spLocks noChangeArrowheads="1"/>
            </p:cNvSpPr>
            <p:nvPr/>
          </p:nvSpPr>
          <p:spPr bwMode="auto">
            <a:xfrm>
              <a:off x="2851" y="764"/>
              <a:ext cx="99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Домашнє завдання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50" name="TextShape 21"/>
            <p:cNvSpPr txBox="1">
              <a:spLocks noChangeArrowheads="1"/>
            </p:cNvSpPr>
            <p:nvPr/>
          </p:nvSpPr>
          <p:spPr bwMode="auto">
            <a:xfrm>
              <a:off x="2857" y="924"/>
              <a:ext cx="9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Узагальнення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51" name="TextShape 22"/>
            <p:cNvSpPr txBox="1">
              <a:spLocks noChangeArrowheads="1"/>
            </p:cNvSpPr>
            <p:nvPr/>
          </p:nvSpPr>
          <p:spPr bwMode="auto">
            <a:xfrm>
              <a:off x="2857" y="1060"/>
              <a:ext cx="118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Корекція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52" name="TextShape 23"/>
            <p:cNvSpPr txBox="1">
              <a:spLocks noChangeArrowheads="1"/>
            </p:cNvSpPr>
            <p:nvPr/>
          </p:nvSpPr>
          <p:spPr bwMode="auto">
            <a:xfrm>
              <a:off x="2857" y="1196"/>
              <a:ext cx="118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Рефлексія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53" name="TextShape 24"/>
            <p:cNvSpPr txBox="1">
              <a:spLocks noChangeArrowheads="1"/>
            </p:cNvSpPr>
            <p:nvPr/>
          </p:nvSpPr>
          <p:spPr bwMode="auto">
            <a:xfrm>
              <a:off x="2857" y="1332"/>
              <a:ext cx="163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Закріплення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54" name="TextShape 25"/>
            <p:cNvSpPr txBox="1">
              <a:spLocks noChangeArrowheads="1"/>
            </p:cNvSpPr>
            <p:nvPr/>
          </p:nvSpPr>
          <p:spPr bwMode="auto">
            <a:xfrm>
              <a:off x="2857" y="1451"/>
              <a:ext cx="136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Нова інформація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55" name="TextShape 26"/>
            <p:cNvSpPr txBox="1">
              <a:spLocks noChangeArrowheads="1"/>
            </p:cNvSpPr>
            <p:nvPr/>
          </p:nvSpPr>
          <p:spPr bwMode="auto">
            <a:xfrm>
              <a:off x="2857" y="1587"/>
              <a:ext cx="149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Актуалізація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56" name="Line 27"/>
            <p:cNvSpPr>
              <a:spLocks noChangeShapeType="1"/>
            </p:cNvSpPr>
            <p:nvPr/>
          </p:nvSpPr>
          <p:spPr bwMode="auto">
            <a:xfrm flipH="1">
              <a:off x="3175" y="737"/>
              <a:ext cx="1905" cy="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757" name="CustomShape 28"/>
            <p:cNvSpPr>
              <a:spLocks noChangeArrowheads="1"/>
            </p:cNvSpPr>
            <p:nvPr/>
          </p:nvSpPr>
          <p:spPr bwMode="auto">
            <a:xfrm>
              <a:off x="4898" y="771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58" name="CustomShape 29"/>
            <p:cNvSpPr>
              <a:spLocks noChangeArrowheads="1"/>
            </p:cNvSpPr>
            <p:nvPr/>
          </p:nvSpPr>
          <p:spPr bwMode="auto">
            <a:xfrm>
              <a:off x="4384" y="1104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59" name="CustomShape 30"/>
            <p:cNvSpPr>
              <a:spLocks noChangeArrowheads="1"/>
            </p:cNvSpPr>
            <p:nvPr/>
          </p:nvSpPr>
          <p:spPr bwMode="auto">
            <a:xfrm>
              <a:off x="4565" y="983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0" name="CustomShape 31"/>
            <p:cNvSpPr>
              <a:spLocks noChangeArrowheads="1"/>
            </p:cNvSpPr>
            <p:nvPr/>
          </p:nvSpPr>
          <p:spPr bwMode="auto">
            <a:xfrm>
              <a:off x="4739" y="877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1" name="CustomShape 32"/>
            <p:cNvSpPr>
              <a:spLocks noChangeArrowheads="1"/>
            </p:cNvSpPr>
            <p:nvPr/>
          </p:nvSpPr>
          <p:spPr bwMode="auto">
            <a:xfrm>
              <a:off x="3719" y="1542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2" name="CustomShape 33"/>
            <p:cNvSpPr>
              <a:spLocks noChangeArrowheads="1"/>
            </p:cNvSpPr>
            <p:nvPr/>
          </p:nvSpPr>
          <p:spPr bwMode="auto">
            <a:xfrm>
              <a:off x="3878" y="1428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3" name="CustomShape 34"/>
            <p:cNvSpPr>
              <a:spLocks noChangeArrowheads="1"/>
            </p:cNvSpPr>
            <p:nvPr/>
          </p:nvSpPr>
          <p:spPr bwMode="auto">
            <a:xfrm>
              <a:off x="3356" y="1752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4" name="CustomShape 35"/>
            <p:cNvSpPr>
              <a:spLocks noChangeArrowheads="1"/>
            </p:cNvSpPr>
            <p:nvPr/>
          </p:nvSpPr>
          <p:spPr bwMode="auto">
            <a:xfrm>
              <a:off x="3190" y="1867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5" name="CustomShape 38"/>
            <p:cNvSpPr>
              <a:spLocks noChangeArrowheads="1"/>
            </p:cNvSpPr>
            <p:nvPr/>
          </p:nvSpPr>
          <p:spPr bwMode="auto">
            <a:xfrm>
              <a:off x="3538" y="1646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6" name="CustomShape 39"/>
            <p:cNvSpPr>
              <a:spLocks noChangeArrowheads="1"/>
            </p:cNvSpPr>
            <p:nvPr/>
          </p:nvSpPr>
          <p:spPr bwMode="auto">
            <a:xfrm>
              <a:off x="4037" y="1332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7" name="CustomShape 40"/>
            <p:cNvSpPr>
              <a:spLocks noChangeArrowheads="1"/>
            </p:cNvSpPr>
            <p:nvPr/>
          </p:nvSpPr>
          <p:spPr bwMode="auto">
            <a:xfrm>
              <a:off x="4218" y="1225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68" name="TextShape 42"/>
            <p:cNvSpPr txBox="1">
              <a:spLocks noChangeArrowheads="1"/>
            </p:cNvSpPr>
            <p:nvPr/>
          </p:nvSpPr>
          <p:spPr bwMode="auto">
            <a:xfrm>
              <a:off x="4664" y="998"/>
              <a:ext cx="145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Компетентності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69" name="TextShape 43"/>
            <p:cNvSpPr txBox="1">
              <a:spLocks noChangeArrowheads="1"/>
            </p:cNvSpPr>
            <p:nvPr/>
          </p:nvSpPr>
          <p:spPr bwMode="auto">
            <a:xfrm>
              <a:off x="4309" y="1242"/>
              <a:ext cx="172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Інформаційна культура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70" name="TextShape 44"/>
            <p:cNvSpPr txBox="1">
              <a:spLocks noChangeArrowheads="1"/>
            </p:cNvSpPr>
            <p:nvPr/>
          </p:nvSpPr>
          <p:spPr bwMode="auto">
            <a:xfrm>
              <a:off x="4082" y="1361"/>
              <a:ext cx="127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СТК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71" name="TextShape 45"/>
            <p:cNvSpPr txBox="1">
              <a:spLocks noChangeArrowheads="1"/>
            </p:cNvSpPr>
            <p:nvPr/>
          </p:nvSpPr>
          <p:spPr bwMode="auto">
            <a:xfrm>
              <a:off x="3900" y="1468"/>
              <a:ext cx="136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СДП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72" name="TextShape 46"/>
            <p:cNvSpPr txBox="1">
              <a:spLocks noChangeArrowheads="1"/>
            </p:cNvSpPr>
            <p:nvPr/>
          </p:nvSpPr>
          <p:spPr bwMode="auto">
            <a:xfrm>
              <a:off x="3764" y="1587"/>
              <a:ext cx="167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СЕН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73" name="TextShape 47"/>
            <p:cNvSpPr txBox="1">
              <a:spLocks noChangeArrowheads="1"/>
            </p:cNvSpPr>
            <p:nvPr/>
          </p:nvSpPr>
          <p:spPr bwMode="auto">
            <a:xfrm>
              <a:off x="3583" y="1695"/>
              <a:ext cx="195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СНМ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74" name="TextShape 48"/>
            <p:cNvSpPr txBox="1">
              <a:spLocks noChangeArrowheads="1"/>
            </p:cNvSpPr>
            <p:nvPr/>
          </p:nvSpPr>
          <p:spPr bwMode="auto">
            <a:xfrm>
              <a:off x="3402" y="1786"/>
              <a:ext cx="158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СНД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75" name="TextShape 49"/>
            <p:cNvSpPr txBox="1">
              <a:spLocks noChangeArrowheads="1"/>
            </p:cNvSpPr>
            <p:nvPr/>
          </p:nvSpPr>
          <p:spPr bwMode="auto">
            <a:xfrm>
              <a:off x="3220" y="1922"/>
              <a:ext cx="249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ЗУН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76" name="Line 50"/>
            <p:cNvSpPr>
              <a:spLocks noChangeShapeType="1"/>
            </p:cNvSpPr>
            <p:nvPr/>
          </p:nvSpPr>
          <p:spPr bwMode="auto">
            <a:xfrm flipH="1" flipV="1">
              <a:off x="3129" y="2394"/>
              <a:ext cx="1542" cy="1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777" name="CustomShape 51"/>
            <p:cNvSpPr>
              <a:spLocks noChangeArrowheads="1"/>
            </p:cNvSpPr>
            <p:nvPr/>
          </p:nvSpPr>
          <p:spPr bwMode="auto">
            <a:xfrm>
              <a:off x="3220" y="244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78" name="CustomShape 52"/>
            <p:cNvSpPr>
              <a:spLocks noChangeArrowheads="1"/>
            </p:cNvSpPr>
            <p:nvPr/>
          </p:nvSpPr>
          <p:spPr bwMode="auto">
            <a:xfrm>
              <a:off x="4127" y="312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79" name="CustomShape 53"/>
            <p:cNvSpPr>
              <a:spLocks noChangeArrowheads="1"/>
            </p:cNvSpPr>
            <p:nvPr/>
          </p:nvSpPr>
          <p:spPr bwMode="auto">
            <a:xfrm>
              <a:off x="3946" y="2993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80" name="CustomShape 54"/>
            <p:cNvSpPr>
              <a:spLocks noChangeArrowheads="1"/>
            </p:cNvSpPr>
            <p:nvPr/>
          </p:nvSpPr>
          <p:spPr bwMode="auto">
            <a:xfrm>
              <a:off x="3764" y="2857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81" name="CustomShape 55"/>
            <p:cNvSpPr>
              <a:spLocks noChangeArrowheads="1"/>
            </p:cNvSpPr>
            <p:nvPr/>
          </p:nvSpPr>
          <p:spPr bwMode="auto">
            <a:xfrm>
              <a:off x="3583" y="2721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82" name="CustomShape 56"/>
            <p:cNvSpPr>
              <a:spLocks noChangeArrowheads="1"/>
            </p:cNvSpPr>
            <p:nvPr/>
          </p:nvSpPr>
          <p:spPr bwMode="auto">
            <a:xfrm>
              <a:off x="3402" y="2585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83" name="TextShape 57"/>
            <p:cNvSpPr txBox="1">
              <a:spLocks noChangeArrowheads="1"/>
            </p:cNvSpPr>
            <p:nvPr/>
          </p:nvSpPr>
          <p:spPr bwMode="auto">
            <a:xfrm>
              <a:off x="3311" y="2396"/>
              <a:ext cx="204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Моніторинговий режим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84" name="TextShape 60"/>
            <p:cNvSpPr txBox="1">
              <a:spLocks noChangeArrowheads="1"/>
            </p:cNvSpPr>
            <p:nvPr/>
          </p:nvSpPr>
          <p:spPr bwMode="auto">
            <a:xfrm>
              <a:off x="3863" y="2829"/>
              <a:ext cx="204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Детальність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85" name="Line 63"/>
            <p:cNvSpPr>
              <a:spLocks noChangeShapeType="1"/>
            </p:cNvSpPr>
            <p:nvPr/>
          </p:nvSpPr>
          <p:spPr bwMode="auto">
            <a:xfrm>
              <a:off x="2812" y="2540"/>
              <a:ext cx="0" cy="1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786" name="CustomShape 64"/>
            <p:cNvSpPr>
              <a:spLocks noChangeArrowheads="1"/>
            </p:cNvSpPr>
            <p:nvPr/>
          </p:nvSpPr>
          <p:spPr bwMode="auto">
            <a:xfrm>
              <a:off x="2773" y="2640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87" name="CustomShape 65"/>
            <p:cNvSpPr>
              <a:spLocks noChangeArrowheads="1"/>
            </p:cNvSpPr>
            <p:nvPr/>
          </p:nvSpPr>
          <p:spPr bwMode="auto">
            <a:xfrm>
              <a:off x="2773" y="3457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88" name="CustomShape 66"/>
            <p:cNvSpPr>
              <a:spLocks noChangeArrowheads="1"/>
            </p:cNvSpPr>
            <p:nvPr/>
          </p:nvSpPr>
          <p:spPr bwMode="auto">
            <a:xfrm>
              <a:off x="2773" y="3321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89" name="CustomShape 67"/>
            <p:cNvSpPr>
              <a:spLocks noChangeArrowheads="1"/>
            </p:cNvSpPr>
            <p:nvPr/>
          </p:nvSpPr>
          <p:spPr bwMode="auto">
            <a:xfrm>
              <a:off x="2773" y="3185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90" name="CustomShape 68"/>
            <p:cNvSpPr>
              <a:spLocks noChangeArrowheads="1"/>
            </p:cNvSpPr>
            <p:nvPr/>
          </p:nvSpPr>
          <p:spPr bwMode="auto">
            <a:xfrm>
              <a:off x="2773" y="3048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91" name="CustomShape 69"/>
            <p:cNvSpPr>
              <a:spLocks noChangeArrowheads="1"/>
            </p:cNvSpPr>
            <p:nvPr/>
          </p:nvSpPr>
          <p:spPr bwMode="auto">
            <a:xfrm>
              <a:off x="2773" y="2912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92" name="CustomShape 70"/>
            <p:cNvSpPr>
              <a:spLocks noChangeArrowheads="1"/>
            </p:cNvSpPr>
            <p:nvPr/>
          </p:nvSpPr>
          <p:spPr bwMode="auto">
            <a:xfrm>
              <a:off x="2773" y="2776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93" name="CustomShape 71"/>
            <p:cNvSpPr>
              <a:spLocks noChangeArrowheads="1"/>
            </p:cNvSpPr>
            <p:nvPr/>
          </p:nvSpPr>
          <p:spPr bwMode="auto">
            <a:xfrm>
              <a:off x="2767" y="3694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94" name="CustomShape 72"/>
            <p:cNvSpPr>
              <a:spLocks noChangeArrowheads="1"/>
            </p:cNvSpPr>
            <p:nvPr/>
          </p:nvSpPr>
          <p:spPr bwMode="auto">
            <a:xfrm>
              <a:off x="2773" y="3561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795" name="TextShape 73"/>
            <p:cNvSpPr txBox="1">
              <a:spLocks noChangeArrowheads="1"/>
            </p:cNvSpPr>
            <p:nvPr/>
          </p:nvSpPr>
          <p:spPr bwMode="auto">
            <a:xfrm>
              <a:off x="2540" y="2602"/>
              <a:ext cx="195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CD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96" name="TextShape 74"/>
            <p:cNvSpPr txBox="1">
              <a:spLocks noChangeArrowheads="1"/>
            </p:cNvSpPr>
            <p:nvPr/>
          </p:nvSpPr>
          <p:spPr bwMode="auto">
            <a:xfrm>
              <a:off x="2494" y="2738"/>
              <a:ext cx="176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DVD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97" name="TextShape 75"/>
            <p:cNvSpPr txBox="1">
              <a:spLocks noChangeArrowheads="1"/>
            </p:cNvSpPr>
            <p:nvPr/>
          </p:nvSpPr>
          <p:spPr bwMode="auto">
            <a:xfrm>
              <a:off x="1830" y="2874"/>
              <a:ext cx="140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Принтер, сканер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98" name="TextShape 76"/>
            <p:cNvSpPr txBox="1">
              <a:spLocks noChangeArrowheads="1"/>
            </p:cNvSpPr>
            <p:nvPr/>
          </p:nvSpPr>
          <p:spPr bwMode="auto">
            <a:xfrm>
              <a:off x="1831" y="3022"/>
              <a:ext cx="15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Цифрова зйомка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799" name="TextShape 77"/>
            <p:cNvSpPr txBox="1">
              <a:spLocks noChangeArrowheads="1"/>
            </p:cNvSpPr>
            <p:nvPr/>
          </p:nvSpPr>
          <p:spPr bwMode="auto">
            <a:xfrm>
              <a:off x="1778" y="3158"/>
              <a:ext cx="186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Локальна мережа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00" name="TextShape 78"/>
            <p:cNvSpPr txBox="1">
              <a:spLocks noChangeArrowheads="1"/>
            </p:cNvSpPr>
            <p:nvPr/>
          </p:nvSpPr>
          <p:spPr bwMode="auto">
            <a:xfrm>
              <a:off x="2242" y="3294"/>
              <a:ext cx="151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Інтернет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01" name="TextShape 79"/>
            <p:cNvSpPr txBox="1">
              <a:spLocks noChangeArrowheads="1"/>
            </p:cNvSpPr>
            <p:nvPr/>
          </p:nvSpPr>
          <p:spPr bwMode="auto">
            <a:xfrm>
              <a:off x="1471" y="3401"/>
              <a:ext cx="185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Електронний підручник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02" name="Line 80"/>
            <p:cNvSpPr>
              <a:spLocks noChangeShapeType="1"/>
            </p:cNvSpPr>
            <p:nvPr/>
          </p:nvSpPr>
          <p:spPr bwMode="auto">
            <a:xfrm>
              <a:off x="2812" y="3946"/>
              <a:ext cx="0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803" name="CustomShape 81"/>
            <p:cNvSpPr>
              <a:spLocks noChangeArrowheads="1"/>
            </p:cNvSpPr>
            <p:nvPr/>
          </p:nvSpPr>
          <p:spPr bwMode="auto">
            <a:xfrm>
              <a:off x="2767" y="3816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04" name="CustomShape 82"/>
            <p:cNvSpPr>
              <a:spLocks noChangeArrowheads="1"/>
            </p:cNvSpPr>
            <p:nvPr/>
          </p:nvSpPr>
          <p:spPr bwMode="auto">
            <a:xfrm>
              <a:off x="2767" y="3946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05" name="TextShape 83"/>
            <p:cNvSpPr txBox="1">
              <a:spLocks noChangeArrowheads="1"/>
            </p:cNvSpPr>
            <p:nvPr/>
          </p:nvSpPr>
          <p:spPr bwMode="auto">
            <a:xfrm>
              <a:off x="1647" y="3521"/>
              <a:ext cx="145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Навчальні програми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06" name="TextShape 84"/>
            <p:cNvSpPr txBox="1">
              <a:spLocks noChangeArrowheads="1"/>
            </p:cNvSpPr>
            <p:nvPr/>
          </p:nvSpPr>
          <p:spPr bwMode="auto">
            <a:xfrm>
              <a:off x="2090" y="3657"/>
              <a:ext cx="122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Бази даних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07" name="TextShape 85"/>
            <p:cNvSpPr txBox="1">
              <a:spLocks noChangeArrowheads="1"/>
            </p:cNvSpPr>
            <p:nvPr/>
          </p:nvSpPr>
          <p:spPr bwMode="auto">
            <a:xfrm>
              <a:off x="2088" y="3772"/>
              <a:ext cx="149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Бази знань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08" name="TextShape 86"/>
            <p:cNvSpPr txBox="1">
              <a:spLocks noChangeArrowheads="1"/>
            </p:cNvSpPr>
            <p:nvPr/>
          </p:nvSpPr>
          <p:spPr bwMode="auto">
            <a:xfrm>
              <a:off x="2336" y="3884"/>
              <a:ext cx="145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РІОР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09" name="Line 87"/>
            <p:cNvSpPr>
              <a:spLocks noChangeShapeType="1"/>
            </p:cNvSpPr>
            <p:nvPr/>
          </p:nvSpPr>
          <p:spPr bwMode="auto">
            <a:xfrm>
              <a:off x="2812" y="403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810" name="Line 88"/>
            <p:cNvSpPr>
              <a:spLocks noChangeShapeType="1"/>
            </p:cNvSpPr>
            <p:nvPr/>
          </p:nvSpPr>
          <p:spPr bwMode="auto">
            <a:xfrm flipH="1">
              <a:off x="862" y="2358"/>
              <a:ext cx="1587" cy="1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811" name="CustomShape 89"/>
            <p:cNvSpPr>
              <a:spLocks noChangeArrowheads="1"/>
            </p:cNvSpPr>
            <p:nvPr/>
          </p:nvSpPr>
          <p:spPr bwMode="auto">
            <a:xfrm>
              <a:off x="1678" y="2857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2" name="CustomShape 90"/>
            <p:cNvSpPr>
              <a:spLocks noChangeArrowheads="1"/>
            </p:cNvSpPr>
            <p:nvPr/>
          </p:nvSpPr>
          <p:spPr bwMode="auto">
            <a:xfrm>
              <a:off x="1860" y="2721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3" name="CustomShape 91"/>
            <p:cNvSpPr>
              <a:spLocks noChangeArrowheads="1"/>
            </p:cNvSpPr>
            <p:nvPr/>
          </p:nvSpPr>
          <p:spPr bwMode="auto">
            <a:xfrm>
              <a:off x="2026" y="2595"/>
              <a:ext cx="90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4" name="CustomShape 92"/>
            <p:cNvSpPr>
              <a:spLocks noChangeArrowheads="1"/>
            </p:cNvSpPr>
            <p:nvPr/>
          </p:nvSpPr>
          <p:spPr bwMode="auto">
            <a:xfrm>
              <a:off x="2204" y="2473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5" name="CustomShape 93"/>
            <p:cNvSpPr>
              <a:spLocks noChangeArrowheads="1"/>
            </p:cNvSpPr>
            <p:nvPr/>
          </p:nvSpPr>
          <p:spPr bwMode="auto">
            <a:xfrm>
              <a:off x="952" y="3402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6" name="CustomShape 94"/>
            <p:cNvSpPr>
              <a:spLocks noChangeArrowheads="1"/>
            </p:cNvSpPr>
            <p:nvPr/>
          </p:nvSpPr>
          <p:spPr bwMode="auto">
            <a:xfrm>
              <a:off x="1134" y="3266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7" name="CustomShape 95"/>
            <p:cNvSpPr>
              <a:spLocks noChangeArrowheads="1"/>
            </p:cNvSpPr>
            <p:nvPr/>
          </p:nvSpPr>
          <p:spPr bwMode="auto">
            <a:xfrm>
              <a:off x="1315" y="312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8" name="CustomShape 96"/>
            <p:cNvSpPr>
              <a:spLocks noChangeArrowheads="1"/>
            </p:cNvSpPr>
            <p:nvPr/>
          </p:nvSpPr>
          <p:spPr bwMode="auto">
            <a:xfrm>
              <a:off x="1497" y="2993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19" name="CustomShape 97"/>
            <p:cNvSpPr>
              <a:spLocks noChangeArrowheads="1"/>
            </p:cNvSpPr>
            <p:nvPr/>
          </p:nvSpPr>
          <p:spPr bwMode="auto">
            <a:xfrm>
              <a:off x="2358" y="2358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20" name="TextShape 98"/>
            <p:cNvSpPr txBox="1">
              <a:spLocks noChangeArrowheads="1"/>
            </p:cNvSpPr>
            <p:nvPr/>
          </p:nvSpPr>
          <p:spPr bwMode="auto">
            <a:xfrm>
              <a:off x="-51" y="3220"/>
              <a:ext cx="140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Індивідуальні, групові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1" name="TextShape 99"/>
            <p:cNvSpPr txBox="1">
              <a:spLocks noChangeArrowheads="1"/>
            </p:cNvSpPr>
            <p:nvPr/>
          </p:nvSpPr>
          <p:spPr bwMode="auto">
            <a:xfrm>
              <a:off x="408" y="3356"/>
              <a:ext cx="127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Словесні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2" name="TextShape 100"/>
            <p:cNvSpPr txBox="1">
              <a:spLocks noChangeArrowheads="1"/>
            </p:cNvSpPr>
            <p:nvPr/>
          </p:nvSpPr>
          <p:spPr bwMode="auto">
            <a:xfrm>
              <a:off x="1746" y="2432"/>
              <a:ext cx="145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Наочні 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3" name="TextShape 101"/>
            <p:cNvSpPr txBox="1">
              <a:spLocks noChangeArrowheads="1"/>
            </p:cNvSpPr>
            <p:nvPr/>
          </p:nvSpPr>
          <p:spPr bwMode="auto">
            <a:xfrm>
              <a:off x="1383" y="2568"/>
              <a:ext cx="145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Практичні 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4" name="TextShape 102"/>
            <p:cNvSpPr txBox="1">
              <a:spLocks noChangeArrowheads="1"/>
            </p:cNvSpPr>
            <p:nvPr/>
          </p:nvSpPr>
          <p:spPr bwMode="auto">
            <a:xfrm>
              <a:off x="884" y="2795"/>
              <a:ext cx="154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Інтерактивні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5" name="TextShape 103"/>
            <p:cNvSpPr txBox="1">
              <a:spLocks noChangeArrowheads="1"/>
            </p:cNvSpPr>
            <p:nvPr/>
          </p:nvSpPr>
          <p:spPr bwMode="auto">
            <a:xfrm>
              <a:off x="-56" y="3067"/>
              <a:ext cx="145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Програмованого навчання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6" name="TextShape 104"/>
            <p:cNvSpPr txBox="1">
              <a:spLocks noChangeArrowheads="1"/>
            </p:cNvSpPr>
            <p:nvPr/>
          </p:nvSpPr>
          <p:spPr bwMode="auto">
            <a:xfrm>
              <a:off x="143" y="2931"/>
              <a:ext cx="16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Проблемно-розвивальні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7" name="TextShape 105"/>
            <p:cNvSpPr txBox="1">
              <a:spLocks noChangeArrowheads="1"/>
            </p:cNvSpPr>
            <p:nvPr/>
          </p:nvSpPr>
          <p:spPr bwMode="auto">
            <a:xfrm>
              <a:off x="1927" y="2313"/>
              <a:ext cx="117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Творчі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8" name="TextShape 106"/>
            <p:cNvSpPr txBox="1">
              <a:spLocks noChangeArrowheads="1"/>
            </p:cNvSpPr>
            <p:nvPr/>
          </p:nvSpPr>
          <p:spPr bwMode="auto">
            <a:xfrm>
              <a:off x="1260" y="2683"/>
              <a:ext cx="127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Пошукові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29" name="Line 107"/>
            <p:cNvSpPr>
              <a:spLocks noChangeShapeType="1"/>
            </p:cNvSpPr>
            <p:nvPr/>
          </p:nvSpPr>
          <p:spPr bwMode="auto">
            <a:xfrm>
              <a:off x="884" y="754"/>
              <a:ext cx="1632" cy="1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830" name="CustomShape 108"/>
            <p:cNvSpPr>
              <a:spLocks noChangeArrowheads="1"/>
            </p:cNvSpPr>
            <p:nvPr/>
          </p:nvSpPr>
          <p:spPr bwMode="auto">
            <a:xfrm>
              <a:off x="3220" y="244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1" name="CustomShape 109"/>
            <p:cNvSpPr>
              <a:spLocks noChangeArrowheads="1"/>
            </p:cNvSpPr>
            <p:nvPr/>
          </p:nvSpPr>
          <p:spPr bwMode="auto">
            <a:xfrm>
              <a:off x="4127" y="312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2" name="CustomShape 110"/>
            <p:cNvSpPr>
              <a:spLocks noChangeArrowheads="1"/>
            </p:cNvSpPr>
            <p:nvPr/>
          </p:nvSpPr>
          <p:spPr bwMode="auto">
            <a:xfrm>
              <a:off x="3946" y="2993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3" name="CustomShape 111"/>
            <p:cNvSpPr>
              <a:spLocks noChangeArrowheads="1"/>
            </p:cNvSpPr>
            <p:nvPr/>
          </p:nvSpPr>
          <p:spPr bwMode="auto">
            <a:xfrm>
              <a:off x="3764" y="2857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4" name="CustomShape 112"/>
            <p:cNvSpPr>
              <a:spLocks noChangeArrowheads="1"/>
            </p:cNvSpPr>
            <p:nvPr/>
          </p:nvSpPr>
          <p:spPr bwMode="auto">
            <a:xfrm>
              <a:off x="3583" y="2721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5" name="CustomShape 113"/>
            <p:cNvSpPr>
              <a:spLocks noChangeArrowheads="1"/>
            </p:cNvSpPr>
            <p:nvPr/>
          </p:nvSpPr>
          <p:spPr bwMode="auto">
            <a:xfrm>
              <a:off x="3402" y="2585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6" name="CustomShape 114"/>
            <p:cNvSpPr>
              <a:spLocks noChangeArrowheads="1"/>
            </p:cNvSpPr>
            <p:nvPr/>
          </p:nvSpPr>
          <p:spPr bwMode="auto">
            <a:xfrm>
              <a:off x="3220" y="244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7" name="CustomShape 115"/>
            <p:cNvSpPr>
              <a:spLocks noChangeArrowheads="1"/>
            </p:cNvSpPr>
            <p:nvPr/>
          </p:nvSpPr>
          <p:spPr bwMode="auto">
            <a:xfrm>
              <a:off x="4127" y="312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8" name="CustomShape 116"/>
            <p:cNvSpPr>
              <a:spLocks noChangeArrowheads="1"/>
            </p:cNvSpPr>
            <p:nvPr/>
          </p:nvSpPr>
          <p:spPr bwMode="auto">
            <a:xfrm>
              <a:off x="3946" y="2993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39" name="CustomShape 117"/>
            <p:cNvSpPr>
              <a:spLocks noChangeArrowheads="1"/>
            </p:cNvSpPr>
            <p:nvPr/>
          </p:nvSpPr>
          <p:spPr bwMode="auto">
            <a:xfrm>
              <a:off x="3764" y="2857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0" name="CustomShape 118"/>
            <p:cNvSpPr>
              <a:spLocks noChangeArrowheads="1"/>
            </p:cNvSpPr>
            <p:nvPr/>
          </p:nvSpPr>
          <p:spPr bwMode="auto">
            <a:xfrm>
              <a:off x="3583" y="2721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1" name="CustomShape 119"/>
            <p:cNvSpPr>
              <a:spLocks noChangeArrowheads="1"/>
            </p:cNvSpPr>
            <p:nvPr/>
          </p:nvSpPr>
          <p:spPr bwMode="auto">
            <a:xfrm>
              <a:off x="3402" y="2585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2" name="CustomShape 120"/>
            <p:cNvSpPr>
              <a:spLocks noChangeArrowheads="1"/>
            </p:cNvSpPr>
            <p:nvPr/>
          </p:nvSpPr>
          <p:spPr bwMode="auto">
            <a:xfrm>
              <a:off x="3220" y="244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3" name="CustomShape 121"/>
            <p:cNvSpPr>
              <a:spLocks noChangeArrowheads="1"/>
            </p:cNvSpPr>
            <p:nvPr/>
          </p:nvSpPr>
          <p:spPr bwMode="auto">
            <a:xfrm>
              <a:off x="4127" y="3129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4" name="CustomShape 122"/>
            <p:cNvSpPr>
              <a:spLocks noChangeArrowheads="1"/>
            </p:cNvSpPr>
            <p:nvPr/>
          </p:nvSpPr>
          <p:spPr bwMode="auto">
            <a:xfrm>
              <a:off x="3946" y="2993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5" name="CustomShape 123"/>
            <p:cNvSpPr>
              <a:spLocks noChangeArrowheads="1"/>
            </p:cNvSpPr>
            <p:nvPr/>
          </p:nvSpPr>
          <p:spPr bwMode="auto">
            <a:xfrm>
              <a:off x="3764" y="2857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6" name="CustomShape 124"/>
            <p:cNvSpPr>
              <a:spLocks noChangeArrowheads="1"/>
            </p:cNvSpPr>
            <p:nvPr/>
          </p:nvSpPr>
          <p:spPr bwMode="auto">
            <a:xfrm>
              <a:off x="3583" y="2721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7" name="CustomShape 125"/>
            <p:cNvSpPr>
              <a:spLocks noChangeArrowheads="1"/>
            </p:cNvSpPr>
            <p:nvPr/>
          </p:nvSpPr>
          <p:spPr bwMode="auto">
            <a:xfrm>
              <a:off x="3402" y="2585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8" name="CustomShape 126"/>
            <p:cNvSpPr>
              <a:spLocks noChangeArrowheads="1"/>
            </p:cNvSpPr>
            <p:nvPr/>
          </p:nvSpPr>
          <p:spPr bwMode="auto">
            <a:xfrm>
              <a:off x="1043" y="855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49" name="CustomShape 127"/>
            <p:cNvSpPr>
              <a:spLocks noChangeArrowheads="1"/>
            </p:cNvSpPr>
            <p:nvPr/>
          </p:nvSpPr>
          <p:spPr bwMode="auto">
            <a:xfrm>
              <a:off x="2268" y="1723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50" name="CustomShape 128"/>
            <p:cNvSpPr>
              <a:spLocks noChangeArrowheads="1"/>
            </p:cNvSpPr>
            <p:nvPr/>
          </p:nvSpPr>
          <p:spPr bwMode="auto">
            <a:xfrm>
              <a:off x="1633" y="1270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51" name="CustomShape 129"/>
            <p:cNvSpPr>
              <a:spLocks noChangeArrowheads="1"/>
            </p:cNvSpPr>
            <p:nvPr/>
          </p:nvSpPr>
          <p:spPr bwMode="auto">
            <a:xfrm>
              <a:off x="1451" y="1134"/>
              <a:ext cx="91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52" name="CustomShape 130"/>
            <p:cNvSpPr>
              <a:spLocks noChangeArrowheads="1"/>
            </p:cNvSpPr>
            <p:nvPr/>
          </p:nvSpPr>
          <p:spPr bwMode="auto">
            <a:xfrm>
              <a:off x="1225" y="998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53" name="CustomShape 131"/>
            <p:cNvSpPr>
              <a:spLocks noChangeArrowheads="1"/>
            </p:cNvSpPr>
            <p:nvPr/>
          </p:nvSpPr>
          <p:spPr bwMode="auto">
            <a:xfrm>
              <a:off x="1847" y="1433"/>
              <a:ext cx="91" cy="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54" name="CustomShape 132"/>
            <p:cNvSpPr>
              <a:spLocks noChangeArrowheads="1"/>
            </p:cNvSpPr>
            <p:nvPr/>
          </p:nvSpPr>
          <p:spPr bwMode="auto">
            <a:xfrm>
              <a:off x="2055" y="1581"/>
              <a:ext cx="90" cy="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3465A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30855" name="TextShape 133"/>
            <p:cNvSpPr txBox="1">
              <a:spLocks noChangeArrowheads="1"/>
            </p:cNvSpPr>
            <p:nvPr/>
          </p:nvSpPr>
          <p:spPr bwMode="auto">
            <a:xfrm>
              <a:off x="431" y="833"/>
              <a:ext cx="176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Мотивація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56" name="TextShape 134"/>
            <p:cNvSpPr txBox="1">
              <a:spLocks noChangeArrowheads="1"/>
            </p:cNvSpPr>
            <p:nvPr/>
          </p:nvSpPr>
          <p:spPr bwMode="auto">
            <a:xfrm>
              <a:off x="884" y="1768"/>
              <a:ext cx="163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Природовідповідальність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57" name="TextShape 135"/>
            <p:cNvSpPr txBox="1">
              <a:spLocks noChangeArrowheads="1"/>
            </p:cNvSpPr>
            <p:nvPr/>
          </p:nvSpPr>
          <p:spPr bwMode="auto">
            <a:xfrm>
              <a:off x="612" y="1570"/>
              <a:ext cx="154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Культуровідповідальність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58" name="TextShape 136"/>
            <p:cNvSpPr txBox="1">
              <a:spLocks noChangeArrowheads="1"/>
            </p:cNvSpPr>
            <p:nvPr/>
          </p:nvSpPr>
          <p:spPr bwMode="auto">
            <a:xfrm>
              <a:off x="521" y="981"/>
              <a:ext cx="16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Доцільність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59" name="TextShape 137"/>
            <p:cNvSpPr txBox="1">
              <a:spLocks noChangeArrowheads="1"/>
            </p:cNvSpPr>
            <p:nvPr/>
          </p:nvSpPr>
          <p:spPr bwMode="auto">
            <a:xfrm>
              <a:off x="567" y="1106"/>
              <a:ext cx="172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Оптимальність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60" name="TextShape 138"/>
            <p:cNvSpPr txBox="1">
              <a:spLocks noChangeArrowheads="1"/>
            </p:cNvSpPr>
            <p:nvPr/>
          </p:nvSpPr>
          <p:spPr bwMode="auto">
            <a:xfrm>
              <a:off x="930" y="1253"/>
              <a:ext cx="145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Медіаосвіта</a:t>
              </a:r>
              <a:endParaRPr lang="uk-UA" sz="1800">
                <a:latin typeface="Arial" charset="0"/>
              </a:endParaRPr>
            </a:p>
          </p:txBody>
        </p:sp>
        <p:sp>
          <p:nvSpPr>
            <p:cNvPr id="30861" name="TextShape 139"/>
            <p:cNvSpPr txBox="1">
              <a:spLocks noChangeArrowheads="1"/>
            </p:cNvSpPr>
            <p:nvPr/>
          </p:nvSpPr>
          <p:spPr bwMode="auto">
            <a:xfrm>
              <a:off x="1066" y="1389"/>
              <a:ext cx="158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5000" rIns="90000" bIns="45000"/>
            <a:lstStyle/>
            <a:p>
              <a:r>
                <a:rPr lang="uk-UA" sz="1200">
                  <a:latin typeface="Arial" charset="0"/>
                </a:rPr>
                <a:t>Адаптивність</a:t>
              </a:r>
              <a:endParaRPr lang="uk-UA" sz="1800">
                <a:latin typeface="Arial" charset="0"/>
              </a:endParaRPr>
            </a:p>
          </p:txBody>
        </p:sp>
      </p:grpSp>
      <p:sp>
        <p:nvSpPr>
          <p:cNvPr id="143" name="Прямоугольник 142"/>
          <p:cNvSpPr/>
          <p:nvPr/>
        </p:nvSpPr>
        <p:spPr>
          <a:xfrm>
            <a:off x="0" y="0"/>
            <a:ext cx="3429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>
                <a:solidFill>
                  <a:schemeClr val="tx1"/>
                </a:solidFill>
              </a:rPr>
              <a:t>Багатомірна структура уроку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ustomShape 1"/>
          <p:cNvSpPr>
            <a:spLocks noChangeArrowheads="1"/>
          </p:cNvSpPr>
          <p:nvPr/>
        </p:nvSpPr>
        <p:spPr bwMode="auto">
          <a:xfrm>
            <a:off x="215900" y="188913"/>
            <a:ext cx="8677275" cy="862012"/>
          </a:xfrm>
          <a:prstGeom prst="rect">
            <a:avLst/>
          </a:prstGeom>
          <a:solidFill>
            <a:srgbClr val="666699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2400" b="1" i="1">
                <a:solidFill>
                  <a:srgbClr val="FFFF00"/>
                </a:solidFill>
                <a:latin typeface="Monotype Corsiva" pitchFamily="66" charset="0"/>
              </a:rPr>
              <a:t>Інноваційна значущість використання ІТ</a:t>
            </a:r>
            <a:endParaRPr lang="uk-UA" sz="2400" i="1">
              <a:latin typeface="Monotype Corsiva" pitchFamily="66" charset="0"/>
            </a:endParaRPr>
          </a:p>
          <a:p>
            <a:pPr algn="ctr"/>
            <a:r>
              <a:rPr lang="uk-UA" sz="2400" b="1" i="1">
                <a:solidFill>
                  <a:srgbClr val="FFFF00"/>
                </a:solidFill>
                <a:latin typeface="Monotype Corsiva" pitchFamily="66" charset="0"/>
              </a:rPr>
              <a:t> для вчителя</a:t>
            </a: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287338" y="6213475"/>
            <a:ext cx="20145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100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sp>
        <p:nvSpPr>
          <p:cNvPr id="30723" name="CustomShape 3"/>
          <p:cNvSpPr>
            <a:spLocks noChangeArrowheads="1"/>
          </p:cNvSpPr>
          <p:nvPr/>
        </p:nvSpPr>
        <p:spPr bwMode="auto">
          <a:xfrm>
            <a:off x="250825" y="1773238"/>
            <a:ext cx="2806700" cy="1727200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400" b="1">
                <a:solidFill>
                  <a:srgbClr val="000000"/>
                </a:solidFill>
                <a:latin typeface="Monotype Corsiva" pitchFamily="66" charset="0"/>
              </a:rPr>
              <a:t>Дозволяє демонструвати </a:t>
            </a:r>
            <a:endParaRPr lang="uk-UA" sz="1400" b="1">
              <a:latin typeface="Monotype Corsiva" pitchFamily="66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  <a:latin typeface="Monotype Corsiva" pitchFamily="66" charset="0"/>
              </a:rPr>
              <a:t>готові фрагменти уроку,</a:t>
            </a:r>
            <a:endParaRPr lang="uk-UA" sz="1400" b="1">
              <a:latin typeface="Monotype Corsiva" pitchFamily="66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  <a:latin typeface="Monotype Corsiva" pitchFamily="66" charset="0"/>
              </a:rPr>
              <a:t> в повному обсязі</a:t>
            </a:r>
            <a:endParaRPr lang="uk-UA" sz="1400" b="1">
              <a:latin typeface="Monotype Corsiva" pitchFamily="66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  <a:latin typeface="Monotype Corsiva" pitchFamily="66" charset="0"/>
              </a:rPr>
              <a:t> використовувати</a:t>
            </a:r>
            <a:endParaRPr lang="uk-UA" sz="1400" b="1">
              <a:latin typeface="Monotype Corsiva" pitchFamily="66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  <a:latin typeface="Monotype Corsiva" pitchFamily="66" charset="0"/>
              </a:rPr>
              <a:t> інформацію на CD і DVD.</a:t>
            </a:r>
            <a:endParaRPr lang="uk-UA" sz="1400" b="1">
              <a:latin typeface="Monotype Corsiva" pitchFamily="66" charset="0"/>
            </a:endParaRPr>
          </a:p>
        </p:txBody>
      </p:sp>
      <p:sp>
        <p:nvSpPr>
          <p:cNvPr id="30724" name="CustomShape 4"/>
          <p:cNvSpPr>
            <a:spLocks noChangeArrowheads="1"/>
          </p:cNvSpPr>
          <p:nvPr/>
        </p:nvSpPr>
        <p:spPr bwMode="auto">
          <a:xfrm>
            <a:off x="1547813" y="4076700"/>
            <a:ext cx="2951162" cy="1727200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400" b="1">
                <a:solidFill>
                  <a:srgbClr val="000000"/>
                </a:solidFill>
              </a:rPr>
              <a:t>  Зручно працювати з класом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  або групою учнів.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  Дозволяє збільшити обсяг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  навчального матеріалу.</a:t>
            </a:r>
            <a:endParaRPr lang="uk-UA" sz="1400" b="1">
              <a:latin typeface="Arial" charset="0"/>
            </a:endParaRPr>
          </a:p>
        </p:txBody>
      </p:sp>
      <p:sp>
        <p:nvSpPr>
          <p:cNvPr id="30725" name="CustomShape 5"/>
          <p:cNvSpPr>
            <a:spLocks noChangeArrowheads="1"/>
          </p:cNvSpPr>
          <p:nvPr/>
        </p:nvSpPr>
        <p:spPr bwMode="auto">
          <a:xfrm>
            <a:off x="6156325" y="1773238"/>
            <a:ext cx="2805113" cy="1727200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400" b="1">
                <a:solidFill>
                  <a:srgbClr val="000000"/>
                </a:solidFill>
              </a:rPr>
              <a:t>    Надихає на пошук нових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    підходів до навчання,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    стимулює професійний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    ріст учителя.</a:t>
            </a:r>
            <a:endParaRPr lang="uk-UA" sz="1400" b="1">
              <a:latin typeface="Arial" charset="0"/>
            </a:endParaRPr>
          </a:p>
        </p:txBody>
      </p:sp>
      <p:pic>
        <p:nvPicPr>
          <p:cNvPr id="30729" name="Рисунок 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73238"/>
            <a:ext cx="25638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221163"/>
            <a:ext cx="30670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3" grpId="0" animBg="1"/>
      <p:bldP spid="30724" grpId="0" animBg="1"/>
      <p:bldP spid="307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427038" y="287338"/>
            <a:ext cx="7989887" cy="790575"/>
          </a:xfrm>
          <a:prstGeom prst="rect">
            <a:avLst/>
          </a:prstGeom>
          <a:solidFill>
            <a:srgbClr val="666699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2800" b="1">
                <a:solidFill>
                  <a:srgbClr val="FFFF00"/>
                </a:solidFill>
              </a:rPr>
              <a:t>Практичне значення використання ІТ</a:t>
            </a:r>
            <a:endParaRPr lang="uk-UA" sz="1800">
              <a:latin typeface="Arial" charset="0"/>
            </a:endParaRPr>
          </a:p>
          <a:p>
            <a:pPr algn="ctr"/>
            <a:r>
              <a:rPr lang="uk-UA" sz="2800" b="1">
                <a:solidFill>
                  <a:srgbClr val="FFFF00"/>
                </a:solidFill>
              </a:rPr>
              <a:t> для учнів</a:t>
            </a:r>
            <a:endParaRPr lang="uk-UA" sz="1800">
              <a:latin typeface="Arial" charset="0"/>
            </a:endParaRPr>
          </a:p>
        </p:txBody>
      </p:sp>
      <p:sp>
        <p:nvSpPr>
          <p:cNvPr id="32770" name="CustomShape 2"/>
          <p:cNvSpPr>
            <a:spLocks noChangeArrowheads="1"/>
          </p:cNvSpPr>
          <p:nvPr/>
        </p:nvSpPr>
        <p:spPr bwMode="auto">
          <a:xfrm>
            <a:off x="287338" y="6264275"/>
            <a:ext cx="2230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100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0" y="1844675"/>
            <a:ext cx="3057525" cy="1941513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400" b="1" i="1">
                <a:solidFill>
                  <a:srgbClr val="000000"/>
                </a:solidFill>
              </a:rPr>
              <a:t>Робить урок цікавішим, </a:t>
            </a:r>
            <a:endParaRPr lang="uk-UA" sz="1400" b="1" i="1">
              <a:latin typeface="Arial" charset="0"/>
            </a:endParaRPr>
          </a:p>
          <a:p>
            <a:pPr algn="ctr"/>
            <a:r>
              <a:rPr lang="uk-UA" sz="1400" b="1" i="1">
                <a:solidFill>
                  <a:srgbClr val="000000"/>
                </a:solidFill>
              </a:rPr>
              <a:t>надає більших можливостей </a:t>
            </a:r>
            <a:endParaRPr lang="uk-UA" sz="1400" b="1" i="1">
              <a:latin typeface="Arial" charset="0"/>
            </a:endParaRPr>
          </a:p>
          <a:p>
            <a:pPr algn="ctr"/>
            <a:r>
              <a:rPr lang="uk-UA" sz="1400" b="1" i="1">
                <a:solidFill>
                  <a:srgbClr val="000000"/>
                </a:solidFill>
              </a:rPr>
              <a:t>для участі в навчальному </a:t>
            </a:r>
            <a:endParaRPr lang="uk-UA" sz="1400" b="1" i="1">
              <a:latin typeface="Arial" charset="0"/>
            </a:endParaRPr>
          </a:p>
          <a:p>
            <a:pPr algn="ctr"/>
            <a:r>
              <a:rPr lang="uk-UA" sz="1400" b="1" i="1">
                <a:solidFill>
                  <a:srgbClr val="000000"/>
                </a:solidFill>
              </a:rPr>
              <a:t>процесі, розвиває мотивацію</a:t>
            </a:r>
            <a:endParaRPr lang="uk-UA" sz="1400" b="1" i="1">
              <a:latin typeface="Arial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1692275" y="4149725"/>
            <a:ext cx="3021013" cy="1868488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400" b="1">
                <a:solidFill>
                  <a:srgbClr val="000000"/>
                </a:solidFill>
              </a:rPr>
              <a:t>Розвиває особистісні й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соціальні навички;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учні працюють творчо, </a:t>
            </a:r>
            <a:endParaRPr lang="uk-UA" sz="1400" b="1">
              <a:latin typeface="Arial" charset="0"/>
            </a:endParaRPr>
          </a:p>
          <a:p>
            <a:pPr algn="ctr"/>
            <a:r>
              <a:rPr lang="uk-UA" sz="1400" b="1">
                <a:solidFill>
                  <a:srgbClr val="000000"/>
                </a:solidFill>
              </a:rPr>
              <a:t>стають впевненішими в собі </a:t>
            </a:r>
            <a:endParaRPr lang="uk-UA" sz="1400" b="1">
              <a:latin typeface="Arial" charset="0"/>
            </a:endParaRPr>
          </a:p>
        </p:txBody>
      </p:sp>
      <p:sp>
        <p:nvSpPr>
          <p:cNvPr id="31749" name="CustomShape 5"/>
          <p:cNvSpPr>
            <a:spLocks noChangeArrowheads="1"/>
          </p:cNvSpPr>
          <p:nvPr/>
        </p:nvSpPr>
        <p:spPr bwMode="auto">
          <a:xfrm>
            <a:off x="6084888" y="1341438"/>
            <a:ext cx="3059112" cy="1870075"/>
          </a:xfrm>
          <a:prstGeom prst="rect">
            <a:avLst/>
          </a:prstGeom>
          <a:solidFill>
            <a:srgbClr val="729FCF"/>
          </a:solidFill>
          <a:ln w="9525">
            <a:solidFill>
              <a:srgbClr val="3465A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400" b="1" i="1">
                <a:solidFill>
                  <a:srgbClr val="000000"/>
                </a:solidFill>
              </a:rPr>
              <a:t>Учні починають розуміти </a:t>
            </a:r>
            <a:endParaRPr lang="uk-UA" sz="1400" b="1" i="1">
              <a:latin typeface="Arial" charset="0"/>
            </a:endParaRPr>
          </a:p>
          <a:p>
            <a:pPr algn="ctr"/>
            <a:r>
              <a:rPr lang="uk-UA" sz="1400" b="1" i="1">
                <a:solidFill>
                  <a:srgbClr val="000000"/>
                </a:solidFill>
              </a:rPr>
              <a:t>складні ідеї завдяки </a:t>
            </a:r>
            <a:endParaRPr lang="uk-UA" sz="1400" b="1" i="1">
              <a:latin typeface="Arial" charset="0"/>
            </a:endParaRPr>
          </a:p>
          <a:p>
            <a:pPr algn="ctr"/>
            <a:r>
              <a:rPr lang="uk-UA" sz="1400" b="1" i="1">
                <a:solidFill>
                  <a:srgbClr val="000000"/>
                </a:solidFill>
              </a:rPr>
              <a:t>більш ясної і динамічної </a:t>
            </a:r>
            <a:endParaRPr lang="uk-UA" sz="1400" b="1" i="1">
              <a:latin typeface="Arial" charset="0"/>
            </a:endParaRPr>
          </a:p>
          <a:p>
            <a:pPr algn="ctr"/>
            <a:r>
              <a:rPr lang="uk-UA" sz="1400" b="1" i="1">
                <a:solidFill>
                  <a:srgbClr val="000000"/>
                </a:solidFill>
              </a:rPr>
              <a:t>подачі матеріалу</a:t>
            </a:r>
            <a:endParaRPr lang="uk-UA" sz="1400" b="1" i="1">
              <a:latin typeface="Arial" charset="0"/>
            </a:endParaRPr>
          </a:p>
        </p:txBody>
      </p:sp>
      <p:pic>
        <p:nvPicPr>
          <p:cNvPr id="31750" name="Рисунок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716338"/>
            <a:ext cx="324008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00213"/>
            <a:ext cx="26622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31747" grpId="0" animBg="1"/>
      <p:bldP spid="31748" grpId="0" animBg="1"/>
      <p:bldP spid="317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4588"/>
          </a:xfrm>
        </p:spPr>
        <p:txBody>
          <a:bodyPr/>
          <a:lstStyle/>
          <a:p>
            <a:r>
              <a:rPr lang="uk-UA" sz="4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ІКТ в хімії</a:t>
            </a:r>
          </a:p>
        </p:txBody>
      </p: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0" y="1700213"/>
            <a:ext cx="3025775" cy="3673475"/>
            <a:chOff x="0" y="1071"/>
            <a:chExt cx="1906" cy="2314"/>
          </a:xfrm>
        </p:grpSpPr>
        <p:sp>
          <p:nvSpPr>
            <p:cNvPr id="33803" name="AutoShape 8"/>
            <p:cNvSpPr>
              <a:spLocks noChangeArrowheads="1"/>
            </p:cNvSpPr>
            <p:nvPr/>
          </p:nvSpPr>
          <p:spPr bwMode="auto">
            <a:xfrm>
              <a:off x="0" y="1071"/>
              <a:ext cx="1906" cy="2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uk-UA" sz="2800" b="1" i="1">
                <a:cs typeface="Times New Roman" pitchFamily="18" charset="0"/>
              </a:endParaRPr>
            </a:p>
          </p:txBody>
        </p:sp>
        <p:sp>
          <p:nvSpPr>
            <p:cNvPr id="33804" name="Text Box 10"/>
            <p:cNvSpPr txBox="1">
              <a:spLocks noChangeArrowheads="1"/>
            </p:cNvSpPr>
            <p:nvPr/>
          </p:nvSpPr>
          <p:spPr bwMode="auto">
            <a:xfrm>
              <a:off x="249" y="1207"/>
              <a:ext cx="140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000" b="1" i="1">
                  <a:cs typeface="Times New Roman" pitchFamily="18" charset="0"/>
                </a:rPr>
                <a:t>Проникнути в </a:t>
              </a:r>
            </a:p>
            <a:p>
              <a:pPr algn="ctr"/>
              <a:r>
                <a:rPr lang="uk-UA" sz="2000" b="1" i="1">
                  <a:cs typeface="Times New Roman" pitchFamily="18" charset="0"/>
                </a:rPr>
                <a:t>мікросвіт</a:t>
              </a:r>
            </a:p>
            <a:p>
              <a:pPr algn="ctr">
                <a:spcBef>
                  <a:spcPct val="50000"/>
                </a:spcBef>
              </a:pPr>
              <a:endParaRPr lang="uk-UA" sz="1400"/>
            </a:p>
          </p:txBody>
        </p:sp>
        <p:pic>
          <p:nvPicPr>
            <p:cNvPr id="33805" name="Picture 12" descr="ANd9GcSPXJRvFQG66BjdLulpjhXEcBEIk4MqJvVHmcCVdGaeeI66kN9Xw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" y="1850"/>
              <a:ext cx="1746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3059113" y="2852738"/>
            <a:ext cx="3025775" cy="3673475"/>
            <a:chOff x="1927" y="1797"/>
            <a:chExt cx="1906" cy="2314"/>
          </a:xfrm>
        </p:grpSpPr>
        <p:sp>
          <p:nvSpPr>
            <p:cNvPr id="33800" name="AutoShape 7"/>
            <p:cNvSpPr>
              <a:spLocks noChangeArrowheads="1"/>
            </p:cNvSpPr>
            <p:nvPr/>
          </p:nvSpPr>
          <p:spPr bwMode="auto">
            <a:xfrm>
              <a:off x="1927" y="1797"/>
              <a:ext cx="1906" cy="2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3801" name="Text Box 13"/>
            <p:cNvSpPr txBox="1">
              <a:spLocks noChangeArrowheads="1"/>
            </p:cNvSpPr>
            <p:nvPr/>
          </p:nvSpPr>
          <p:spPr bwMode="auto">
            <a:xfrm>
              <a:off x="1927" y="1842"/>
              <a:ext cx="1815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800" b="1" i="1">
                  <a:cs typeface="Times New Roman" pitchFamily="18" charset="0"/>
                </a:rPr>
                <a:t>Здійснити віртуальний експеримент</a:t>
              </a:r>
            </a:p>
            <a:p>
              <a:pPr algn="ctr">
                <a:spcBef>
                  <a:spcPct val="50000"/>
                </a:spcBef>
              </a:pPr>
              <a:endParaRPr lang="uk-UA" sz="1800" b="1" i="1">
                <a:cs typeface="Times New Roman" pitchFamily="18" charset="0"/>
              </a:endParaRPr>
            </a:p>
          </p:txBody>
        </p:sp>
        <p:pic>
          <p:nvPicPr>
            <p:cNvPr id="33802" name="Picture 16" descr="28954_html_m638d56d1"/>
            <p:cNvPicPr>
              <a:picLocks noChangeAspect="1" noChangeArrowheads="1"/>
            </p:cNvPicPr>
            <p:nvPr/>
          </p:nvPicPr>
          <p:blipFill>
            <a:blip r:embed="rId3"/>
            <a:srcRect l="11800" t="14757" r="10677" b="8464"/>
            <a:stretch>
              <a:fillRect/>
            </a:stretch>
          </p:blipFill>
          <p:spPr bwMode="auto">
            <a:xfrm>
              <a:off x="1986" y="2478"/>
              <a:ext cx="1769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25" name="Group 21"/>
          <p:cNvGrpSpPr>
            <a:grpSpLocks/>
          </p:cNvGrpSpPr>
          <p:nvPr/>
        </p:nvGrpSpPr>
        <p:grpSpPr bwMode="auto">
          <a:xfrm>
            <a:off x="6118225" y="1557338"/>
            <a:ext cx="3025775" cy="3673475"/>
            <a:chOff x="3854" y="981"/>
            <a:chExt cx="1906" cy="2314"/>
          </a:xfrm>
        </p:grpSpPr>
        <p:sp>
          <p:nvSpPr>
            <p:cNvPr id="33797" name="AutoShape 6"/>
            <p:cNvSpPr>
              <a:spLocks noChangeArrowheads="1"/>
            </p:cNvSpPr>
            <p:nvPr/>
          </p:nvSpPr>
          <p:spPr bwMode="auto">
            <a:xfrm>
              <a:off x="3854" y="981"/>
              <a:ext cx="1906" cy="2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uk-UA"/>
            </a:p>
          </p:txBody>
        </p:sp>
        <p:sp>
          <p:nvSpPr>
            <p:cNvPr id="33798" name="Text Box 14"/>
            <p:cNvSpPr txBox="1">
              <a:spLocks noChangeArrowheads="1"/>
            </p:cNvSpPr>
            <p:nvPr/>
          </p:nvSpPr>
          <p:spPr bwMode="auto">
            <a:xfrm>
              <a:off x="4105" y="1026"/>
              <a:ext cx="1406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800" b="1" i="1">
                  <a:cs typeface="Times New Roman" pitchFamily="18" charset="0"/>
                </a:rPr>
                <a:t>Зрозуміти механізм явищ</a:t>
              </a:r>
            </a:p>
            <a:p>
              <a:pPr algn="ctr">
                <a:spcBef>
                  <a:spcPct val="50000"/>
                </a:spcBef>
              </a:pPr>
              <a:endParaRPr lang="uk-UA" sz="1800" b="1" i="1">
                <a:cs typeface="Times New Roman" pitchFamily="18" charset="0"/>
              </a:endParaRPr>
            </a:p>
          </p:txBody>
        </p:sp>
        <p:pic>
          <p:nvPicPr>
            <p:cNvPr id="33799" name="Picture 18" descr="atom_pi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59" y="1570"/>
              <a:ext cx="1453" cy="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ustomShape 1"/>
          <p:cNvSpPr>
            <a:spLocks noChangeArrowheads="1"/>
          </p:cNvSpPr>
          <p:nvPr/>
        </p:nvSpPr>
        <p:spPr bwMode="auto">
          <a:xfrm>
            <a:off x="468313" y="333375"/>
            <a:ext cx="8345487" cy="1073150"/>
          </a:xfrm>
          <a:prstGeom prst="horizontalScroll">
            <a:avLst>
              <a:gd name="adj" fmla="val 12500"/>
            </a:avLst>
          </a:prstGeom>
          <a:solidFill>
            <a:srgbClr val="9EE0F8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800" b="1" i="1">
                <a:solidFill>
                  <a:srgbClr val="000000"/>
                </a:solidFill>
              </a:rPr>
              <a:t>Науково – теоретичне обґрунтування</a:t>
            </a:r>
            <a:endParaRPr lang="uk-UA" sz="1800" i="1"/>
          </a:p>
          <a:p>
            <a:pPr algn="ctr"/>
            <a:r>
              <a:rPr lang="uk-UA" sz="1800" b="1" i="1">
                <a:solidFill>
                  <a:srgbClr val="000000"/>
                </a:solidFill>
              </a:rPr>
              <a:t>шляхів і методів розвитку творчих здібностей школярів</a:t>
            </a:r>
            <a:endParaRPr lang="uk-UA" sz="1800" i="1"/>
          </a:p>
        </p:txBody>
      </p:sp>
      <p:sp>
        <p:nvSpPr>
          <p:cNvPr id="34818" name="CustomShape 2"/>
          <p:cNvSpPr>
            <a:spLocks noChangeArrowheads="1"/>
          </p:cNvSpPr>
          <p:nvPr/>
        </p:nvSpPr>
        <p:spPr bwMode="auto">
          <a:xfrm>
            <a:off x="900113" y="1484313"/>
            <a:ext cx="3017837" cy="1936750"/>
          </a:xfrm>
          <a:prstGeom prst="verticalScroll">
            <a:avLst>
              <a:gd name="adj" fmla="val 12500"/>
            </a:avLst>
          </a:prstGeom>
          <a:solidFill>
            <a:srgbClr val="4E67C8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50000"/>
              </a:lnSpc>
            </a:pPr>
            <a:endParaRPr lang="uk-UA" sz="180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uk-UA" sz="180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uk-UA" sz="1000" b="1">
              <a:solidFill>
                <a:srgbClr val="FFFF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uk-UA" b="1">
                <a:solidFill>
                  <a:srgbClr val="FFFFFF"/>
                </a:solidFill>
              </a:rPr>
              <a:t>Педагоги:</a:t>
            </a:r>
            <a:endParaRPr lang="uk-UA" b="1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uk-UA" b="1">
                <a:solidFill>
                  <a:srgbClr val="FFFFFF"/>
                </a:solidFill>
              </a:rPr>
              <a:t>О.М. Бондаренко</a:t>
            </a:r>
            <a:endParaRPr lang="uk-UA" b="1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uk-UA" b="1">
                <a:solidFill>
                  <a:srgbClr val="FFFFFF"/>
                </a:solidFill>
              </a:rPr>
              <a:t>В.Сухомлинський</a:t>
            </a:r>
            <a:endParaRPr lang="uk-UA" b="1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uk-UA" b="1">
                <a:solidFill>
                  <a:schemeClr val="bg1"/>
                </a:solidFill>
                <a:latin typeface="Arial" charset="0"/>
              </a:rPr>
              <a:t>В. Ф. Заболотний</a:t>
            </a:r>
          </a:p>
          <a:p>
            <a:pPr algn="ctr">
              <a:lnSpc>
                <a:spcPct val="150000"/>
              </a:lnSpc>
            </a:pPr>
            <a:endParaRPr lang="uk-UA" b="1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uk-UA" sz="180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uk-UA" sz="1800">
              <a:latin typeface="Arial" charset="0"/>
            </a:endParaRPr>
          </a:p>
        </p:txBody>
      </p:sp>
      <p:sp>
        <p:nvSpPr>
          <p:cNvPr id="34819" name="CustomShape 3"/>
          <p:cNvSpPr>
            <a:spLocks noChangeArrowheads="1"/>
          </p:cNvSpPr>
          <p:nvPr/>
        </p:nvSpPr>
        <p:spPr bwMode="auto">
          <a:xfrm>
            <a:off x="3276600" y="2636838"/>
            <a:ext cx="3024188" cy="1935162"/>
          </a:xfrm>
          <a:prstGeom prst="verticalScroll">
            <a:avLst>
              <a:gd name="adj" fmla="val 12500"/>
            </a:avLst>
          </a:prstGeom>
          <a:solidFill>
            <a:srgbClr val="B4DCFA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uk-UA" sz="1800" b="1">
                <a:solidFill>
                  <a:srgbClr val="000000"/>
                </a:solidFill>
              </a:rPr>
              <a:t>Філософи:</a:t>
            </a:r>
            <a:endParaRPr lang="uk-UA" sz="1800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uk-UA" sz="1800" b="1">
                <a:solidFill>
                  <a:srgbClr val="000000"/>
                </a:solidFill>
              </a:rPr>
              <a:t>Є.Громов</a:t>
            </a:r>
          </a:p>
          <a:p>
            <a:pPr algn="ctr">
              <a:lnSpc>
                <a:spcPct val="150000"/>
              </a:lnSpc>
            </a:pPr>
            <a:r>
              <a:rPr lang="uk-UA" sz="1800" b="1">
                <a:solidFill>
                  <a:srgbClr val="000000"/>
                </a:solidFill>
              </a:rPr>
              <a:t>Я.А. Коменський</a:t>
            </a:r>
            <a:endParaRPr lang="uk-UA" sz="1800">
              <a:latin typeface="Arial" charset="0"/>
            </a:endParaRPr>
          </a:p>
        </p:txBody>
      </p:sp>
      <p:sp>
        <p:nvSpPr>
          <p:cNvPr id="34820" name="CustomShape 4"/>
          <p:cNvSpPr>
            <a:spLocks noChangeArrowheads="1"/>
          </p:cNvSpPr>
          <p:nvPr/>
        </p:nvSpPr>
        <p:spPr bwMode="auto">
          <a:xfrm>
            <a:off x="5292725" y="4365625"/>
            <a:ext cx="2951163" cy="1943100"/>
          </a:xfrm>
          <a:prstGeom prst="verticalScroll">
            <a:avLst>
              <a:gd name="adj" fmla="val 12500"/>
            </a:avLst>
          </a:prstGeom>
          <a:solidFill>
            <a:srgbClr val="919ACA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uk-UA" sz="1800" b="1">
                <a:solidFill>
                  <a:srgbClr val="FFFFFF"/>
                </a:solidFill>
              </a:rPr>
              <a:t>Психологи:</a:t>
            </a:r>
            <a:endParaRPr lang="uk-UA" sz="1800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uk-UA" sz="1800" b="1">
                <a:solidFill>
                  <a:srgbClr val="FFFFFF"/>
                </a:solidFill>
              </a:rPr>
              <a:t>З.Богуславська</a:t>
            </a:r>
            <a:endParaRPr lang="uk-UA" sz="1800"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uk-UA" sz="1800" b="1">
                <a:solidFill>
                  <a:srgbClr val="FFFFFF"/>
                </a:solidFill>
              </a:rPr>
              <a:t>П.Виготський</a:t>
            </a:r>
            <a:endParaRPr lang="uk-UA" sz="1800">
              <a:latin typeface="Arial" charset="0"/>
            </a:endParaRPr>
          </a:p>
          <a:p>
            <a:pPr algn="ctr">
              <a:lnSpc>
                <a:spcPct val="150000"/>
              </a:lnSpc>
            </a:pPr>
            <a:endParaRPr lang="uk-UA" sz="1800">
              <a:latin typeface="Arial" charset="0"/>
            </a:endParaRPr>
          </a:p>
        </p:txBody>
      </p:sp>
      <p:sp>
        <p:nvSpPr>
          <p:cNvPr id="34821" name="CustomShape 5"/>
          <p:cNvSpPr>
            <a:spLocks noChangeArrowheads="1"/>
          </p:cNvSpPr>
          <p:nvPr/>
        </p:nvSpPr>
        <p:spPr bwMode="auto">
          <a:xfrm>
            <a:off x="457200" y="6172200"/>
            <a:ext cx="3346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uk-UA" sz="1100" b="1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ustomShape 1"/>
          <p:cNvSpPr>
            <a:spLocks noChangeArrowheads="1"/>
          </p:cNvSpPr>
          <p:nvPr/>
        </p:nvSpPr>
        <p:spPr bwMode="auto">
          <a:xfrm>
            <a:off x="38100" y="85725"/>
            <a:ext cx="8920163" cy="1770063"/>
          </a:xfrm>
          <a:prstGeom prst="downArrowCallout">
            <a:avLst>
              <a:gd name="adj1" fmla="val 55107"/>
              <a:gd name="adj2" fmla="val 55131"/>
              <a:gd name="adj3" fmla="val 16667"/>
              <a:gd name="adj4" fmla="val 66667"/>
            </a:avLst>
          </a:prstGeom>
          <a:gradFill rotWithShape="0">
            <a:gsLst>
              <a:gs pos="0">
                <a:srgbClr val="66CCFF"/>
              </a:gs>
              <a:gs pos="50000">
                <a:srgbClr val="12B2EB"/>
              </a:gs>
              <a:gs pos="100000">
                <a:srgbClr val="66CCFF"/>
              </a:gs>
            </a:gsLst>
            <a:lin ang="5400000"/>
          </a:gradFill>
          <a:ln w="9360">
            <a:solidFill>
              <a:srgbClr val="12B2EB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3600">
                <a:latin typeface="Arial" charset="0"/>
              </a:rPr>
              <a:t>Засоби інформаційних технологій:</a:t>
            </a:r>
          </a:p>
        </p:txBody>
      </p:sp>
      <p:sp>
        <p:nvSpPr>
          <p:cNvPr id="125" name="CustomShape 2"/>
          <p:cNvSpPr/>
          <p:nvPr/>
        </p:nvSpPr>
        <p:spPr>
          <a:xfrm>
            <a:off x="3021120" y="2021760"/>
            <a:ext cx="3233160" cy="928800"/>
          </a:xfrm>
          <a:prstGeom prst="ellipse">
            <a:avLst/>
          </a:prstGeom>
          <a:gradFill>
            <a:gsLst>
              <a:gs pos="0">
                <a:srgbClr val="12B2EB"/>
              </a:gs>
              <a:gs pos="100000">
                <a:srgbClr val="66CCFF"/>
              </a:gs>
            </a:gsLst>
            <a:path path="circle"/>
          </a:gradFill>
          <a:ln w="9360">
            <a:solidFill>
              <a:srgbClr val="0066FF"/>
            </a:solidFill>
            <a:round/>
          </a:ln>
        </p:spPr>
        <p:txBody>
          <a:bodyPr wrap="none" lIns="90000" tIns="45000" rIns="90000" bIns="45000" anchor="ctr"/>
          <a:lstStyle/>
          <a:p>
            <a:pPr algn="ctr">
              <a:defRPr/>
            </a:pPr>
            <a:r>
              <a:rPr lang="uk-UA" sz="2000" b="1">
                <a:solidFill>
                  <a:srgbClr val="000000"/>
                </a:solidFill>
                <a:ea typeface="+mn-ea"/>
                <a:cs typeface="DejaVu Sans" pitchFamily="34" charset="0"/>
              </a:rPr>
              <a:t>ІКТ</a:t>
            </a:r>
            <a:endParaRPr lang="uk-UA" sz="1800">
              <a:latin typeface="Arial" charset="0"/>
              <a:ea typeface="+mn-ea"/>
              <a:cs typeface="DejaVu Sans" pitchFamily="34" charset="0"/>
            </a:endParaRPr>
          </a:p>
        </p:txBody>
      </p:sp>
      <p:sp>
        <p:nvSpPr>
          <p:cNvPr id="35845" name="CustomShape 3"/>
          <p:cNvSpPr>
            <a:spLocks noChangeArrowheads="1"/>
          </p:cNvSpPr>
          <p:nvPr/>
        </p:nvSpPr>
        <p:spPr bwMode="auto">
          <a:xfrm>
            <a:off x="4214813" y="4500563"/>
            <a:ext cx="3489325" cy="395287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12B2EB"/>
              </a:gs>
              <a:gs pos="100000">
                <a:srgbClr val="66CCFF"/>
              </a:gs>
            </a:gsLst>
            <a:lin ang="0"/>
          </a:gra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800">
                <a:solidFill>
                  <a:srgbClr val="000000"/>
                </a:solidFill>
                <a:latin typeface="Arial" charset="0"/>
              </a:rPr>
              <a:t>Комп'ютерні телекомунікації</a:t>
            </a:r>
            <a:endParaRPr lang="uk-UA" sz="1800">
              <a:latin typeface="Arial" charset="0"/>
            </a:endParaRPr>
          </a:p>
        </p:txBody>
      </p:sp>
      <p:sp>
        <p:nvSpPr>
          <p:cNvPr id="35846" name="CustomShape 4"/>
          <p:cNvSpPr>
            <a:spLocks noChangeArrowheads="1"/>
          </p:cNvSpPr>
          <p:nvPr/>
        </p:nvSpPr>
        <p:spPr bwMode="auto">
          <a:xfrm>
            <a:off x="4210050" y="5111750"/>
            <a:ext cx="3494088" cy="40322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12B2EB"/>
              </a:gs>
              <a:gs pos="100000">
                <a:srgbClr val="66CCFF"/>
              </a:gs>
            </a:gsLst>
            <a:lin ang="0"/>
          </a:gra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800">
                <a:solidFill>
                  <a:srgbClr val="000000"/>
                </a:solidFill>
                <a:latin typeface="Arial" charset="0"/>
              </a:rPr>
              <a:t>Програмоване навчання</a:t>
            </a:r>
            <a:endParaRPr lang="uk-UA" sz="1800">
              <a:latin typeface="Arial" charset="0"/>
            </a:endParaRPr>
          </a:p>
        </p:txBody>
      </p:sp>
      <p:sp>
        <p:nvSpPr>
          <p:cNvPr id="35847" name="CustomShape 5"/>
          <p:cNvSpPr>
            <a:spLocks noChangeArrowheads="1"/>
          </p:cNvSpPr>
          <p:nvPr/>
        </p:nvSpPr>
        <p:spPr bwMode="auto">
          <a:xfrm>
            <a:off x="4214813" y="3887788"/>
            <a:ext cx="3489325" cy="395287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12B2EB"/>
              </a:gs>
              <a:gs pos="100000">
                <a:srgbClr val="66CCFF"/>
              </a:gs>
            </a:gsLst>
            <a:lin ang="0"/>
          </a:gra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/>
            <a:r>
              <a:rPr lang="uk-UA" sz="1800">
                <a:solidFill>
                  <a:srgbClr val="000000"/>
                </a:solidFill>
                <a:latin typeface="Arial" charset="0"/>
              </a:rPr>
              <a:t>Електронні бібліотеки</a:t>
            </a:r>
            <a:endParaRPr lang="uk-UA" sz="1800">
              <a:latin typeface="Arial" charset="0"/>
            </a:endParaRPr>
          </a:p>
        </p:txBody>
      </p:sp>
      <p:sp>
        <p:nvSpPr>
          <p:cNvPr id="35848" name="CustomShape 6"/>
          <p:cNvSpPr>
            <a:spLocks noChangeArrowheads="1"/>
          </p:cNvSpPr>
          <p:nvPr/>
        </p:nvSpPr>
        <p:spPr bwMode="auto">
          <a:xfrm>
            <a:off x="4214813" y="3321050"/>
            <a:ext cx="3522662" cy="39052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12B2EB"/>
              </a:gs>
              <a:gs pos="100000">
                <a:srgbClr val="66CCFF"/>
              </a:gs>
            </a:gsLst>
            <a:lin ang="0"/>
          </a:gra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35849" name="CustomShape 7"/>
          <p:cNvSpPr>
            <a:spLocks noChangeArrowheads="1"/>
          </p:cNvSpPr>
          <p:nvPr/>
        </p:nvSpPr>
        <p:spPr bwMode="auto">
          <a:xfrm>
            <a:off x="287338" y="6408738"/>
            <a:ext cx="2514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100">
                <a:solidFill>
                  <a:srgbClr val="000000"/>
                </a:solidFill>
                <a:latin typeface="Trebuchet MS" pitchFamily="34" charset="0"/>
              </a:rPr>
              <a:t>Шатровська О.З.</a:t>
            </a:r>
            <a:endParaRPr lang="uk-UA" sz="1800">
              <a:latin typeface="Arial" charset="0"/>
            </a:endParaRPr>
          </a:p>
        </p:txBody>
      </p:sp>
      <p:pic>
        <p:nvPicPr>
          <p:cNvPr id="33802" name="Рисунок 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44900"/>
            <a:ext cx="32115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Shape 8"/>
          <p:cNvSpPr txBox="1">
            <a:spLocks noChangeArrowheads="1"/>
          </p:cNvSpPr>
          <p:nvPr/>
        </p:nvSpPr>
        <p:spPr bwMode="auto">
          <a:xfrm>
            <a:off x="5157788" y="3363913"/>
            <a:ext cx="15382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uk-UA" sz="1800">
                <a:solidFill>
                  <a:srgbClr val="000000"/>
                </a:solidFill>
                <a:latin typeface="Arial" charset="0"/>
              </a:rPr>
              <a:t>Мультимедіа</a:t>
            </a:r>
            <a:endParaRPr lang="uk-UA" sz="1800">
              <a:latin typeface="Arial" charset="0"/>
            </a:endParaRPr>
          </a:p>
        </p:txBody>
      </p:sp>
      <p:sp>
        <p:nvSpPr>
          <p:cNvPr id="35852" name="CustomShape 9"/>
          <p:cNvSpPr>
            <a:spLocks noChangeArrowheads="1"/>
          </p:cNvSpPr>
          <p:nvPr/>
        </p:nvSpPr>
        <p:spPr bwMode="auto">
          <a:xfrm>
            <a:off x="4176713" y="5688013"/>
            <a:ext cx="3521075" cy="39052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12B2EB"/>
              </a:gs>
              <a:gs pos="100000">
                <a:srgbClr val="66CCFF"/>
              </a:gs>
            </a:gsLst>
            <a:lin ang="0"/>
          </a:gra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uk-UA"/>
          </a:p>
        </p:txBody>
      </p:sp>
      <p:sp>
        <p:nvSpPr>
          <p:cNvPr id="35853" name="TextShape 10"/>
          <p:cNvSpPr txBox="1">
            <a:spLocks noChangeArrowheads="1"/>
          </p:cNvSpPr>
          <p:nvPr/>
        </p:nvSpPr>
        <p:spPr bwMode="auto">
          <a:xfrm>
            <a:off x="4513263" y="5688013"/>
            <a:ext cx="27590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uk-UA" sz="1800">
                <a:solidFill>
                  <a:srgbClr val="000000"/>
                </a:solidFill>
                <a:latin typeface="Arial" charset="0"/>
              </a:rPr>
              <a:t>Віртуальна лабораторія</a:t>
            </a:r>
            <a:endParaRPr lang="uk-UA" sz="1800">
              <a:latin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574</Words>
  <Application>Microsoft Office PowerPoint</Application>
  <PresentationFormat>Экран (4:3)</PresentationFormat>
  <Paragraphs>251</Paragraphs>
  <Slides>18</Slides>
  <Notes>0</Notes>
  <HiddenSlides>1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Times New Roman</vt:lpstr>
      <vt:lpstr>DejaVu Sans</vt:lpstr>
      <vt:lpstr>Arial</vt:lpstr>
      <vt:lpstr>Calibri</vt:lpstr>
      <vt:lpstr>Trebuchet MS</vt:lpstr>
      <vt:lpstr>Monotype Corsiva</vt:lpstr>
      <vt:lpstr>Andalus</vt:lpstr>
      <vt:lpstr>Century Gothic</vt:lpstr>
      <vt:lpstr>Office Theme</vt:lpstr>
      <vt:lpstr>Office Theme</vt:lpstr>
      <vt:lpstr>Office Theme</vt:lpstr>
      <vt:lpstr>Office Theme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Використання ІКТ в хімії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Teacher</cp:lastModifiedBy>
  <cp:revision>106</cp:revision>
  <dcterms:modified xsi:type="dcterms:W3CDTF">2014-12-15T08:09:56Z</dcterms:modified>
</cp:coreProperties>
</file>