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8" r:id="rId3"/>
    <p:sldId id="301" r:id="rId4"/>
    <p:sldId id="311" r:id="rId5"/>
    <p:sldId id="317" r:id="rId6"/>
    <p:sldId id="312" r:id="rId7"/>
    <p:sldId id="314" r:id="rId8"/>
    <p:sldId id="320" r:id="rId9"/>
    <p:sldId id="271" r:id="rId10"/>
    <p:sldId id="297" r:id="rId11"/>
    <p:sldId id="325" r:id="rId12"/>
    <p:sldId id="282" r:id="rId13"/>
    <p:sldId id="284" r:id="rId14"/>
    <p:sldId id="286" r:id="rId1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67" autoAdjust="0"/>
    <p:restoredTop sz="98594" autoAdjust="0"/>
  </p:normalViewPr>
  <p:slideViewPr>
    <p:cSldViewPr>
      <p:cViewPr>
        <p:scale>
          <a:sx n="71" d="100"/>
          <a:sy n="71" d="100"/>
        </p:scale>
        <p:origin x="-22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4BA1A4-D9F5-4B48-BF34-AC6A839F402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7A6685-6FC7-42BD-B824-6BF796620B30}" type="pres">
      <dgm:prSet presAssocID="{314BA1A4-D9F5-4B48-BF34-AC6A839F402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6652361-8AD6-44C7-8B4F-FAD1A65F947E}" type="presOf" srcId="{314BA1A4-D9F5-4B48-BF34-AC6A839F4029}" destId="{F17A6685-6FC7-42BD-B824-6BF796620B30}" srcOrd="0" destOrd="0" presId="urn:microsoft.com/office/officeart/2005/8/layout/default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3D3F4-4F75-434B-9DB8-0F76107DB725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74FB-7EE7-4124-8ABA-5EC9D4676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99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074FB-7EE7-4124-8ABA-5EC9D46767D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918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074FB-7EE7-4124-8ABA-5EC9D46767D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33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0812F-A9DB-4AD2-85AD-FF8960AB8A9A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042515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2A89F-5E01-44CD-B927-E7CC7A41811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655085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6A55A-85A9-4036-9F0E-B78E480C0F40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927368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і чотири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BAE46-D29F-4631-9483-9334C986B0A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196953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6AE60-C43C-4845-8829-710DAF2F27F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541399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великий об'єкт і два маленьких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C7F2A-0265-4F04-B11E-2CCE4934BA8B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19997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53F71-AE4A-407B-8A0E-6A1BCEFB79D5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33303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A0B01-4F1F-4B6A-BD3E-42AA987F530F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14602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17CE3-2465-4B61-8A94-246C2DD43C6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93648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30965-0BFB-417E-B3FD-AFB66ABFB20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823527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13DF2-9C58-4AF1-B4B2-698FFE482490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14625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A43A7-C560-45DF-AD33-68E7273114D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95951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383B7-6887-4E7E-B722-025975C1840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60184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BD6E8-D257-44BE-9BCA-FB167F62F6B5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84026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8040255-E1FF-4BFF-99D7-DD2B9DAB00D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и 2\моя през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00565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62200" y="304800"/>
            <a:ext cx="6019800" cy="1295400"/>
          </a:xfrm>
        </p:spPr>
        <p:txBody>
          <a:bodyPr anchor="ctr"/>
          <a:lstStyle/>
          <a:p>
            <a:pPr eaLnBrk="1" hangingPunct="1"/>
            <a:r>
              <a:rPr lang="uk-UA" altLang="uk-UA" sz="2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Биковецький</a:t>
            </a:r>
            <a:r>
              <a:rPr lang="uk-UA" altLang="uk-UA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uk-UA" altLang="uk-UA" sz="2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навчально</a:t>
            </a:r>
            <a:r>
              <a:rPr lang="uk-UA" altLang="uk-UA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– виховний комплекс : </a:t>
            </a:r>
            <a:br>
              <a:rPr lang="uk-UA" altLang="uk-UA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uk-UA" altLang="uk-UA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“ Загальноосвітній навчальний заклад І –ІІ ступенів – </a:t>
            </a:r>
            <a:br>
              <a:rPr lang="uk-UA" altLang="uk-UA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uk-UA" altLang="uk-UA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дошкільний навчальний заклад”</a:t>
            </a:r>
            <a:br>
              <a:rPr lang="uk-UA" altLang="uk-UA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uk-UA" altLang="uk-UA" sz="2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Шумського</a:t>
            </a:r>
            <a:r>
              <a:rPr lang="uk-UA" altLang="uk-UA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району Тернопільської області</a:t>
            </a:r>
            <a:endParaRPr lang="ru-RU" altLang="uk-UA" sz="20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133600"/>
            <a:ext cx="6400800" cy="3429000"/>
          </a:xfrm>
        </p:spPr>
        <p:txBody>
          <a:bodyPr/>
          <a:lstStyle/>
          <a:p>
            <a:pPr eaLnBrk="1" hangingPunct="1"/>
            <a:r>
              <a:rPr lang="uk-UA" altLang="uk-UA" sz="4000" b="1" dirty="0" smtClean="0">
                <a:latin typeface="Times New Roman" panose="02020603050405020304" pitchFamily="18" charset="0"/>
              </a:rPr>
              <a:t>Презентація вчителя початкових класів Антонюк Лесі </a:t>
            </a:r>
            <a:r>
              <a:rPr lang="uk-UA" altLang="uk-UA" sz="1800" b="1" dirty="0" smtClean="0">
                <a:latin typeface="Times New Roman" panose="02020603050405020304" pitchFamily="18" charset="0"/>
              </a:rPr>
              <a:t> </a:t>
            </a:r>
            <a:r>
              <a:rPr lang="uk-UA" altLang="uk-UA" sz="4000" b="1" dirty="0" smtClean="0">
                <a:latin typeface="Times New Roman" panose="02020603050405020304" pitchFamily="18" charset="0"/>
              </a:rPr>
              <a:t>Ярославівни</a:t>
            </a:r>
            <a:endParaRPr lang="ru-RU" altLang="uk-UA" sz="1800" b="1" dirty="0" smtClean="0">
              <a:latin typeface="Times New Roman" panose="02020603050405020304" pitchFamily="18" charset="0"/>
            </a:endParaRPr>
          </a:p>
        </p:txBody>
      </p:sp>
      <p:sp>
        <p:nvSpPr>
          <p:cNvPr id="2053" name="WordArt 7"/>
          <p:cNvSpPr>
            <a:spLocks noChangeArrowheads="1" noChangeShapeType="1" noTextEdit="1"/>
          </p:cNvSpPr>
          <p:nvPr/>
        </p:nvSpPr>
        <p:spPr bwMode="auto">
          <a:xfrm>
            <a:off x="4876800" y="1600200"/>
            <a:ext cx="533400" cy="14478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uk-UA" sz="3600" kern="10" dirty="0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6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Documents and Settings\Admin\Мои документы\Мои рисунки\IMG_18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33800"/>
            <a:ext cx="3109632" cy="2590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школа 1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2133600" cy="160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и 2\моя през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" y="152400"/>
            <a:ext cx="8969188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43000" y="762000"/>
            <a:ext cx="7924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9800" y="1600200"/>
            <a:ext cx="411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3200" b="1" dirty="0" smtClean="0">
                <a:latin typeface="Monotype Corsiva" panose="03010101010201010101" pitchFamily="66" charset="0"/>
              </a:rPr>
              <a:t> 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41910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uk-UA" b="1" dirty="0" smtClean="0">
                <a:latin typeface="Monotype Corsiva" panose="03010101010201010101" pitchFamily="66" charset="0"/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41910" y="3244334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atin typeface="Monotype Corsiva" panose="03010101010201010101" pitchFamily="66" charset="0"/>
              </a:rPr>
              <a:t>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7200" y="2286000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uk-UA" altLang="uk-UA" sz="2400" dirty="0" smtClean="0">
                <a:latin typeface="Monotype Corsiva" panose="03010101010201010101" pitchFamily="66" charset="0"/>
              </a:rPr>
              <a:t> </a:t>
            </a:r>
          </a:p>
          <a:p>
            <a:pPr eaLnBrk="1" hangingPunct="1">
              <a:buFontTx/>
              <a:buNone/>
            </a:pPr>
            <a:endParaRPr lang="uk-UA" altLang="uk-UA" sz="2400" dirty="0"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" y="3428999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uk-UA" altLang="uk-UA" dirty="0" smtClean="0">
                <a:latin typeface="Monotype Corsiva" panose="03010101010201010101" pitchFamily="66" charset="0"/>
              </a:rPr>
              <a:t> </a:t>
            </a:r>
            <a:endParaRPr lang="ru-RU" altLang="uk-UA" dirty="0">
              <a:latin typeface="Monotype Corsiva" panose="03010101010201010101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uk-UA" altLang="uk-UA" dirty="0" smtClean="0">
                <a:latin typeface="Monotype Corsiva" panose="03010101010201010101" pitchFamily="66" charset="0"/>
              </a:rPr>
              <a:t> </a:t>
            </a:r>
            <a:endParaRPr lang="ru-RU" altLang="uk-UA" dirty="0">
              <a:latin typeface="Monotype Corsiva" panose="03010101010201010101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/>
              <a:t>Мої публікації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- Урок природознавства з інтерактивними формами роботи в 2 </a:t>
            </a:r>
          </a:p>
          <a:p>
            <a:pPr marL="0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 класі .</a:t>
            </a:r>
          </a:p>
          <a:p>
            <a:pPr marL="0" indent="0">
              <a:buNone/>
            </a:pPr>
            <a:r>
              <a:rPr lang="uk-UA" sz="2000" dirty="0" smtClean="0"/>
              <a:t>       - Нестандартний урок математики в 1 класі « В лісовій школі»</a:t>
            </a:r>
          </a:p>
          <a:p>
            <a:pPr marL="0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 - Урок  навчання грамоти ( читання ) в 1 класі « Нові пригоди </a:t>
            </a:r>
          </a:p>
          <a:p>
            <a:pPr marL="0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     Колобка в країні Знань»</a:t>
            </a:r>
          </a:p>
          <a:p>
            <a:pPr marL="0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 - Екологічне свято « Природа просить порятунку»</a:t>
            </a:r>
          </a:p>
          <a:p>
            <a:pPr marL="0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 - Надруковано збірничок  « Я беру твою руку, дитино  </a:t>
            </a:r>
          </a:p>
          <a:p>
            <a:pPr marL="0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   маленька»( опис досвіду роботи</a:t>
            </a:r>
            <a:r>
              <a:rPr lang="uk-UA" sz="2000" dirty="0" smtClean="0"/>
              <a:t>).</a:t>
            </a:r>
            <a:endParaRPr lang="uk-UA" sz="2000" dirty="0" smtClean="0"/>
          </a:p>
          <a:p>
            <a:pPr marL="0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  - Збірничок  « Гру покличу на урок</a:t>
            </a:r>
            <a:r>
              <a:rPr lang="uk-UA" sz="2000" dirty="0" smtClean="0"/>
              <a:t>».</a:t>
            </a:r>
            <a:endParaRPr lang="uk-UA" sz="2000" dirty="0" smtClean="0"/>
          </a:p>
          <a:p>
            <a:pPr marL="0" indent="0">
              <a:buNone/>
            </a:pPr>
            <a:endParaRPr lang="uk-UA" sz="2000" dirty="0" smtClean="0"/>
          </a:p>
          <a:p>
            <a:pPr marL="0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 </a:t>
            </a:r>
          </a:p>
          <a:p>
            <a:pPr marL="0" indent="0">
              <a:buNone/>
            </a:pPr>
            <a:r>
              <a:rPr lang="uk-UA" sz="2000" dirty="0" smtClean="0"/>
              <a:t> </a:t>
            </a:r>
            <a:endParaRPr lang="ru-RU" sz="2000" dirty="0"/>
          </a:p>
        </p:txBody>
      </p:sp>
      <p:pic>
        <p:nvPicPr>
          <p:cNvPr id="1028" name="Picture 4" descr="C:\Documents and Settings\Admin\Мои документы\Мои рисунки\IMG_18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1"/>
            <a:ext cx="2209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Admin\Мои документы\Мои рисунки\IMG_19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90" y="4572001"/>
            <a:ext cx="2283709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Admin\Мои документы\Мои рисунки\IMG_19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72001"/>
            <a:ext cx="2362200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20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76200"/>
            <a:ext cx="8928847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 smtClean="0"/>
              <a:t>Виховна робота – організація життя дитини в школі</a:t>
            </a:r>
            <a:endParaRPr lang="ru-RU" sz="28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800600"/>
          </a:xfrm>
        </p:spPr>
        <p:txBody>
          <a:bodyPr/>
          <a:lstStyle/>
          <a:p>
            <a:pPr marL="0" indent="0">
              <a:buNone/>
            </a:pPr>
            <a:r>
              <a:rPr lang="uk-UA" sz="2000" dirty="0" smtClean="0"/>
              <a:t>            Виховуємо патріотів . </a:t>
            </a:r>
          </a:p>
          <a:p>
            <a:pPr marL="0" indent="0">
              <a:buNone/>
            </a:pPr>
            <a:r>
              <a:rPr lang="uk-UA" sz="2000" dirty="0" smtClean="0"/>
              <a:t>Думки про події на сході зараз у серці кожного українця. Це біда усієї України і бути осторонь не може ні одна людина. Ми молимось за бійців, пишемо їм листи, малюємо малюнки, виготовляємо обереги . Ми вдячні  за наше життя.</a:t>
            </a:r>
            <a:endParaRPr lang="uk-UA" sz="2000" dirty="0"/>
          </a:p>
        </p:txBody>
      </p:sp>
      <p:pic>
        <p:nvPicPr>
          <p:cNvPr id="25602" name="Picture 2" descr="https://i.mycdn.me/image?t=0&amp;bid=811822913471&amp;id=811822913471&amp;plc=WEB&amp;tkn=*DKiF5H44LjXI6rIRQR6YuXjT0w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2438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i.mycdn.me/image?t=0&amp;bid=811822913215&amp;id=811822913215&amp;plc=WEB&amp;tkn=*4fsO2_wqkJjGiyW_kvB7BeZnN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38600"/>
            <a:ext cx="2819399" cy="23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i.mycdn.me/image?t=0&amp;bid=811822912447&amp;id=811822912447&amp;plc=WEB&amp;tkn=*Tx0omM6hcbAWBvB-FQydMu44fn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29000"/>
            <a:ext cx="2667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34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" y="76200"/>
            <a:ext cx="8991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uk-UA" altLang="uk-UA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uk-UA" altLang="uk-UA" sz="28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Цікаві свята, ранки, зустрічі – це миттєвості нашого шкільного  життя</a:t>
            </a:r>
            <a:endParaRPr lang="ru-RU" altLang="uk-UA" dirty="0" smtClean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653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9698" name="Picture 2" descr="F:\ЛЕСЯ!!!!!!\ФОТО\Шкільне життя\IMG_076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38588"/>
            <a:ext cx="2362200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F:\ЛЕСЯ!!!!!!\ФОТО\Моя робота\IMG_117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365760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F:\ЛЕСЯ!!!!!!\ФОТО\Моя робота\IMG_12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38588"/>
            <a:ext cx="2133599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J:\IMG_13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962400"/>
            <a:ext cx="2971800" cy="209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15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6"/>
          <p:cNvSpPr>
            <a:spLocks noGrp="1" noChangeArrowheads="1"/>
          </p:cNvSpPr>
          <p:nvPr>
            <p:ph sz="quarter" idx="1"/>
          </p:nvPr>
        </p:nvSpPr>
        <p:spPr>
          <a:xfrm>
            <a:off x="1447800" y="228600"/>
            <a:ext cx="5486400" cy="990600"/>
          </a:xfrm>
        </p:spPr>
        <p:txBody>
          <a:bodyPr/>
          <a:lstStyle/>
          <a:p>
            <a:pPr eaLnBrk="1" hangingPunct="1"/>
            <a:r>
              <a:rPr lang="uk-UA" altLang="uk-UA" sz="2400" b="1" dirty="0" smtClean="0">
                <a:latin typeface="Monotype Corsiva" panose="03010101010201010101" pitchFamily="66" charset="0"/>
              </a:rPr>
              <a:t>Мій кабінет – це творча лабораторія</a:t>
            </a:r>
            <a:endParaRPr lang="ru-RU" altLang="uk-UA" sz="2400" b="1" dirty="0" smtClean="0">
              <a:latin typeface="Monotype Corsiva" panose="03010101010201010101" pitchFamily="66" charset="0"/>
            </a:endParaRPr>
          </a:p>
        </p:txBody>
      </p:sp>
      <p:pic>
        <p:nvPicPr>
          <p:cNvPr id="29700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685800"/>
            <a:ext cx="2819400" cy="1676400"/>
          </a:xfrm>
        </p:spPr>
      </p:pic>
      <p:pic>
        <p:nvPicPr>
          <p:cNvPr id="29701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609601"/>
            <a:ext cx="3460376" cy="1828800"/>
          </a:xfrm>
        </p:spPr>
      </p:pic>
      <p:sp>
        <p:nvSpPr>
          <p:cNvPr id="29703" name="WordArt 4"/>
          <p:cNvSpPr>
            <a:spLocks noChangeArrowheads="1" noChangeShapeType="1" noTextEdit="1"/>
          </p:cNvSpPr>
          <p:nvPr/>
        </p:nvSpPr>
        <p:spPr bwMode="auto">
          <a:xfrm>
            <a:off x="914400" y="228600"/>
            <a:ext cx="7162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uk-UA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                                             </a:t>
            </a:r>
            <a:endParaRPr lang="uk-UA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970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3" y="2590801"/>
            <a:ext cx="3176337" cy="1828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 descr="C:\Documents and Settings\Admin\Мои документы\Мои рисунки\IMG_181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2916766" cy="1981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19601"/>
            <a:ext cx="3352800" cy="190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419601"/>
            <a:ext cx="35052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9306"/>
            <a:ext cx="9067800" cy="67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/>
          <a:lstStyle/>
          <a:p>
            <a:r>
              <a:rPr lang="uk-UA" sz="2000" dirty="0" smtClean="0"/>
              <a:t>Коли дитячі очі світяться завзяттям,</a:t>
            </a:r>
            <a:br>
              <a:rPr lang="uk-UA" sz="2000" dirty="0" smtClean="0"/>
            </a:br>
            <a:r>
              <a:rPr lang="uk-UA" sz="2000" dirty="0" smtClean="0"/>
              <a:t>Все хочуть вміти, все бажають знати, </a:t>
            </a:r>
            <a:br>
              <a:rPr lang="uk-UA" sz="2000" dirty="0" smtClean="0"/>
            </a:br>
            <a:r>
              <a:rPr lang="uk-UA" sz="2000" dirty="0" smtClean="0"/>
              <a:t>Коли маленьке серденько дитяче</a:t>
            </a:r>
            <a:br>
              <a:rPr lang="uk-UA" sz="2000" dirty="0" smtClean="0"/>
            </a:br>
            <a:r>
              <a:rPr lang="uk-UA" sz="2000" dirty="0" smtClean="0"/>
              <a:t>Відчує біль чужий, з біди чужої плаче,</a:t>
            </a:r>
            <a:br>
              <a:rPr lang="uk-UA" sz="2000" dirty="0" smtClean="0"/>
            </a:br>
            <a:r>
              <a:rPr lang="uk-UA" sz="2000" dirty="0" smtClean="0"/>
              <a:t>Коли ти відчуваєш душ єднання –</a:t>
            </a:r>
            <a:br>
              <a:rPr lang="uk-UA" sz="2000" dirty="0" smtClean="0"/>
            </a:br>
            <a:r>
              <a:rPr lang="uk-UA" sz="2000" dirty="0" smtClean="0"/>
              <a:t>Збулись у дітях мрії й сподівання.</a:t>
            </a:r>
            <a:endParaRPr lang="ru-RU" sz="2000" dirty="0"/>
          </a:p>
        </p:txBody>
      </p:sp>
      <p:pic>
        <p:nvPicPr>
          <p:cNvPr id="2050" name="Picture 2" descr="C:\Documents and Settings\Admin\Мои документы\Мои рисунки\IMG_19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286000"/>
            <a:ext cx="3352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ЛЕСЯ!!!!!!\ФОТО\фотгрофії\IMG_08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57400"/>
            <a:ext cx="3886200" cy="1981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ЛЕСЯ!!!!!!\ФОТО\Шкільне життя\IMG_10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38600"/>
            <a:ext cx="3657601" cy="2362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86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uk-UA" sz="2400" dirty="0" smtClean="0"/>
              <a:t>Про себе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r>
              <a:rPr lang="uk-UA" sz="1600" dirty="0" smtClean="0"/>
              <a:t>  Освіта : </a:t>
            </a:r>
          </a:p>
          <a:p>
            <a:r>
              <a:rPr lang="uk-UA" sz="1600" dirty="0" smtClean="0"/>
              <a:t> </a:t>
            </a:r>
            <a:r>
              <a:rPr lang="uk-UA" sz="1600" dirty="0" err="1" smtClean="0"/>
              <a:t>Чортківське</a:t>
            </a:r>
            <a:r>
              <a:rPr lang="uk-UA" sz="1600" dirty="0" smtClean="0"/>
              <a:t> педучилище -1982 р.</a:t>
            </a:r>
          </a:p>
          <a:p>
            <a:r>
              <a:rPr lang="uk-UA" sz="1600" dirty="0" smtClean="0"/>
              <a:t>Тернопільський державний педагогічний інститут -1990р.</a:t>
            </a:r>
          </a:p>
          <a:p>
            <a:r>
              <a:rPr lang="uk-UA" sz="1600" dirty="0" smtClean="0"/>
              <a:t>Спеціальність – педагогіка і методика    початкового навчання</a:t>
            </a:r>
          </a:p>
          <a:p>
            <a:pPr marL="0" indent="0">
              <a:buNone/>
            </a:pPr>
            <a:r>
              <a:rPr lang="uk-UA" sz="1600" dirty="0"/>
              <a:t> </a:t>
            </a:r>
            <a:r>
              <a:rPr lang="uk-UA" sz="1600" dirty="0" smtClean="0"/>
              <a:t>       Педагогічний стаж – 34 роки</a:t>
            </a:r>
          </a:p>
          <a:p>
            <a:r>
              <a:rPr lang="uk-UA" sz="1600" dirty="0" smtClean="0"/>
              <a:t> Кваліфікаційна категорія – вища</a:t>
            </a:r>
          </a:p>
          <a:p>
            <a:r>
              <a:rPr lang="uk-UA" sz="1600" dirty="0" smtClean="0"/>
              <a:t> Звання – старший вчитель</a:t>
            </a:r>
          </a:p>
          <a:p>
            <a:r>
              <a:rPr lang="uk-UA" sz="1600" dirty="0"/>
              <a:t> </a:t>
            </a:r>
            <a:r>
              <a:rPr lang="uk-UA" sz="1600" dirty="0" smtClean="0"/>
              <a:t>                                 </a:t>
            </a:r>
            <a:r>
              <a:rPr lang="uk-UA" sz="2400" dirty="0" smtClean="0"/>
              <a:t>Моє професійне кредо:</a:t>
            </a:r>
          </a:p>
          <a:p>
            <a:r>
              <a:rPr lang="uk-UA" sz="2400" dirty="0"/>
              <a:t> </a:t>
            </a:r>
            <a:r>
              <a:rPr lang="uk-UA" sz="2400" dirty="0" smtClean="0"/>
              <a:t>  </a:t>
            </a:r>
            <a:endParaRPr lang="uk-UA" sz="1600" dirty="0" smtClean="0"/>
          </a:p>
          <a:p>
            <a:r>
              <a:rPr lang="uk-UA" sz="2800" dirty="0"/>
              <a:t> </a:t>
            </a:r>
            <a:r>
              <a:rPr lang="uk-UA" sz="2800" dirty="0" smtClean="0"/>
              <a:t> </a:t>
            </a:r>
          </a:p>
          <a:p>
            <a:r>
              <a:rPr lang="uk-UA" sz="2800" dirty="0"/>
              <a:t> </a:t>
            </a:r>
            <a:r>
              <a:rPr lang="uk-UA" sz="2800" dirty="0" smtClean="0"/>
              <a:t>     Педагогічна проблема, над якою працюю:</a:t>
            </a:r>
          </a:p>
          <a:p>
            <a:r>
              <a:rPr lang="uk-UA" sz="2800" dirty="0"/>
              <a:t> </a:t>
            </a:r>
            <a:r>
              <a:rPr lang="uk-UA" sz="2800" dirty="0" smtClean="0"/>
              <a:t>  </a:t>
            </a:r>
            <a:endParaRPr lang="ru-RU" sz="2800" dirty="0"/>
          </a:p>
        </p:txBody>
      </p:sp>
      <p:sp>
        <p:nvSpPr>
          <p:cNvPr id="2" name="Блок-схема: перфолента 1"/>
          <p:cNvSpPr/>
          <p:nvPr/>
        </p:nvSpPr>
        <p:spPr>
          <a:xfrm>
            <a:off x="1447800" y="3429000"/>
            <a:ext cx="6553200" cy="9906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2"/>
                </a:solidFill>
              </a:rPr>
              <a:t>Щоб дати іскру світла дітям, учитель повинен ввібрати в себе сонце.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1447800" y="5105400"/>
            <a:ext cx="6781800" cy="14478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2"/>
                </a:solidFill>
              </a:rPr>
              <a:t>Використання ігор, ігрових ситуацій для формування ключових та предметних </a:t>
            </a:r>
            <a:r>
              <a:rPr lang="uk-UA" dirty="0" err="1" smtClean="0">
                <a:solidFill>
                  <a:schemeClr val="accent2"/>
                </a:solidFill>
              </a:rPr>
              <a:t>компетентностей</a:t>
            </a:r>
            <a:r>
              <a:rPr lang="uk-UA" dirty="0" smtClean="0">
                <a:solidFill>
                  <a:schemeClr val="accent2"/>
                </a:solidFill>
              </a:rPr>
              <a:t> молодших </a:t>
            </a:r>
            <a:r>
              <a:rPr lang="uk-UA" dirty="0" err="1" smtClean="0">
                <a:solidFill>
                  <a:schemeClr val="accent2"/>
                </a:solidFill>
              </a:rPr>
              <a:t>щколярів</a:t>
            </a:r>
            <a:endParaRPr lang="uk-UA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8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2120152"/>
              </p:ext>
            </p:extLst>
          </p:nvPr>
        </p:nvGraphicFramePr>
        <p:xfrm>
          <a:off x="228600" y="228600"/>
          <a:ext cx="85344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 </a:t>
            </a: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r>
              <a:rPr lang="uk-UA" sz="4000" dirty="0" smtClean="0">
                <a:solidFill>
                  <a:schemeClr val="bg1"/>
                </a:solidFill>
              </a:rPr>
              <a:t>Основні напрямки роботи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81000" y="4114800"/>
            <a:ext cx="28956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accent2"/>
                </a:solidFill>
              </a:rPr>
              <a:t>Впровадження нових форм та методів роботи</a:t>
            </a:r>
            <a:endParaRPr lang="ru-RU" sz="2000" dirty="0">
              <a:solidFill>
                <a:schemeClr val="accent2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805953" y="1228165"/>
            <a:ext cx="30480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accent2"/>
                </a:solidFill>
              </a:rPr>
              <a:t>Створення умов для всебічного розвитку дитини</a:t>
            </a:r>
            <a:endParaRPr lang="ru-RU" sz="2000" dirty="0">
              <a:solidFill>
                <a:schemeClr val="accent2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590800" y="5029200"/>
            <a:ext cx="3657600" cy="1257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accent2"/>
                </a:solidFill>
              </a:rPr>
              <a:t>Розвиток індивідуальних особливостей учнів</a:t>
            </a:r>
            <a:endParaRPr lang="ru-RU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9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916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609600"/>
            <a:ext cx="8229600" cy="533400"/>
          </a:xfrm>
        </p:spPr>
        <p:txBody>
          <a:bodyPr/>
          <a:lstStyle/>
          <a:p>
            <a:pPr eaLnBrk="1" hangingPunct="1"/>
            <a:r>
              <a:rPr lang="uk-UA" altLang="uk-UA" sz="32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uk-UA" altLang="uk-UA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br>
              <a:rPr lang="uk-UA" altLang="uk-UA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uk-UA" altLang="uk-UA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uk-UA" altLang="uk-UA" sz="32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uk-UA" altLang="uk-UA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uk-UA" altLang="uk-UA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</a:t>
            </a:r>
            <a:br>
              <a:rPr lang="uk-UA" altLang="uk-UA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uk-UA" altLang="uk-UA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uk-UA" altLang="uk-UA" sz="32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uk-UA" altLang="uk-UA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uk-UA" altLang="uk-UA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uk-UA" altLang="uk-UA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uk-UA" altLang="uk-UA" sz="32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uk-UA" altLang="uk-UA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uk-UA" altLang="uk-UA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uk-UA" altLang="uk-UA" sz="3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Панорама творчих уроків</a:t>
            </a:r>
            <a:br>
              <a:rPr lang="uk-UA" altLang="uk-UA" sz="3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Читання – це особливе віконце , через яке діти бачать світ і самих себе .</a:t>
            </a:r>
            <a:b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« Рольові ігри», « Робота в парах», « Мікрофон», « Два, чотири – всі разом»  – улюблені дитячі форми роботи .</a:t>
            </a:r>
            <a:r>
              <a:rPr lang="uk-UA" alt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/>
            </a:r>
            <a:br>
              <a:rPr lang="uk-UA" alt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       А також:</a:t>
            </a:r>
            <a:r>
              <a:rPr lang="uk-UA" alt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/>
            </a:r>
            <a:br>
              <a:rPr lang="uk-UA" alt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«Біном фантазії»   </a:t>
            </a:r>
            <a:b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«Перевтілення»</a:t>
            </a:r>
            <a:b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  «Казка навиворіт»</a:t>
            </a:r>
            <a:b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«     «Створення вінегрету</a:t>
            </a:r>
            <a:b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uk-UA" alt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з казок»</a:t>
            </a:r>
            <a:endParaRPr lang="ru-RU" altLang="uk-UA" sz="3200" dirty="0" smtClean="0">
              <a:solidFill>
                <a:schemeClr val="bg1"/>
              </a:solidFill>
            </a:endParaRPr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4" y="2438400"/>
            <a:ext cx="2437786" cy="1981200"/>
          </a:xfrm>
        </p:spPr>
      </p:pic>
      <p:pic>
        <p:nvPicPr>
          <p:cNvPr id="18437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590801"/>
            <a:ext cx="2209800" cy="1752600"/>
          </a:xfrm>
        </p:spPr>
      </p:pic>
      <p:pic>
        <p:nvPicPr>
          <p:cNvPr id="18438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648200"/>
            <a:ext cx="2590800" cy="1752600"/>
          </a:xfrm>
        </p:spPr>
      </p:pic>
      <p:pic>
        <p:nvPicPr>
          <p:cNvPr id="18439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572000"/>
            <a:ext cx="2057400" cy="1828800"/>
          </a:xfrm>
        </p:spPr>
      </p:pic>
      <p:sp>
        <p:nvSpPr>
          <p:cNvPr id="18440" name="Rectangle 9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uk-UA" altLang="uk-UA" sz="4400">
              <a:solidFill>
                <a:schemeClr val="tx2"/>
              </a:solidFill>
            </a:endParaRPr>
          </a:p>
        </p:txBody>
      </p:sp>
      <p:pic>
        <p:nvPicPr>
          <p:cNvPr id="11" name="Picture 3" descr="F:\ЛЕСЯ!!!!!!\ФОТО\Шкільне життя\одг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0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69754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15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/>
              <a:t>Рідна мова – як музика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uk-UA" sz="2400" dirty="0" smtClean="0"/>
              <a:t>Ці захоплюючі вправи допомагають нам вивчати українську мову.</a:t>
            </a:r>
          </a:p>
          <a:p>
            <a:r>
              <a:rPr lang="uk-UA" sz="2400" dirty="0" smtClean="0"/>
              <a:t>«Карусель» , « Вузлики», Метод « Прес», Робота в парах, « Шість мислячих капелюхів де Боно», вправи – </a:t>
            </a:r>
            <a:r>
              <a:rPr lang="uk-UA" sz="2400" dirty="0" err="1" smtClean="0"/>
              <a:t>енергізатори</a:t>
            </a:r>
            <a:r>
              <a:rPr lang="uk-UA" sz="2400" dirty="0" smtClean="0"/>
              <a:t>.</a:t>
            </a:r>
          </a:p>
          <a:p>
            <a:endParaRPr lang="uk-UA" sz="2400" dirty="0" smtClean="0"/>
          </a:p>
          <a:p>
            <a:endParaRPr lang="ru-RU" sz="2400" dirty="0"/>
          </a:p>
        </p:txBody>
      </p:sp>
      <p:pic>
        <p:nvPicPr>
          <p:cNvPr id="15362" name="Picture 2" descr="C:\Documents and Settings\Admin\Рабочий стол\леся\IMG_1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43" y="3200400"/>
            <a:ext cx="2671957" cy="248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Documents and Settings\Admin\Рабочий стол\леся\IMG_1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1905000" cy="162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Мои документы\Мои рисунки\IMG_19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32" y="3200401"/>
            <a:ext cx="2345968" cy="248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57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154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239000" cy="1143000"/>
          </a:xfrm>
        </p:spPr>
        <p:txBody>
          <a:bodyPr/>
          <a:lstStyle/>
          <a:p>
            <a:pPr eaLnBrk="1" hangingPunct="1"/>
            <a:r>
              <a:rPr lang="uk-UA" altLang="uk-UA" sz="3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           Улюблений предмет - математика</a:t>
            </a:r>
            <a:endParaRPr lang="ru-RU" altLang="uk-UA" sz="32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57200" y="1219201"/>
            <a:ext cx="4038600" cy="4495800"/>
          </a:xfrm>
        </p:spPr>
        <p:txBody>
          <a:bodyPr/>
          <a:lstStyle/>
          <a:p>
            <a:pPr eaLnBrk="1" hangingPunct="1"/>
            <a:r>
              <a:rPr lang="uk-UA" altLang="uk-UA" sz="2800" dirty="0" smtClean="0">
                <a:latin typeface="Times New Roman" panose="02020603050405020304" pitchFamily="18" charset="0"/>
              </a:rPr>
              <a:t> Ігри, які я    використовую на  уроках математики:</a:t>
            </a:r>
          </a:p>
          <a:p>
            <a:pPr eaLnBrk="1" hangingPunct="1">
              <a:buFontTx/>
              <a:buNone/>
            </a:pPr>
            <a:r>
              <a:rPr lang="uk-UA" altLang="uk-UA" sz="2800" dirty="0" smtClean="0"/>
              <a:t>   </a:t>
            </a:r>
            <a:r>
              <a:rPr lang="uk-UA" altLang="uk-UA" sz="2800" dirty="0" smtClean="0">
                <a:latin typeface="Comic Sans MS" panose="030F0702030302020204" pitchFamily="66" charset="0"/>
              </a:rPr>
              <a:t>“ Скільки?”, “Назви число”, “Естафета”, “Плутанка”, “Рибалка”, “Забий гол”.</a:t>
            </a:r>
            <a:endParaRPr lang="ru-RU" altLang="uk-UA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19461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9620" y="1143000"/>
            <a:ext cx="3268979" cy="1981200"/>
          </a:xfrm>
        </p:spPr>
      </p:pic>
      <p:pic>
        <p:nvPicPr>
          <p:cNvPr id="19459" name="Picture 3" descr="F:\ЛЕСЯ!!!!!!\Новая папка (2)\IMG_1255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429000"/>
            <a:ext cx="2971800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Admin\Мои документы\Мои рисунки\IMG_19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1999"/>
            <a:ext cx="2971800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08705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916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uk-UA" altLang="uk-UA" sz="3200" b="1" dirty="0" smtClean="0">
                <a:solidFill>
                  <a:srgbClr val="3333FF"/>
                </a:solidFill>
              </a:rPr>
              <a:t>Комп'ютер – це класно!</a:t>
            </a:r>
            <a:endParaRPr lang="ru-RU" altLang="uk-UA" sz="3200" b="1" dirty="0" smtClean="0">
              <a:solidFill>
                <a:srgbClr val="3333FF"/>
              </a:solidFill>
            </a:endParaRPr>
          </a:p>
        </p:txBody>
      </p:sp>
      <p:pic>
        <p:nvPicPr>
          <p:cNvPr id="14340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80343">
            <a:off x="533400" y="1600200"/>
            <a:ext cx="2914650" cy="2185988"/>
          </a:xfrm>
        </p:spPr>
      </p:pic>
      <p:pic>
        <p:nvPicPr>
          <p:cNvPr id="14341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143000"/>
            <a:ext cx="2914650" cy="2185988"/>
          </a:xfrm>
        </p:spPr>
      </p:pic>
      <p:pic>
        <p:nvPicPr>
          <p:cNvPr id="14342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47055">
            <a:off x="914400" y="4267200"/>
            <a:ext cx="2916238" cy="2187575"/>
          </a:xfrm>
        </p:spPr>
      </p:pic>
      <p:pic>
        <p:nvPicPr>
          <p:cNvPr id="14343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33461">
            <a:off x="5486400" y="3962400"/>
            <a:ext cx="2916238" cy="2187575"/>
          </a:xfrm>
        </p:spPr>
      </p:pic>
      <p:pic>
        <p:nvPicPr>
          <p:cNvPr id="14344" name="Picture 10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47221">
            <a:off x="5811838" y="2438400"/>
            <a:ext cx="2655887" cy="1524000"/>
          </a:xfrm>
        </p:spPr>
      </p:pic>
      <p:pic>
        <p:nvPicPr>
          <p:cNvPr id="1434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04800"/>
            <a:ext cx="1143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76600"/>
            <a:ext cx="2438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55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7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ни 2\моя през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76200"/>
            <a:ext cx="8991599" cy="67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uk-UA" altLang="uk-UA" sz="28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Робота з </a:t>
            </a:r>
            <a:r>
              <a:rPr lang="uk-UA" altLang="uk-UA" sz="2800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творчообдарованими</a:t>
            </a:r>
            <a:r>
              <a:rPr lang="uk-UA" altLang="uk-UA" sz="28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дітьми</a:t>
            </a:r>
            <a:endParaRPr lang="ru-RU" altLang="uk-UA" sz="2800" dirty="0" smtClean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altLang="uk-UA" sz="2000" dirty="0" smtClean="0">
                <a:latin typeface="Times New Roman" panose="02020603050405020304" pitchFamily="18" charset="0"/>
              </a:rPr>
              <a:t>Ковальчук Іванна – районний етап конкурсу ім. П. </a:t>
            </a:r>
            <a:r>
              <a:rPr lang="uk-UA" altLang="uk-UA" sz="2000" dirty="0" err="1" smtClean="0">
                <a:latin typeface="Times New Roman" panose="02020603050405020304" pitchFamily="18" charset="0"/>
              </a:rPr>
              <a:t>Яцика</a:t>
            </a:r>
            <a:r>
              <a:rPr lang="uk-UA" altLang="uk-UA" sz="2000" dirty="0" smtClean="0">
                <a:latin typeface="Times New Roman" panose="02020603050405020304" pitchFamily="18" charset="0"/>
              </a:rPr>
              <a:t> , ІІІ місце.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altLang="uk-UA" sz="2000" dirty="0" smtClean="0">
                <a:latin typeface="Times New Roman" panose="02020603050405020304" pitchFamily="18" charset="0"/>
              </a:rPr>
              <a:t>Хом'як Анастасія – районний конкурс “Відгук про прочитану дитячу книжку”,  відзначена грамотою журі.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altLang="uk-UA" sz="2000" dirty="0" smtClean="0">
                <a:latin typeface="Times New Roman" panose="02020603050405020304" pitchFamily="18" charset="0"/>
              </a:rPr>
              <a:t>Антонюк Валерія – районний етап конкурсу ім. П.</a:t>
            </a:r>
            <a:r>
              <a:rPr lang="uk-UA" altLang="uk-UA" sz="2000" dirty="0" err="1" smtClean="0">
                <a:latin typeface="Times New Roman" panose="02020603050405020304" pitchFamily="18" charset="0"/>
              </a:rPr>
              <a:t>Яцика</a:t>
            </a:r>
            <a:r>
              <a:rPr lang="uk-UA" altLang="uk-UA" sz="2000" dirty="0" smtClean="0">
                <a:latin typeface="Times New Roman" panose="02020603050405020304" pitchFamily="18" charset="0"/>
              </a:rPr>
              <a:t>, І місце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altLang="uk-UA" sz="2000" dirty="0" smtClean="0">
                <a:latin typeface="Times New Roman" panose="02020603050405020304" pitchFamily="18" charset="0"/>
              </a:rPr>
              <a:t>Антонюк Валерія – районний етап конкурсу ім. П. </a:t>
            </a:r>
            <a:r>
              <a:rPr lang="uk-UA" altLang="uk-UA" sz="2000" dirty="0" err="1" smtClean="0">
                <a:latin typeface="Times New Roman" panose="02020603050405020304" pitchFamily="18" charset="0"/>
              </a:rPr>
              <a:t>Яцика</a:t>
            </a:r>
            <a:r>
              <a:rPr lang="uk-UA" altLang="uk-UA" sz="2000" dirty="0" smtClean="0">
                <a:latin typeface="Times New Roman" panose="02020603050405020304" pitchFamily="18" charset="0"/>
              </a:rPr>
              <a:t>, ІІ місце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altLang="uk-UA" sz="2000" dirty="0">
                <a:latin typeface="Times New Roman" panose="02020603050405020304" pitchFamily="18" charset="0"/>
              </a:rPr>
              <a:t> </a:t>
            </a:r>
            <a:r>
              <a:rPr lang="uk-UA" altLang="uk-UA" sz="2000" dirty="0" smtClean="0">
                <a:latin typeface="Times New Roman" panose="02020603050405020304" pitchFamily="18" charset="0"/>
              </a:rPr>
              <a:t>Мої учні є постійними учасниками математичного конкурсу </a:t>
            </a:r>
            <a:r>
              <a:rPr lang="uk-UA" altLang="uk-UA" sz="2000" dirty="0" smtClean="0">
                <a:latin typeface="Times New Roman" panose="02020603050405020304" pitchFamily="18" charset="0"/>
              </a:rPr>
              <a:t>«Кенгуру</a:t>
            </a:r>
            <a:r>
              <a:rPr lang="uk-UA" altLang="uk-UA" sz="2000" dirty="0" smtClean="0">
                <a:latin typeface="Times New Roman" panose="02020603050405020304" pitchFamily="18" charset="0"/>
              </a:rPr>
              <a:t>», Всеукраїнської  українознавчої гри « Соняшник», </a:t>
            </a:r>
            <a:r>
              <a:rPr lang="uk-UA" altLang="uk-UA" sz="2000" dirty="0" smtClean="0">
                <a:latin typeface="Times New Roman" panose="02020603050405020304" pitchFamily="18" charset="0"/>
              </a:rPr>
              <a:t>     конкурсу </a:t>
            </a:r>
            <a:r>
              <a:rPr lang="uk-UA" altLang="uk-UA" sz="2000" dirty="0" smtClean="0">
                <a:latin typeface="Times New Roman" panose="02020603050405020304" pitchFamily="18" charset="0"/>
              </a:rPr>
              <a:t>з інформатики та комп'ютерної грамотності « Бобренятко».</a:t>
            </a:r>
            <a:endParaRPr lang="ru-RU" altLang="uk-UA" sz="2000" dirty="0" smtClean="0">
              <a:latin typeface="Times New Roman" panose="02020603050405020304" pitchFamily="18" charset="0"/>
            </a:endParaRPr>
          </a:p>
        </p:txBody>
      </p:sp>
      <p:pic>
        <p:nvPicPr>
          <p:cNvPr id="1026" name="Picture 2" descr="C:\Documents and Settings\Admin\Мои документы\Мои рисунки\IMG_18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0"/>
            <a:ext cx="215165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Мои документы\Мои рисунки\IMG_19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7" y="3809999"/>
            <a:ext cx="3127373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2937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01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ни 2\моя 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915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uk-UA" sz="3600" dirty="0" smtClean="0"/>
              <a:t>Методична робота</a:t>
            </a:r>
            <a:endParaRPr lang="ru-RU" sz="3600" dirty="0"/>
          </a:p>
        </p:txBody>
      </p:sp>
      <p:sp>
        <p:nvSpPr>
          <p:cNvPr id="16387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  З </a:t>
            </a:r>
            <a:r>
              <a:rPr lang="uk-UA" altLang="uk-UA" sz="1800" dirty="0" smtClean="0">
                <a:latin typeface="Times New Roman" panose="02020603050405020304" pitchFamily="18" charset="0"/>
              </a:rPr>
              <a:t>2011 р.  була керівником </a:t>
            </a:r>
            <a:r>
              <a:rPr lang="uk-UA" altLang="uk-UA" sz="1800" dirty="0" smtClean="0">
                <a:latin typeface="Times New Roman" panose="02020603050405020304" pitchFamily="18" charset="0"/>
              </a:rPr>
              <a:t>творчої  </a:t>
            </a:r>
            <a:r>
              <a:rPr lang="uk-UA" altLang="uk-UA" sz="1800" dirty="0" smtClean="0">
                <a:latin typeface="Times New Roman" panose="02020603050405020304" pitchFamily="18" charset="0"/>
              </a:rPr>
              <a:t>групи при районному методкабінеті по </a:t>
            </a:r>
            <a:r>
              <a:rPr lang="uk-UA" altLang="uk-UA" sz="1800" dirty="0" smtClean="0">
                <a:latin typeface="Times New Roman" panose="02020603050405020304" pitchFamily="18" charset="0"/>
              </a:rPr>
              <a:t>   </a:t>
            </a:r>
          </a:p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  з проблеми « Використання ігрових технологій у навчальному процесі»   </a:t>
            </a:r>
            <a:endParaRPr lang="uk-UA" altLang="uk-UA" sz="1800" dirty="0" smtClean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  2011 </a:t>
            </a:r>
            <a:r>
              <a:rPr lang="uk-UA" altLang="uk-UA" sz="1800" dirty="0" smtClean="0">
                <a:latin typeface="Times New Roman" panose="02020603050405020304" pitchFamily="18" charset="0"/>
              </a:rPr>
              <a:t>р. – виступ на теоретичному семінарі вчителів математики і вчителів початкових класів. Тема “ Адаптаційний період п'ятикласників”.</a:t>
            </a:r>
          </a:p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2011р. – відкритий урок з української мови ( розвитку зв'язного мовлення)       «Опис перших весняних квітів»</a:t>
            </a:r>
          </a:p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  2012 р. відкритий урок з  природознавства для учасників динамічної групи. </a:t>
            </a:r>
          </a:p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  2013 р. відкритий урок з читання у першому класі на семінар-практикум вчителів початкових класів.</a:t>
            </a:r>
          </a:p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2014 р. відкритий урок  з математики в 3 класі для колег школи</a:t>
            </a:r>
          </a:p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2016р. Відкритий урок з інформатики в 4 класі для учасників семінару     вчителів інформатики з теми « Алгоритми з розгалуженням»</a:t>
            </a:r>
          </a:p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  Багато років </a:t>
            </a:r>
            <a:r>
              <a:rPr lang="uk-UA" altLang="uk-UA" sz="1800" dirty="0" smtClean="0">
                <a:latin typeface="Times New Roman" panose="02020603050405020304" pitchFamily="18" charset="0"/>
              </a:rPr>
              <a:t>поспіль є </a:t>
            </a:r>
            <a:r>
              <a:rPr lang="uk-UA" altLang="uk-UA" sz="1800" dirty="0" smtClean="0">
                <a:latin typeface="Times New Roman" panose="02020603050405020304" pitchFamily="18" charset="0"/>
              </a:rPr>
              <a:t>керівником педагогічної практики студентів.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uk-UA" altLang="uk-UA" sz="1800" dirty="0">
                <a:latin typeface="Times New Roman" panose="02020603050405020304" pitchFamily="18" charset="0"/>
              </a:rPr>
              <a:t> </a:t>
            </a:r>
            <a:r>
              <a:rPr lang="uk-UA" altLang="uk-UA" sz="1800" dirty="0" smtClean="0">
                <a:latin typeface="Times New Roman" panose="02020603050405020304" pitchFamily="18" charset="0"/>
              </a:rPr>
              <a:t>  </a:t>
            </a:r>
            <a:r>
              <a:rPr lang="uk-UA" altLang="uk-UA" sz="1800" dirty="0" smtClean="0">
                <a:latin typeface="Times New Roman" panose="02020603050405020304" pitchFamily="18" charset="0"/>
              </a:rPr>
              <a:t>Понад десять років є керівником методичного об'єднання вчителів школи.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uk-UA" altLang="uk-UA" sz="1800" dirty="0" smtClean="0">
                <a:latin typeface="Times New Roman" panose="02020603050405020304" pitchFamily="18" charset="0"/>
              </a:rPr>
              <a:t>Розміщення </a:t>
            </a:r>
            <a:r>
              <a:rPr lang="uk-UA" altLang="uk-UA" sz="1800" dirty="0" smtClean="0">
                <a:latin typeface="Times New Roman" panose="02020603050405020304" pitchFamily="18" charset="0"/>
              </a:rPr>
              <a:t>розробок уроків на сайті « Методичний портал»:</a:t>
            </a:r>
          </a:p>
          <a:p>
            <a:pPr eaLnBrk="1" hangingPunct="1">
              <a:buFont typeface="Wingdings" pitchFamily="2" charset="2"/>
              <a:buChar char="Ø"/>
            </a:pPr>
            <a:endParaRPr lang="uk-UA" altLang="uk-UA" sz="1800" dirty="0" smtClean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Ш"/>
            </a:pPr>
            <a:r>
              <a:rPr lang="uk-UA" altLang="uk-UA" sz="1800" dirty="0">
                <a:latin typeface="Times New Roman" panose="02020603050405020304" pitchFamily="18" charset="0"/>
              </a:rPr>
              <a:t> </a:t>
            </a:r>
            <a:r>
              <a:rPr lang="uk-UA" altLang="uk-UA" sz="1800" dirty="0" smtClean="0">
                <a:latin typeface="Times New Roman" panose="02020603050405020304" pitchFamily="18" charset="0"/>
              </a:rPr>
              <a:t>  </a:t>
            </a:r>
          </a:p>
          <a:p>
            <a:pPr marL="0" indent="0" eaLnBrk="1" hangingPunct="1">
              <a:buNone/>
            </a:pPr>
            <a:endParaRPr lang="ru-RU" altLang="uk-UA" sz="1800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1866</TotalTime>
  <Words>627</Words>
  <Application>Microsoft Office PowerPoint</Application>
  <PresentationFormat>Экран (4:3)</PresentationFormat>
  <Paragraphs>80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Оформление по умолчанию</vt:lpstr>
      <vt:lpstr>Биковецький навчально – виховний комплекс :  “ Загальноосвітній навчальний заклад І –ІІ ступенів –  дошкільний навчальний заклад” Шумського району Тернопільської області</vt:lpstr>
      <vt:lpstr>Про себе</vt:lpstr>
      <vt:lpstr> </vt:lpstr>
      <vt:lpstr>               Панорама творчих уроків Читання – це особливе віконце , через яке діти бачать світ і самих себе . « Рольові ігри», « Робота в парах», « Мікрофон», « Два, чотири – всі разом»  – улюблені дитячі форми роботи .         А також: «Біном фантазії»    «Перевтілення»    «Казка навиворіт» «     «Створення вінегрету з казок»</vt:lpstr>
      <vt:lpstr>Рідна мова – як музика</vt:lpstr>
      <vt:lpstr>            Улюблений предмет - математика</vt:lpstr>
      <vt:lpstr>Комп'ютер – це класно!</vt:lpstr>
      <vt:lpstr>Робота з творчообдарованими дітьми</vt:lpstr>
      <vt:lpstr>Методична робота</vt:lpstr>
      <vt:lpstr>Мої публікації</vt:lpstr>
      <vt:lpstr>Виховна робота – організація життя дитини в школі</vt:lpstr>
      <vt:lpstr> Цікаві свята, ранки, зустрічі – це миттєвості нашого шкільного  життя</vt:lpstr>
      <vt:lpstr>Презентация PowerPoint</vt:lpstr>
      <vt:lpstr>Коли дитячі очі світяться завзяттям, Все хочуть вміти, все бажають знати,  Коли маленьке серденько дитяче Відчує біль чужий, з біди чужої плаче, Коли ти відчуваєш душ єднання – Збулись у дітях мрії й сподівання.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User2</dc:creator>
  <cp:lastModifiedBy>Admin</cp:lastModifiedBy>
  <cp:revision>133</cp:revision>
  <cp:lastPrinted>1601-01-01T00:00:00Z</cp:lastPrinted>
  <dcterms:created xsi:type="dcterms:W3CDTF">1601-01-01T00:00:00Z</dcterms:created>
  <dcterms:modified xsi:type="dcterms:W3CDTF">2016-12-19T23:40:08Z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